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D66DB7-C034-4BE3-8041-AF282D434B4F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05BD6-DA7C-4BBD-9BE6-91CC97DD95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underground.com/wximage/viewsingleimage.html?mode=singleimage&amp;handle=darnold&amp;number=473&amp;album_id=138&amp;thumbstart=0&amp;gallery=EDITORSPICK" TargetMode="External"/><Relationship Id="rId2" Type="http://schemas.openxmlformats.org/officeDocument/2006/relationships/hyperlink" Target="http://www.wunderground.com/wximage/viewsingleimage.html?mode=singleimage&amp;handle=observing&amp;number=289&amp;album_id=170&amp;thumbstart=0&amp;gallery=EDITORSPIC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olar.sci.muni.cz/polarni-vyzkum/antarktida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Podnebí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VY_32_INOVACE_17_Podnebí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587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1095337">
            <a:off x="578889" y="2584581"/>
            <a:ext cx="8229600" cy="1143000"/>
          </a:xfrm>
        </p:spPr>
        <p:txBody>
          <a:bodyPr>
            <a:noAutofit/>
          </a:bodyPr>
          <a:lstStyle/>
          <a:p>
            <a:r>
              <a:rPr lang="cs-CZ" sz="16600" dirty="0" smtClean="0">
                <a:solidFill>
                  <a:srgbClr val="FF0000"/>
                </a:solidFill>
              </a:rPr>
              <a:t>PODNEBÍ</a:t>
            </a:r>
            <a:endParaRPr lang="cs-CZ" sz="1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podnebí?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916832"/>
            <a:ext cx="3059832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Stav ovzduší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stále stejné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Podnebí je tedy stále se opakující stav ovzduší.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vlastnik\Pictures\289-8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2706" y="1826814"/>
            <a:ext cx="6091918" cy="39064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519492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Zemi je 7 podnebných pásů: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Rovníkový (ekvatoriální)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Subrovníkový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subekvatoriální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Tropický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Subtropický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Mírný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Subarktický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Arktický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vlastnik\Pictures\473-8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3045" y="3212976"/>
            <a:ext cx="5470955" cy="3645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smtClean="0"/>
              <a:t>Rozložení na Zemi</a:t>
            </a:r>
            <a:endParaRPr lang="cs-CZ" dirty="0"/>
          </a:p>
        </p:txBody>
      </p:sp>
      <p:pic>
        <p:nvPicPr>
          <p:cNvPr id="1026" name="Picture 2" descr="C:\Users\vlastnik\Pictures\800px-World_Koppen_Map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800101"/>
            <a:ext cx="9143999" cy="60578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pásy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Rovníkový:</a:t>
            </a:r>
          </a:p>
          <a:p>
            <a:r>
              <a:rPr lang="cs-CZ" dirty="0" smtClean="0"/>
              <a:t>Každý den prší</a:t>
            </a:r>
          </a:p>
          <a:p>
            <a:r>
              <a:rPr lang="cs-CZ" dirty="0" smtClean="0"/>
              <a:t>Vysoké teploty (průměr 28 stupňů celsia)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Subrovníkový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dirty="0" smtClean="0"/>
              <a:t>Vysoké teploty</a:t>
            </a:r>
          </a:p>
          <a:p>
            <a:r>
              <a:rPr lang="cs-CZ" dirty="0" smtClean="0"/>
              <a:t>Střídání období dešťů a sucha</a:t>
            </a:r>
            <a:endParaRPr lang="cs-CZ" dirty="0"/>
          </a:p>
        </p:txBody>
      </p:sp>
      <p:pic>
        <p:nvPicPr>
          <p:cNvPr id="4098" name="Picture 2" descr="C:\Users\vlastnik\Pictures\220px-Forest_on_Barro_Colorado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340768"/>
            <a:ext cx="4253238" cy="4968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pásy - 2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298782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Tropický:</a:t>
            </a:r>
          </a:p>
          <a:p>
            <a:r>
              <a:rPr lang="cs-CZ" dirty="0" smtClean="0"/>
              <a:t>Velmi suché</a:t>
            </a:r>
          </a:p>
          <a:p>
            <a:r>
              <a:rPr lang="cs-CZ" dirty="0" smtClean="0"/>
              <a:t>Velmi vysoké denní teploty (50 </a:t>
            </a:r>
            <a:r>
              <a:rPr lang="cs-CZ" baseline="30000" dirty="0" err="1" smtClean="0"/>
              <a:t>o</a:t>
            </a:r>
            <a:r>
              <a:rPr lang="cs-CZ" dirty="0" err="1" smtClean="0"/>
              <a:t>C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Subtropický:</a:t>
            </a:r>
          </a:p>
          <a:p>
            <a:r>
              <a:rPr lang="cs-CZ" dirty="0" smtClean="0"/>
              <a:t>Teplá deštivá zima</a:t>
            </a:r>
          </a:p>
          <a:p>
            <a:r>
              <a:rPr lang="cs-CZ" dirty="0" smtClean="0"/>
              <a:t>Horké suché léto</a:t>
            </a:r>
          </a:p>
        </p:txBody>
      </p:sp>
      <p:pic>
        <p:nvPicPr>
          <p:cNvPr id="5122" name="Picture 2" descr="C:\Users\vlastnik\Pictures\800px-Subtropical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0589" y="2492896"/>
            <a:ext cx="6383411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15000" cy="1143000"/>
          </a:xfrm>
        </p:spPr>
        <p:txBody>
          <a:bodyPr/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198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Převážně na severní polokouli. Proč?</a:t>
            </a:r>
          </a:p>
          <a:p>
            <a:r>
              <a:rPr lang="cs-CZ" dirty="0" smtClean="0"/>
              <a:t>Více pevniny</a:t>
            </a:r>
          </a:p>
          <a:p>
            <a:endParaRPr lang="cs-CZ" dirty="0"/>
          </a:p>
          <a:p>
            <a:r>
              <a:rPr lang="cs-CZ" dirty="0" smtClean="0"/>
              <a:t>Střídání ročních období</a:t>
            </a:r>
          </a:p>
          <a:p>
            <a:r>
              <a:rPr lang="cs-CZ" dirty="0" smtClean="0"/>
              <a:t>Jaro</a:t>
            </a:r>
          </a:p>
          <a:p>
            <a:r>
              <a:rPr lang="cs-CZ" dirty="0" smtClean="0"/>
              <a:t>Léto</a:t>
            </a:r>
          </a:p>
          <a:p>
            <a:r>
              <a:rPr lang="cs-CZ" dirty="0" smtClean="0"/>
              <a:t>Podzim </a:t>
            </a:r>
          </a:p>
          <a:p>
            <a:r>
              <a:rPr lang="cs-CZ" dirty="0"/>
              <a:t>Z</a:t>
            </a:r>
            <a:r>
              <a:rPr lang="cs-CZ" dirty="0" smtClean="0"/>
              <a:t>ima</a:t>
            </a:r>
          </a:p>
        </p:txBody>
      </p:sp>
      <p:pic>
        <p:nvPicPr>
          <p:cNvPr id="6146" name="Picture 2" descr="C:\Users\vlastnik\Pictures\796PX-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6672"/>
            <a:ext cx="3491880" cy="2632070"/>
          </a:xfrm>
          <a:prstGeom prst="rect">
            <a:avLst/>
          </a:prstGeom>
          <a:noFill/>
        </p:spPr>
      </p:pic>
      <p:pic>
        <p:nvPicPr>
          <p:cNvPr id="6147" name="Picture 3" descr="C:\Users\vlastnik\Pictures\400px-Akiyamago_2005_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272309"/>
            <a:ext cx="3057127" cy="4585691"/>
          </a:xfrm>
          <a:prstGeom prst="rect">
            <a:avLst/>
          </a:prstGeom>
          <a:noFill/>
        </p:spPr>
      </p:pic>
      <p:pic>
        <p:nvPicPr>
          <p:cNvPr id="6148" name="Picture 4" descr="C:\Users\vlastnik\Pictures\270px-Wintry_scener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1" y="4478400"/>
            <a:ext cx="3491880" cy="237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Chladné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Subarktický:</a:t>
            </a:r>
          </a:p>
          <a:p>
            <a:r>
              <a:rPr lang="cs-CZ" dirty="0" smtClean="0"/>
              <a:t>Dlouhá chladná zima</a:t>
            </a:r>
          </a:p>
          <a:p>
            <a:r>
              <a:rPr lang="cs-CZ" dirty="0" smtClean="0"/>
              <a:t>Krátké teplé léto</a:t>
            </a:r>
          </a:p>
          <a:p>
            <a:r>
              <a:rPr lang="cs-CZ" dirty="0" smtClean="0"/>
              <a:t>Střední až nižší sněhové (většinou) srážky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Arktický:</a:t>
            </a:r>
          </a:p>
          <a:p>
            <a:r>
              <a:rPr lang="cs-CZ" dirty="0" smtClean="0"/>
              <a:t>Dlouhá mrazivá zima</a:t>
            </a:r>
          </a:p>
          <a:p>
            <a:r>
              <a:rPr lang="cs-CZ" dirty="0" smtClean="0"/>
              <a:t>Kraťoučké chladné léto</a:t>
            </a:r>
          </a:p>
          <a:p>
            <a:r>
              <a:rPr lang="cs-CZ" dirty="0" smtClean="0"/>
              <a:t>Minimální srážky</a:t>
            </a:r>
            <a:endParaRPr lang="cs-CZ" dirty="0"/>
          </a:p>
        </p:txBody>
      </p:sp>
      <p:pic>
        <p:nvPicPr>
          <p:cNvPr id="7170" name="Picture 2" descr="C:\Users\vlastnik\Pictures\Antarktida_web_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4295" y="1806262"/>
            <a:ext cx="5546743" cy="38549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900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dirty="0" err="1"/>
              <a:t>Soubor:World</a:t>
            </a:r>
            <a:r>
              <a:rPr lang="cs-CZ" sz="5600" dirty="0"/>
              <a:t> </a:t>
            </a:r>
            <a:r>
              <a:rPr lang="cs-CZ" sz="5600" dirty="0" err="1"/>
              <a:t>Koppen</a:t>
            </a:r>
            <a:r>
              <a:rPr lang="cs-CZ" sz="5600" dirty="0"/>
              <a:t> Map.png.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12.10.2007, last </a:t>
            </a:r>
            <a:r>
              <a:rPr lang="cs-CZ" sz="5600" dirty="0" err="1"/>
              <a:t>modified</a:t>
            </a:r>
            <a:r>
              <a:rPr lang="cs-CZ" sz="5600" dirty="0"/>
              <a:t> on 13.3.2011 [cit. 2011-11-02]. Dostupné z WWW: &lt;http://cs.wikipedia.org/wiki/</a:t>
            </a:r>
            <a:r>
              <a:rPr lang="cs-CZ" sz="5600" dirty="0" err="1"/>
              <a:t>Soubor:World_Koppen_Map.png</a:t>
            </a:r>
            <a:r>
              <a:rPr lang="cs-CZ" sz="5600" dirty="0"/>
              <a:t>&gt;.</a:t>
            </a:r>
          </a:p>
          <a:p>
            <a:r>
              <a:rPr lang="cs-CZ" sz="5600" dirty="0" smtClean="0">
                <a:hlinkClick r:id="rId2"/>
              </a:rPr>
              <a:t>http://www.wunderground.com/wximage/viewsingleimage.html?mode=singleimage&amp;handle=observing&amp;number=289&amp;album_id=170&amp;thumbstart=0&amp;gallery=EDITORSPICK#slideanchor</a:t>
            </a:r>
            <a:endParaRPr lang="cs-CZ" sz="5600" dirty="0" smtClean="0"/>
          </a:p>
          <a:p>
            <a:r>
              <a:rPr lang="cs-CZ" sz="5600" dirty="0" smtClean="0">
                <a:hlinkClick r:id="rId3"/>
              </a:rPr>
              <a:t>http://www.</a:t>
            </a:r>
            <a:r>
              <a:rPr lang="cs-CZ" sz="5600" dirty="0" err="1" smtClean="0">
                <a:hlinkClick r:id="rId3"/>
              </a:rPr>
              <a:t>wunderground.com</a:t>
            </a:r>
            <a:r>
              <a:rPr lang="cs-CZ" sz="5600" dirty="0" smtClean="0">
                <a:hlinkClick r:id="rId3"/>
              </a:rPr>
              <a:t>/</a:t>
            </a:r>
            <a:r>
              <a:rPr lang="cs-CZ" sz="5600" dirty="0" err="1" smtClean="0">
                <a:hlinkClick r:id="rId3"/>
              </a:rPr>
              <a:t>wximage</a:t>
            </a:r>
            <a:r>
              <a:rPr lang="cs-CZ" sz="5600" dirty="0" smtClean="0">
                <a:hlinkClick r:id="rId3"/>
              </a:rPr>
              <a:t>/</a:t>
            </a:r>
            <a:r>
              <a:rPr lang="cs-CZ" sz="5600" dirty="0" err="1" smtClean="0">
                <a:hlinkClick r:id="rId3"/>
              </a:rPr>
              <a:t>viewsingleimage.html</a:t>
            </a:r>
            <a:r>
              <a:rPr lang="cs-CZ" sz="5600" dirty="0" smtClean="0">
                <a:hlinkClick r:id="rId3"/>
              </a:rPr>
              <a:t>?mode=</a:t>
            </a:r>
            <a:r>
              <a:rPr lang="cs-CZ" sz="5600" dirty="0" err="1" smtClean="0">
                <a:hlinkClick r:id="rId3"/>
              </a:rPr>
              <a:t>singleimage</a:t>
            </a:r>
            <a:r>
              <a:rPr lang="cs-CZ" sz="5600" dirty="0" smtClean="0">
                <a:hlinkClick r:id="rId3"/>
              </a:rPr>
              <a:t>&amp;handle=</a:t>
            </a:r>
            <a:r>
              <a:rPr lang="cs-CZ" sz="5600" dirty="0" err="1" smtClean="0">
                <a:hlinkClick r:id="rId3"/>
              </a:rPr>
              <a:t>darnold</a:t>
            </a:r>
            <a:r>
              <a:rPr lang="cs-CZ" sz="5600" dirty="0" smtClean="0">
                <a:hlinkClick r:id="rId3"/>
              </a:rPr>
              <a:t>&amp;</a:t>
            </a:r>
            <a:r>
              <a:rPr lang="cs-CZ" sz="5600" dirty="0" err="1" smtClean="0">
                <a:hlinkClick r:id="rId3"/>
              </a:rPr>
              <a:t>number</a:t>
            </a:r>
            <a:r>
              <a:rPr lang="cs-CZ" sz="5600" dirty="0" smtClean="0">
                <a:hlinkClick r:id="rId3"/>
              </a:rPr>
              <a:t>=473&amp;album_id=138&amp;</a:t>
            </a:r>
            <a:r>
              <a:rPr lang="cs-CZ" sz="5600" dirty="0" err="1" smtClean="0">
                <a:hlinkClick r:id="rId3"/>
              </a:rPr>
              <a:t>thumbstart</a:t>
            </a:r>
            <a:r>
              <a:rPr lang="cs-CZ" sz="5600" dirty="0" smtClean="0">
                <a:hlinkClick r:id="rId3"/>
              </a:rPr>
              <a:t>=0&amp;</a:t>
            </a:r>
            <a:r>
              <a:rPr lang="cs-CZ" sz="5600" dirty="0" err="1" smtClean="0">
                <a:hlinkClick r:id="rId3"/>
              </a:rPr>
              <a:t>gallery</a:t>
            </a:r>
            <a:r>
              <a:rPr lang="cs-CZ" sz="5600" dirty="0" smtClean="0">
                <a:hlinkClick r:id="rId3"/>
              </a:rPr>
              <a:t>=EDITORSPICK#</a:t>
            </a:r>
            <a:r>
              <a:rPr lang="cs-CZ" sz="5600" dirty="0" err="1" smtClean="0">
                <a:hlinkClick r:id="rId3"/>
              </a:rPr>
              <a:t>slideanchor</a:t>
            </a:r>
            <a:endParaRPr lang="cs-CZ" sz="5600" dirty="0" smtClean="0"/>
          </a:p>
          <a:p>
            <a:r>
              <a:rPr lang="cs-CZ" sz="5600" dirty="0" err="1"/>
              <a:t>Soubor:Forest</a:t>
            </a:r>
            <a:r>
              <a:rPr lang="cs-CZ" sz="5600" dirty="0"/>
              <a:t> on </a:t>
            </a:r>
            <a:r>
              <a:rPr lang="cs-CZ" sz="5600" dirty="0" err="1"/>
              <a:t>Barro</a:t>
            </a:r>
            <a:r>
              <a:rPr lang="cs-CZ" sz="5600" dirty="0"/>
              <a:t> Colorado.png.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15.8.2006, last </a:t>
            </a:r>
            <a:r>
              <a:rPr lang="cs-CZ" sz="5600" dirty="0" err="1"/>
              <a:t>modified</a:t>
            </a:r>
            <a:r>
              <a:rPr lang="cs-CZ" sz="5600" dirty="0"/>
              <a:t> on 21.12.2006 [cit. 2011-11-02]. Dostupné z WWW: &lt;http://cs.wikipedia.org/wiki/</a:t>
            </a:r>
            <a:r>
              <a:rPr lang="cs-CZ" sz="5600" dirty="0" err="1"/>
              <a:t>Soubor:Forest_on_Barro_Colorado.png</a:t>
            </a:r>
            <a:r>
              <a:rPr lang="cs-CZ" sz="5600" dirty="0"/>
              <a:t>&gt;.</a:t>
            </a:r>
          </a:p>
          <a:p>
            <a:r>
              <a:rPr lang="cs-CZ" sz="5600" dirty="0" err="1"/>
              <a:t>Soubor:Subtropical.png</a:t>
            </a:r>
            <a:r>
              <a:rPr lang="cs-CZ" sz="5600" dirty="0"/>
              <a:t>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6.3.2010, last </a:t>
            </a:r>
            <a:r>
              <a:rPr lang="cs-CZ" sz="5600" dirty="0" err="1"/>
              <a:t>modified</a:t>
            </a:r>
            <a:r>
              <a:rPr lang="cs-CZ" sz="5600" dirty="0"/>
              <a:t> on 9.3.2011 [cit. 2011-11-02]. Dostupné z WWW: &lt;http://cs.wikipedia.org/wiki/</a:t>
            </a:r>
            <a:r>
              <a:rPr lang="cs-CZ" sz="5600" dirty="0" err="1"/>
              <a:t>Soubor:Subtropical.png</a:t>
            </a:r>
            <a:r>
              <a:rPr lang="cs-CZ" sz="5600" dirty="0"/>
              <a:t>&gt;.</a:t>
            </a:r>
          </a:p>
          <a:p>
            <a:r>
              <a:rPr lang="cs-CZ" sz="5600" dirty="0"/>
              <a:t>Soubor:Fr%C3%BChling bl%C3%BChender Kirschenbaum.jpg.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22.4.2004, last </a:t>
            </a:r>
            <a:r>
              <a:rPr lang="cs-CZ" sz="5600" dirty="0" err="1"/>
              <a:t>modified</a:t>
            </a:r>
            <a:r>
              <a:rPr lang="cs-CZ" sz="5600" dirty="0"/>
              <a:t> on 27.3.2005 [cit. 2011-11-02]. Dostupné z WWW: &lt;http://cs.wikipedia.org/wiki/Soubor:Fr%C3%BChling_bl%C3%BChender_Kirschenbaum.jpg&gt;.</a:t>
            </a:r>
          </a:p>
          <a:p>
            <a:r>
              <a:rPr lang="cs-CZ" sz="5600" dirty="0" err="1"/>
              <a:t>Soubor:Wintry</a:t>
            </a:r>
            <a:r>
              <a:rPr lang="cs-CZ" sz="5600" dirty="0"/>
              <a:t> scenery.jpg.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15.1.2005, last </a:t>
            </a:r>
            <a:r>
              <a:rPr lang="cs-CZ" sz="5600" dirty="0" err="1"/>
              <a:t>modified</a:t>
            </a:r>
            <a:r>
              <a:rPr lang="cs-CZ" sz="5600" dirty="0"/>
              <a:t> on 20.8.2008 [cit. 2011-11-02]. Dostupné z WWW: &lt;http://cs.wikipedia.org/wiki/</a:t>
            </a:r>
            <a:r>
              <a:rPr lang="cs-CZ" sz="5600" dirty="0" err="1"/>
              <a:t>Soubor:Wintry_scenery.jpg</a:t>
            </a:r>
            <a:r>
              <a:rPr lang="cs-CZ" sz="5600" dirty="0"/>
              <a:t>&gt;.</a:t>
            </a:r>
          </a:p>
          <a:p>
            <a:r>
              <a:rPr lang="cs-CZ" sz="5600" dirty="0" smtClean="0">
                <a:hlinkClick r:id="rId4"/>
              </a:rPr>
              <a:t>http://polar.sci.muni.cz/polarni-vyzkum/antarktida/</a:t>
            </a:r>
            <a:endParaRPr lang="cs-CZ" sz="5600" dirty="0" smtClean="0"/>
          </a:p>
          <a:p>
            <a:r>
              <a:rPr lang="cs-CZ" sz="5600" dirty="0" err="1"/>
              <a:t>Soubor:Akiyamago</a:t>
            </a:r>
            <a:r>
              <a:rPr lang="cs-CZ" sz="5600" dirty="0"/>
              <a:t> 2005 003.jpg. In </a:t>
            </a:r>
            <a:r>
              <a:rPr lang="cs-CZ" sz="5600" i="1" dirty="0" err="1"/>
              <a:t>Wikipedia</a:t>
            </a:r>
            <a:r>
              <a:rPr lang="cs-CZ" sz="5600" i="1" dirty="0"/>
              <a:t> : </a:t>
            </a:r>
            <a:r>
              <a:rPr lang="cs-CZ" sz="5600" i="1" dirty="0" err="1"/>
              <a:t>the</a:t>
            </a:r>
            <a:r>
              <a:rPr lang="cs-CZ" sz="5600" i="1" dirty="0"/>
              <a:t> free </a:t>
            </a:r>
            <a:r>
              <a:rPr lang="cs-CZ" sz="5600" i="1" dirty="0" err="1"/>
              <a:t>encyclopedia</a:t>
            </a:r>
            <a:r>
              <a:rPr lang="cs-CZ" sz="5600" dirty="0"/>
              <a:t> [online]. St. </a:t>
            </a:r>
            <a:r>
              <a:rPr lang="cs-CZ" sz="5600" dirty="0" err="1"/>
              <a:t>Petersburg</a:t>
            </a:r>
            <a:r>
              <a:rPr lang="cs-CZ" sz="5600" dirty="0"/>
              <a:t> (Florida) : </a:t>
            </a:r>
            <a:r>
              <a:rPr lang="cs-CZ" sz="5600" dirty="0" err="1"/>
              <a:t>Wikipedia</a:t>
            </a:r>
            <a:r>
              <a:rPr lang="cs-CZ" sz="5600" dirty="0"/>
              <a:t> </a:t>
            </a:r>
            <a:r>
              <a:rPr lang="cs-CZ" sz="5600" dirty="0" err="1"/>
              <a:t>Foundation</a:t>
            </a:r>
            <a:r>
              <a:rPr lang="cs-CZ" sz="5600" dirty="0"/>
              <a:t>, listopad 2005, last </a:t>
            </a:r>
            <a:r>
              <a:rPr lang="cs-CZ" sz="5600" dirty="0" err="1"/>
              <a:t>modified</a:t>
            </a:r>
            <a:r>
              <a:rPr lang="cs-CZ" sz="5600" dirty="0"/>
              <a:t> on 20.11.2005 [cit. 2011-11-02]. Dostupné z WWW: &lt;http://cs.wikipedia.org/wiki/Soubor:Akiyamago_2005_003.jpg&gt;.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 – </a:t>
            </a:r>
            <a:r>
              <a:rPr lang="cs-CZ" smtClean="0"/>
              <a:t>kapitola podnebí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9182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248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PODNEBÍ</vt:lpstr>
      <vt:lpstr>Co je to podnebí?</vt:lpstr>
      <vt:lpstr>Dělení podnebí</vt:lpstr>
      <vt:lpstr>Rozložení na Zemi</vt:lpstr>
      <vt:lpstr>Teplé pásy</vt:lpstr>
      <vt:lpstr>Teplé pásy - 2</vt:lpstr>
      <vt:lpstr>Mírný pás</vt:lpstr>
      <vt:lpstr>Chladné pásy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vlastnik</dc:creator>
  <cp:lastModifiedBy>Zdeněk Hanuš</cp:lastModifiedBy>
  <cp:revision>15</cp:revision>
  <dcterms:created xsi:type="dcterms:W3CDTF">2011-08-12T19:31:24Z</dcterms:created>
  <dcterms:modified xsi:type="dcterms:W3CDTF">2012-02-21T11:48:16Z</dcterms:modified>
</cp:coreProperties>
</file>