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477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248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190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030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306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95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68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754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480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740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57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9F702-049D-4B1F-BA50-DDCB4891486A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D3B6C-2DF2-47AB-88F4-E7629BE2F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996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c/c8/Lactuca_sativa-whole_plant_top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hyperlink" Target="http://upload.wikimedia.org/wikipedia/commons/3/36/Spinach_produce-1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e/e7/Rote_Bete_eine_Haelfte.jpg" TargetMode="External"/><Relationship Id="rId3" Type="http://schemas.openxmlformats.org/officeDocument/2006/relationships/hyperlink" Target="http://upload.wikimedia.org/wikipedia/commons/d/d5/Wurzelpetersilie_Wurzel.jpg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hyperlink" Target="http://upload.wikimedia.org/wikipedia/commons/5/5e/CDC_celery.jpg" TargetMode="External"/><Relationship Id="rId4" Type="http://schemas.openxmlformats.org/officeDocument/2006/relationships/image" Target="../media/image6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2" Type="http://schemas.openxmlformats.org/officeDocument/2006/relationships/hyperlink" Target="http://upload.wikimedia.org/wikipedia/commons/0/08/Bloemkool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a/a8/Wirsingkohl.jpg" TargetMode="External"/><Relationship Id="rId5" Type="http://schemas.openxmlformats.org/officeDocument/2006/relationships/image" Target="../media/image19.jpeg"/><Relationship Id="rId10" Type="http://schemas.openxmlformats.org/officeDocument/2006/relationships/image" Target="../media/image22.jpeg"/><Relationship Id="rId4" Type="http://schemas.openxmlformats.org/officeDocument/2006/relationships/hyperlink" Target="http://upload.wikimedia.org/wikipedia/commons/c/c9/Brassica_oleracea2.jpg" TargetMode="External"/><Relationship Id="rId9" Type="http://schemas.openxmlformats.org/officeDocument/2006/relationships/hyperlink" Target="http://upload.wikimedia.org/wikipedia/commons/f/fb/Broccoli_bunches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ČLOVĚK A JEHO SVĚT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Zelenina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VY_32_INOVACE_zelenina_01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1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941168"/>
            <a:ext cx="7815539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793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ZELENINA</a:t>
            </a:r>
            <a:endParaRPr lang="cs-CZ" sz="9600" dirty="0"/>
          </a:p>
        </p:txBody>
      </p:sp>
      <p:pic>
        <p:nvPicPr>
          <p:cNvPr id="3" name="Picture 2" descr="byliny,cibule,fotografie,jídlo,květáky,petržel,produkce,rajčata,squash,stolování,vřeteno kukuřičného klasu,zelen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12776"/>
            <a:ext cx="5832648" cy="49459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7060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92206" y="548680"/>
            <a:ext cx="88924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Listová zelenina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Kořenová zelenina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Plodová zelenina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Cibulová zelenina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Košťálová zelenina</a:t>
            </a:r>
            <a:endParaRPr lang="cs-CZ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804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FFC000"/>
                </a:solidFill>
                <a:latin typeface="Monotype Corsiva" pitchFamily="66" charset="0"/>
              </a:rPr>
              <a:t>LISTOVÁ ZELENINA</a:t>
            </a:r>
            <a:endParaRPr lang="cs-CZ" sz="6600" dirty="0"/>
          </a:p>
        </p:txBody>
      </p:sp>
      <p:pic>
        <p:nvPicPr>
          <p:cNvPr id="3" name="Picture 2" descr="Soubor:Lactuca sativa-whole plant to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484784"/>
            <a:ext cx="3168352" cy="23762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4" name="Picture 2" descr="File:Spinach produce-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132856"/>
            <a:ext cx="2952328" cy="239876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755576" y="4221088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zpracováváme listy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486916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jíme syrovou i vařenou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5517232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smtClean="0">
                <a:latin typeface="Monotype Corsiva" pitchFamily="66" charset="0"/>
                <a:cs typeface="Times New Roman" pitchFamily="18" charset="0"/>
              </a:rPr>
              <a:t>salát, špenát</a:t>
            </a:r>
            <a:endParaRPr lang="cs-CZ" sz="5400" b="1" dirty="0"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35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6"/>
                </a:solidFill>
                <a:latin typeface="Monotype Corsiva" pitchFamily="66" charset="0"/>
              </a:rPr>
              <a:t>KOŘENOVÁ ZELENINA</a:t>
            </a:r>
            <a:endParaRPr lang="cs-CZ" sz="6000" dirty="0">
              <a:solidFill>
                <a:schemeClr val="accent6"/>
              </a:solidFill>
              <a:latin typeface="Monotype Corsiva" pitchFamily="66" charset="0"/>
            </a:endParaRPr>
          </a:p>
        </p:txBody>
      </p:sp>
      <p:pic>
        <p:nvPicPr>
          <p:cNvPr id="4" name="Picture 4" descr="mrkve,potraviny,večeře,výroba,zelen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2016225" cy="201622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</p:pic>
      <p:pic>
        <p:nvPicPr>
          <p:cNvPr id="5" name="Picture 2" descr="Náhled verze z 21. 2. 2007, 14:0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638186" y="1978439"/>
            <a:ext cx="2189044" cy="1489767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</p:pic>
      <p:pic>
        <p:nvPicPr>
          <p:cNvPr id="6" name="Picture 2" descr="Soubor:CDC celery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7" y="1484784"/>
            <a:ext cx="2457271" cy="1512168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</p:pic>
      <p:pic>
        <p:nvPicPr>
          <p:cNvPr id="7" name="Picture 2" descr="jídlo,plody,ředkvičky,rostliny,stolování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3501008"/>
            <a:ext cx="1584177" cy="1584176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</p:pic>
      <p:pic>
        <p:nvPicPr>
          <p:cNvPr id="8" name="Picture 4" descr="Soubor:Rote Bete eine Haelft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3356992"/>
            <a:ext cx="1628535" cy="1368152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467544" y="4221088"/>
            <a:ext cx="6247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zpracováváme kořen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44" y="4869160"/>
            <a:ext cx="47323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jíme syrovou i vařenou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5661248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400" b="1" dirty="0" smtClean="0">
                <a:latin typeface="Monotype Corsiva" pitchFamily="66" charset="0"/>
                <a:cs typeface="Times New Roman" pitchFamily="18" charset="0"/>
              </a:rPr>
              <a:t> mrkev, petržel, celer, ředkvička, řepa</a:t>
            </a:r>
            <a:endParaRPr lang="cs-CZ" sz="4400" b="1" dirty="0"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0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B050"/>
                </a:solidFill>
                <a:latin typeface="Monotype Corsiva" pitchFamily="66" charset="0"/>
              </a:rPr>
              <a:t>PLODOVÁ ZELENINA</a:t>
            </a:r>
            <a:endParaRPr lang="cs-CZ" sz="6000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pic>
        <p:nvPicPr>
          <p:cNvPr id="4" name="Picture 6" descr="jídlo,okurky,plody,rostliny,stolová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50068">
            <a:off x="501148" y="1518388"/>
            <a:ext cx="2088233" cy="20882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5" name="Picture 8" descr="jídlo,oříznuté fotky,oříznuté obrázky,ovoce,PNG,průhledná pozadí,rajčata,webové prv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628800"/>
            <a:ext cx="1800201" cy="18002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6" name="Picture 4" descr="jídlo,paprikové lusky,papriky,plody,rostliny,stolován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212976"/>
            <a:ext cx="1440161" cy="144016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7" name="Picture 10" descr="jídlo,ovoce,produkce,vodní meloun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50752">
            <a:off x="6761856" y="1370383"/>
            <a:ext cx="1800200" cy="180019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8" name="Picture 2" descr="jídlo,lilky,plody,rostliny,stolování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3645024"/>
            <a:ext cx="1512169" cy="151216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395536" y="3861049"/>
            <a:ext cx="8291264" cy="129614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smtClean="0">
                <a:latin typeface="Times New Roman" pitchFamily="18" charset="0"/>
                <a:cs typeface="Times New Roman" pitchFamily="18" charset="0"/>
              </a:rPr>
              <a:t>zpracováváme plody</a:t>
            </a:r>
          </a:p>
          <a:p>
            <a:r>
              <a:rPr lang="cs-CZ" sz="3600" smtClean="0">
                <a:latin typeface="Times New Roman" pitchFamily="18" charset="0"/>
                <a:cs typeface="Times New Roman" pitchFamily="18" charset="0"/>
              </a:rPr>
              <a:t>jíme syrovou a vařenou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5229201"/>
            <a:ext cx="856895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cs-CZ" sz="4400" b="1" dirty="0" smtClean="0">
                <a:latin typeface="Monotype Corsiva" pitchFamily="66" charset="0"/>
              </a:rPr>
              <a:t> paprika, rajče, okurka, meloun, lilek </a:t>
            </a:r>
            <a:endParaRPr lang="cs-CZ" sz="4400" dirty="0" smtClean="0">
              <a:latin typeface="Monotype Corsiva" pitchFamily="66" charset="0"/>
            </a:endParaRPr>
          </a:p>
          <a:p>
            <a:r>
              <a:rPr lang="cs-CZ" sz="4400" dirty="0" smtClean="0">
                <a:latin typeface="Monotype Corsiva" pitchFamily="66" charset="0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041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CIBULOVÁ ZELENINA</a:t>
            </a:r>
            <a:endParaRPr lang="cs-CZ" sz="6000" dirty="0">
              <a:solidFill>
                <a:schemeClr val="tx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Picture 2" descr="http://officeimg.vo.msecnd.net/en-us/images/MH900402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2232248" cy="1943497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5" name="Picture 2" descr="cibule,jídlo,mladé cibule,plody,rostliny,stolová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340768"/>
            <a:ext cx="1872209" cy="1872208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6" name="Picture 2" descr="česnek,fotografie,koření,plodiny,stroužky česneku"/>
          <p:cNvPicPr>
            <a:picLocks noChangeAspect="1" noChangeArrowheads="1"/>
          </p:cNvPicPr>
          <p:nvPr/>
        </p:nvPicPr>
        <p:blipFill>
          <a:blip r:embed="rId4" cstate="print"/>
          <a:srcRect l="12820" r="12821"/>
          <a:stretch>
            <a:fillRect/>
          </a:stretch>
        </p:blipFill>
        <p:spPr bwMode="auto">
          <a:xfrm>
            <a:off x="6228184" y="3573016"/>
            <a:ext cx="2088232" cy="2808312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3717033"/>
            <a:ext cx="8219256" cy="172819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smtClean="0">
                <a:latin typeface="Times New Roman" pitchFamily="18" charset="0"/>
                <a:cs typeface="Times New Roman" pitchFamily="18" charset="0"/>
              </a:rPr>
              <a:t>zpracováváme podzemní</a:t>
            </a:r>
          </a:p>
          <a:p>
            <a:pPr>
              <a:buFont typeface="Arial" pitchFamily="34" charset="0"/>
              <a:buNone/>
            </a:pPr>
            <a:r>
              <a:rPr lang="cs-CZ" sz="3600" smtClean="0">
                <a:latin typeface="Times New Roman" pitchFamily="18" charset="0"/>
                <a:cs typeface="Times New Roman" pitchFamily="18" charset="0"/>
              </a:rPr>
              <a:t>    cibuli</a:t>
            </a:r>
          </a:p>
          <a:p>
            <a:r>
              <a:rPr lang="cs-CZ" sz="3600" smtClean="0">
                <a:latin typeface="Times New Roman" pitchFamily="18" charset="0"/>
                <a:cs typeface="Times New Roman" pitchFamily="18" charset="0"/>
              </a:rPr>
              <a:t>jíme syrovou i vařenou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517232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cs-CZ" b="1" dirty="0" smtClean="0"/>
              <a:t> </a:t>
            </a:r>
            <a:r>
              <a:rPr lang="cs-CZ" sz="4400" b="1" dirty="0" smtClean="0">
                <a:latin typeface="Monotype Corsiva" pitchFamily="66" charset="0"/>
              </a:rPr>
              <a:t>cibule, česnek, pórek </a:t>
            </a:r>
            <a:endParaRPr lang="cs-CZ" sz="44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085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KOŠŤÁLOVÁ ZELENINA</a:t>
            </a:r>
            <a:endParaRPr lang="cs-CZ" sz="6000" dirty="0">
              <a:solidFill>
                <a:schemeClr val="accent4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Picture 8" descr="Soubor:Bloemkoo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3331" y="1561005"/>
            <a:ext cx="1844630" cy="1548172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5" name="Picture 12" descr="Soubor:Brassica oleracea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484784"/>
            <a:ext cx="1831404" cy="144016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6" name="Picture 6" descr="Soubor:Wirsingkoh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1484784"/>
            <a:ext cx="1587777" cy="1296144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7" name="Obrázek 6" descr="http://files.suchozemske-zelvy.cz/200000817-b138ab2329/kedlubna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875751">
            <a:off x="7051710" y="1746680"/>
            <a:ext cx="1713472" cy="1611934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8" name="Picture 4" descr="Soubor:Broccoli bunche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31970" y="3933056"/>
            <a:ext cx="1941789" cy="1296144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467544" y="3429001"/>
            <a:ext cx="8219256" cy="180019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zpracováváme nadzemní část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rostlina vytváří košťál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jíme syrové i vařené</a:t>
            </a:r>
          </a:p>
          <a:p>
            <a:pPr>
              <a:buFont typeface="Arial" pitchFamily="34" charset="0"/>
              <a:buNone/>
            </a:pPr>
            <a:endParaRPr lang="cs-CZ" dirty="0" smtClean="0"/>
          </a:p>
          <a:p>
            <a:pPr>
              <a:buFont typeface="Arial" pitchFamily="34" charset="0"/>
              <a:buNone/>
            </a:pPr>
            <a:endParaRPr lang="cs-CZ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 rot="10800000" flipV="1">
            <a:off x="251520" y="5314343"/>
            <a:ext cx="889248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květák, zelí, kedlubna, brokolice, kapusta</a:t>
            </a:r>
            <a:endParaRPr kumimoji="0" lang="cs-CZ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638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Použitelné zdroje :</a:t>
            </a:r>
            <a:endParaRPr lang="cs-CZ" sz="54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21. 2.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21. 2. 2007 [cit. 2011-03-11]. Dostupné z WWW: &lt;</a:t>
            </a:r>
            <a:r>
              <a:rPr lang="cs-CZ" sz="1400" dirty="0" err="1" smtClean="0"/>
              <a:t>Soubor:Wurzelpetersilie</a:t>
            </a:r>
            <a:r>
              <a:rPr lang="cs-CZ" sz="1400" dirty="0" smtClean="0"/>
              <a:t> Wurzel.jpg&gt;.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30. 7.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30. 7. 2005 [cit. 2011-03-11]. Dostupné z WWW: &lt;</a:t>
            </a:r>
            <a:r>
              <a:rPr lang="cs-CZ" sz="1400" dirty="0" err="1" smtClean="0"/>
              <a:t>Soubor:Broccoli</a:t>
            </a:r>
            <a:r>
              <a:rPr lang="cs-CZ" sz="1400" dirty="0" smtClean="0"/>
              <a:t> bunches.jpg&gt;.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31. 8.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31. 8. 2005 [cit. 2011-03-11]. Dostupné z WWW: &lt;</a:t>
            </a:r>
            <a:r>
              <a:rPr lang="cs-CZ" sz="1400" dirty="0" err="1" smtClean="0"/>
              <a:t>Soubor:Wirsingkohl.jpg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25. 4.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25. 4. 2005 [cit. 2011-03-11]. Dostupné z WWW: &lt;</a:t>
            </a:r>
            <a:r>
              <a:rPr lang="cs-CZ" sz="1400" dirty="0" err="1" smtClean="0"/>
              <a:t>Soubor:Bloemkool.jpg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10. 6. 2006,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10. 6. 2006 [cit. 2011-03-11]. Dostupné z WWW: &lt;</a:t>
            </a:r>
            <a:r>
              <a:rPr lang="cs-CZ" sz="1400" dirty="0" err="1" smtClean="0"/>
              <a:t>Soubor:Koolrabi</a:t>
            </a:r>
            <a:r>
              <a:rPr lang="cs-CZ" sz="1400" dirty="0" smtClean="0"/>
              <a:t> (</a:t>
            </a:r>
            <a:r>
              <a:rPr lang="cs-CZ" sz="1400" dirty="0" err="1" smtClean="0"/>
              <a:t>Brassica</a:t>
            </a:r>
            <a:r>
              <a:rPr lang="cs-CZ" sz="1400" dirty="0" smtClean="0"/>
              <a:t> </a:t>
            </a:r>
            <a:r>
              <a:rPr lang="cs-CZ" sz="1400" dirty="0" err="1" smtClean="0"/>
              <a:t>oleracea</a:t>
            </a:r>
            <a:r>
              <a:rPr lang="cs-CZ" sz="1400" dirty="0" smtClean="0"/>
              <a:t> </a:t>
            </a:r>
            <a:r>
              <a:rPr lang="cs-CZ" sz="1400" dirty="0" err="1" smtClean="0"/>
              <a:t>convar</a:t>
            </a:r>
            <a:r>
              <a:rPr lang="cs-CZ" sz="1400" dirty="0" smtClean="0"/>
              <a:t>. </a:t>
            </a:r>
            <a:r>
              <a:rPr lang="cs-CZ" sz="1400" dirty="0" err="1" smtClean="0"/>
              <a:t>acephala</a:t>
            </a:r>
            <a:r>
              <a:rPr lang="cs-CZ" sz="1400" dirty="0" smtClean="0"/>
              <a:t> alef. var. </a:t>
            </a:r>
            <a:r>
              <a:rPr lang="cs-CZ" sz="1400" dirty="0" err="1" smtClean="0"/>
              <a:t>gongylodes</a:t>
            </a:r>
            <a:r>
              <a:rPr lang="cs-CZ" sz="1400" dirty="0" smtClean="0"/>
              <a:t>).</a:t>
            </a:r>
            <a:r>
              <a:rPr lang="cs-CZ" sz="1400" dirty="0" err="1" smtClean="0"/>
              <a:t>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9. 2.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9. 2. 2005 [cit. 2011-03-11]. Dostupné z WWW: &lt;</a:t>
            </a:r>
            <a:r>
              <a:rPr lang="cs-CZ" sz="1400" dirty="0" err="1" smtClean="0"/>
              <a:t>Soubor:Brassica</a:t>
            </a:r>
            <a:r>
              <a:rPr lang="cs-CZ" sz="1400" dirty="0" smtClean="0"/>
              <a:t> oleracea2.jpg&gt;.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3. 2.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3. 2. 2008 [cit. 2011-03-11]. Dostupné z WWW: &lt;</a:t>
            </a:r>
            <a:r>
              <a:rPr lang="cs-CZ" sz="1400" dirty="0" err="1" smtClean="0"/>
              <a:t>Soubor:Rote</a:t>
            </a:r>
            <a:r>
              <a:rPr lang="cs-CZ" sz="1400" dirty="0" smtClean="0"/>
              <a:t> </a:t>
            </a:r>
            <a:r>
              <a:rPr lang="cs-CZ" sz="1400" dirty="0" err="1" smtClean="0"/>
              <a:t>Bete</a:t>
            </a:r>
            <a:r>
              <a:rPr lang="cs-CZ" sz="1400" dirty="0" smtClean="0"/>
              <a:t> </a:t>
            </a:r>
            <a:r>
              <a:rPr lang="cs-CZ" sz="1400" dirty="0" err="1" smtClean="0"/>
              <a:t>eine</a:t>
            </a:r>
            <a:r>
              <a:rPr lang="cs-CZ" sz="1400" dirty="0" smtClean="0"/>
              <a:t> Haelfte.jpg&gt;.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19 </a:t>
            </a:r>
            <a:r>
              <a:rPr lang="cs-CZ" sz="1400" dirty="0" err="1" smtClean="0"/>
              <a:t>February</a:t>
            </a:r>
            <a:r>
              <a:rPr lang="cs-CZ" sz="1400" dirty="0" smtClean="0"/>
              <a:t>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19 </a:t>
            </a:r>
            <a:r>
              <a:rPr lang="cs-CZ" sz="1400" dirty="0" err="1" smtClean="0"/>
              <a:t>February</a:t>
            </a:r>
            <a:r>
              <a:rPr lang="cs-CZ" sz="1400" dirty="0" smtClean="0"/>
              <a:t> 2005 [cit. 2011-03-21]. Dostupné z WWW: &lt;File:Spinach produce-1.jpg&gt;.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6. 5.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6. 5. 2005 [cit. 2011-03-21]. Dostupné z WWW: &lt;</a:t>
            </a:r>
            <a:r>
              <a:rPr lang="cs-CZ" sz="1400" dirty="0" err="1" smtClean="0"/>
              <a:t>Soubor:CDC</a:t>
            </a:r>
            <a:r>
              <a:rPr lang="cs-CZ" sz="1400" dirty="0" smtClean="0"/>
              <a:t> celery.jpg&gt;.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Použité obrázky jsou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2547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128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ČLOVĚK A JEHO SVĚT Zelenina Radka Smetanová  VY_32_INOVACE_zelenina_01</vt:lpstr>
      <vt:lpstr>ZELENINA</vt:lpstr>
      <vt:lpstr>Prezentace aplikace PowerPoint</vt:lpstr>
      <vt:lpstr>LISTOVÁ ZELENINA</vt:lpstr>
      <vt:lpstr>KOŘENOVÁ ZELENINA</vt:lpstr>
      <vt:lpstr>PLODOVÁ ZELENINA</vt:lpstr>
      <vt:lpstr>CIBULOVÁ ZELENINA</vt:lpstr>
      <vt:lpstr>KOŠŤÁLOVÁ ZELENINA</vt:lpstr>
      <vt:lpstr>Použitelné zdroje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JEHO SVĚT Zelenina Radka Smetanová  VY_32_INOVACE_zelenina_01</dc:title>
  <dc:creator>Tabule</dc:creator>
  <cp:lastModifiedBy>Tabule</cp:lastModifiedBy>
  <cp:revision>3</cp:revision>
  <dcterms:created xsi:type="dcterms:W3CDTF">2012-06-18T11:54:23Z</dcterms:created>
  <dcterms:modified xsi:type="dcterms:W3CDTF">2012-06-18T12:17:18Z</dcterms:modified>
</cp:coreProperties>
</file>