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99" r:id="rId4"/>
    <p:sldId id="297" r:id="rId5"/>
    <p:sldId id="300" r:id="rId6"/>
    <p:sldId id="280" r:id="rId7"/>
    <p:sldId id="301" r:id="rId8"/>
    <p:sldId id="302" r:id="rId9"/>
    <p:sldId id="293" r:id="rId10"/>
    <p:sldId id="29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6600"/>
    <a:srgbClr val="EE951E"/>
    <a:srgbClr val="00FF00"/>
    <a:srgbClr val="FE0ED0"/>
    <a:srgbClr val="66FFFF"/>
    <a:srgbClr val="FF3300"/>
    <a:srgbClr val="B2B2B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>
        <p:scale>
          <a:sx n="66" d="100"/>
          <a:sy n="66" d="100"/>
        </p:scale>
        <p:origin x="-145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4_5" csCatId="accent4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15_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PODNEBÍ 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1922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56900" custScaleY="61587" custLinFactY="16928" custLinFactNeighborX="-65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-152398" y="0"/>
          <a:ext cx="4064000" cy="4064000"/>
        </a:xfrm>
        <a:prstGeom prst="triangle">
          <a:avLst/>
        </a:prstGeom>
        <a:gradFill rotWithShape="0">
          <a:gsLst>
            <a:gs pos="0">
              <a:schemeClr val="accent4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152404" y="408582"/>
          <a:ext cx="6095993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VY_32_ INOVACE_ </a:t>
          </a:r>
          <a:r>
            <a:rPr lang="cs-CZ" sz="2400" kern="1200" dirty="0" smtClean="0"/>
            <a:t>05_ </a:t>
          </a:r>
          <a:r>
            <a:rPr lang="cs-CZ" sz="2400" kern="1200" dirty="0" smtClean="0"/>
            <a:t>VLASTIVĚDA </a:t>
          </a:r>
          <a:r>
            <a:rPr lang="cs-CZ" sz="2400" kern="1200" dirty="0" smtClean="0"/>
            <a:t>4</a:t>
          </a:r>
          <a:endParaRPr lang="cs-CZ" sz="2400" kern="1200" dirty="0"/>
        </a:p>
      </dsp:txBody>
      <dsp:txXfrm>
        <a:off x="199366" y="455544"/>
        <a:ext cx="6002069" cy="868101"/>
      </dsp:txXfrm>
    </dsp:sp>
    <dsp:sp modelId="{ED2230FF-1096-48BA-B691-CB70E3195D4E}">
      <dsp:nvSpPr>
        <dsp:cNvPr id="0" name=""/>
        <dsp:cNvSpPr/>
      </dsp:nvSpPr>
      <dsp:spPr>
        <a:xfrm>
          <a:off x="1879601" y="1490860"/>
          <a:ext cx="2641600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ZŠ a MŠ POTŠTEJN</a:t>
          </a:r>
          <a:endParaRPr lang="cs-CZ" sz="2400" kern="1200" dirty="0"/>
        </a:p>
      </dsp:txBody>
      <dsp:txXfrm>
        <a:off x="1926563" y="1537822"/>
        <a:ext cx="2547676" cy="868101"/>
      </dsp:txXfrm>
    </dsp:sp>
    <dsp:sp modelId="{6E27EA9C-C67C-450A-8A3C-DF1F4862AEAB}">
      <dsp:nvSpPr>
        <dsp:cNvPr id="0" name=""/>
        <dsp:cNvSpPr/>
      </dsp:nvSpPr>
      <dsp:spPr>
        <a:xfrm>
          <a:off x="2043076" y="2573139"/>
          <a:ext cx="2314649" cy="96202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LEGENDA MAPY</a:t>
          </a:r>
          <a:endParaRPr lang="cs-CZ" sz="2400" b="1" kern="1200" dirty="0"/>
        </a:p>
      </dsp:txBody>
      <dsp:txXfrm>
        <a:off x="2090038" y="2620101"/>
        <a:ext cx="2220725" cy="868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14337550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PODNEBÍ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23.11.2011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podnebí, úhel dopadu slunečních paprsků, vzdálenost území od oceánu, nadmořská výška 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symboly počasí , seznamuje s rozdílem mezi počasím a podnebím. Vede žáky k vyhledávání teplých, mírně teplých a chladných podnebných oblastí v České republice.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Zahrajte si na televizní předpověď počasí. Nezapomněli jste symboly?</a:t>
            </a:r>
            <a:endParaRPr lang="cs-CZ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38" y="1571612"/>
            <a:ext cx="6929486" cy="4550443"/>
          </a:xfrm>
          <a:prstGeom prst="rect">
            <a:avLst/>
          </a:prstGeom>
        </p:spPr>
      </p:pic>
      <p:sp>
        <p:nvSpPr>
          <p:cNvPr id="6" name="Slunce 5"/>
          <p:cNvSpPr/>
          <p:nvPr/>
        </p:nvSpPr>
        <p:spPr>
          <a:xfrm>
            <a:off x="5000628" y="2928934"/>
            <a:ext cx="571504" cy="57150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5357818" y="4143380"/>
            <a:ext cx="571504" cy="57150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4286248" y="2285992"/>
            <a:ext cx="571504" cy="57150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4357686" y="2643182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6572264" y="4000504"/>
            <a:ext cx="571504" cy="57150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6643702" y="4357694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2571736" y="2500306"/>
            <a:ext cx="571504" cy="57150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2643174" y="2857496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2000232" y="3214686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2285984" y="3214686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714744" y="2071678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3571868" y="2214554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214810" y="4000504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4429124" y="4071942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3500430" y="3071810"/>
            <a:ext cx="571504" cy="57150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3214678" y="4214818"/>
            <a:ext cx="571504" cy="571504"/>
          </a:xfrm>
          <a:prstGeom prst="sun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286116" y="4572008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6072198" y="3214686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 rot="10800000" flipV="1">
            <a:off x="6000760" y="3572670"/>
            <a:ext cx="72232" cy="706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6143636" y="3571876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6357950" y="3571876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 rot="5400000">
            <a:off x="6000760" y="3714752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rot="5400000" flipH="1" flipV="1">
            <a:off x="6143636" y="3786190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5400000">
            <a:off x="2786050" y="4071942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5400000">
            <a:off x="3000364" y="4071942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5400000">
            <a:off x="2643174" y="4214818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5400000" flipH="1" flipV="1">
            <a:off x="2643174" y="4071942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5400000" flipH="1" flipV="1">
            <a:off x="2786050" y="4286256"/>
            <a:ext cx="7143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7143768" y="3857628"/>
            <a:ext cx="71438" cy="1588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rot="5400000">
            <a:off x="7072330" y="3929066"/>
            <a:ext cx="214314" cy="71438"/>
          </a:xfrm>
          <a:prstGeom prst="straightConnector1">
            <a:avLst/>
          </a:prstGeom>
          <a:ln w="28575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Mrak 23"/>
          <p:cNvSpPr/>
          <p:nvPr/>
        </p:nvSpPr>
        <p:spPr>
          <a:xfrm>
            <a:off x="7000892" y="3500438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8" name="Přímá spojovací čára 67"/>
          <p:cNvCxnSpPr/>
          <p:nvPr/>
        </p:nvCxnSpPr>
        <p:spPr>
          <a:xfrm rot="5400000" flipH="1" flipV="1">
            <a:off x="7072330" y="3714752"/>
            <a:ext cx="214314" cy="71438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Elipsa 87"/>
          <p:cNvSpPr/>
          <p:nvPr/>
        </p:nvSpPr>
        <p:spPr>
          <a:xfrm>
            <a:off x="4786314" y="2500306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27°C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9" name="Elipsa 88"/>
          <p:cNvSpPr/>
          <p:nvPr/>
        </p:nvSpPr>
        <p:spPr>
          <a:xfrm>
            <a:off x="4143372" y="3214686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0" name="Elipsa 89"/>
          <p:cNvSpPr/>
          <p:nvPr/>
        </p:nvSpPr>
        <p:spPr>
          <a:xfrm>
            <a:off x="3286116" y="2500306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28°C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1" name="Elipsa 90"/>
          <p:cNvSpPr/>
          <p:nvPr/>
        </p:nvSpPr>
        <p:spPr>
          <a:xfrm>
            <a:off x="1928794" y="3571876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27°C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4" name="Mrak 53"/>
          <p:cNvSpPr/>
          <p:nvPr/>
        </p:nvSpPr>
        <p:spPr>
          <a:xfrm>
            <a:off x="2786050" y="3714752"/>
            <a:ext cx="428628" cy="285752"/>
          </a:xfrm>
          <a:prstGeom prst="cloud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1714480" y="2714620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26°C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3" name="Elipsa 92"/>
          <p:cNvSpPr/>
          <p:nvPr/>
        </p:nvSpPr>
        <p:spPr>
          <a:xfrm>
            <a:off x="4429124" y="4357694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4" name="Elipsa 93"/>
          <p:cNvSpPr/>
          <p:nvPr/>
        </p:nvSpPr>
        <p:spPr>
          <a:xfrm>
            <a:off x="3214678" y="4857760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28°C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5" name="Elipsa 94"/>
          <p:cNvSpPr/>
          <p:nvPr/>
        </p:nvSpPr>
        <p:spPr>
          <a:xfrm>
            <a:off x="6500826" y="3071810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29°C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6" name="Elipsa 95"/>
          <p:cNvSpPr/>
          <p:nvPr/>
        </p:nvSpPr>
        <p:spPr>
          <a:xfrm>
            <a:off x="5786446" y="3857628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28°C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7" name="Elipsa 96"/>
          <p:cNvSpPr/>
          <p:nvPr/>
        </p:nvSpPr>
        <p:spPr>
          <a:xfrm>
            <a:off x="5786446" y="4500570"/>
            <a:ext cx="928694" cy="428628"/>
          </a:xfrm>
          <a:prstGeom prst="ellipse">
            <a:avLst/>
          </a:prstGeom>
          <a:solidFill>
            <a:srgbClr val="EE951E"/>
          </a:solidFill>
          <a:ln>
            <a:solidFill>
              <a:srgbClr val="EE951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29°C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b="1" dirty="0" smtClean="0"/>
              <a:t>Odlišíš?</a:t>
            </a:r>
            <a:endParaRPr lang="cs-CZ" b="1" dirty="0"/>
          </a:p>
        </p:txBody>
      </p:sp>
      <p:sp>
        <p:nvSpPr>
          <p:cNvPr id="4" name="Čtyřiadvaceticípá hvězda 3"/>
          <p:cNvSpPr/>
          <p:nvPr/>
        </p:nvSpPr>
        <p:spPr>
          <a:xfrm>
            <a:off x="1071538" y="1714488"/>
            <a:ext cx="2714644" cy="1500198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POČASÍ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Čtyřiadvaceticípá hvězda 4"/>
          <p:cNvSpPr/>
          <p:nvPr/>
        </p:nvSpPr>
        <p:spPr>
          <a:xfrm>
            <a:off x="5072066" y="1714488"/>
            <a:ext cx="3000396" cy="1500198"/>
          </a:xfrm>
          <a:prstGeom prst="star24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PODNEBÍ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2714612" y="4786322"/>
            <a:ext cx="2643206" cy="121444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dlouhodobé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2428860" y="4572008"/>
            <a:ext cx="2928958" cy="121444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stav ovzduší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3714744" y="4857760"/>
            <a:ext cx="3429024" cy="121444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stav počasí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2857488" y="5143512"/>
            <a:ext cx="2571768" cy="1214446"/>
          </a:xfrm>
          <a:prstGeom prst="cloud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krátkodobé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Jaké podnebí je charakteristické </a:t>
            </a:r>
            <a:br>
              <a:rPr lang="cs-CZ" b="1" dirty="0" smtClean="0"/>
            </a:br>
            <a:r>
              <a:rPr lang="cs-CZ" b="1" dirty="0" smtClean="0"/>
              <a:t>pro tyto oblasti?</a:t>
            </a:r>
            <a:endParaRPr lang="cs-CZ" b="1" dirty="0"/>
          </a:p>
        </p:txBody>
      </p:sp>
      <p:pic>
        <p:nvPicPr>
          <p:cNvPr id="4" name="Zástupný symbol pro obsah 3" descr="MP900401324 Aljaška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42910" y="1500174"/>
            <a:ext cx="3901440" cy="2599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 descr="MP900313836 micr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876" y="1500174"/>
            <a:ext cx="3929089" cy="257176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P900403816 Brazilie micros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14348" y="4143380"/>
            <a:ext cx="3857652" cy="2380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Zástupný symbol pro obsah 3" descr="DSC0551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786314" y="4143380"/>
            <a:ext cx="3786214" cy="2401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 descr="Potštejn K1 13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143108" y="2428868"/>
            <a:ext cx="4714908" cy="30023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Vyhledej na mapě </a:t>
            </a:r>
            <a:r>
              <a:rPr lang="cs-CZ" sz="3200" b="1" dirty="0" smtClean="0">
                <a:solidFill>
                  <a:srgbClr val="FF0000"/>
                </a:solidFill>
              </a:rPr>
              <a:t>teplé</a:t>
            </a:r>
            <a:r>
              <a:rPr lang="cs-CZ" sz="3200" b="1" dirty="0" smtClean="0"/>
              <a:t> a </a:t>
            </a: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chladné</a:t>
            </a:r>
            <a:r>
              <a:rPr lang="cs-CZ" sz="3200" b="1" dirty="0" smtClean="0"/>
              <a:t> podnebné oblasti. Jak nazýváme oblasti </a:t>
            </a:r>
            <a:r>
              <a:rPr lang="cs-CZ" sz="3200" b="1" dirty="0" smtClean="0">
                <a:solidFill>
                  <a:srgbClr val="FFC000"/>
                </a:solidFill>
              </a:rPr>
              <a:t>zbývající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4" name="Zástupný symbol pro obsah 11" descr="MC900349423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1500174"/>
            <a:ext cx="8001056" cy="4714908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3214678" y="2571744"/>
            <a:ext cx="2214578" cy="9286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14195074">
            <a:off x="2695360" y="2200413"/>
            <a:ext cx="1493027" cy="9286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18825234">
            <a:off x="5461049" y="3792801"/>
            <a:ext cx="1726436" cy="122084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17046320">
            <a:off x="5191551" y="4302279"/>
            <a:ext cx="904561" cy="92869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14195074">
            <a:off x="5995211" y="4199370"/>
            <a:ext cx="482458" cy="588738"/>
          </a:xfrm>
          <a:prstGeom prst="ellipse">
            <a:avLst/>
          </a:prstGeom>
          <a:solidFill>
            <a:srgbClr val="FF9900"/>
          </a:solidFill>
          <a:ln>
            <a:solidFill>
              <a:srgbClr val="FF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 rot="20680880">
            <a:off x="1241258" y="2449263"/>
            <a:ext cx="1676053" cy="4286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 rot="1263093">
            <a:off x="4092986" y="2001209"/>
            <a:ext cx="1676053" cy="4286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rot="21427787">
            <a:off x="6082159" y="2887967"/>
            <a:ext cx="1227758" cy="4286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 rot="1225621">
            <a:off x="5536890" y="2915396"/>
            <a:ext cx="1227758" cy="4286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 rot="21427787">
            <a:off x="4018644" y="3602141"/>
            <a:ext cx="1227758" cy="755626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18509876">
            <a:off x="6961630" y="4234772"/>
            <a:ext cx="1293566" cy="4286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20580152">
            <a:off x="7393917" y="3813408"/>
            <a:ext cx="1227758" cy="4286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19814866">
            <a:off x="1954226" y="2205188"/>
            <a:ext cx="1227758" cy="4286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 rot="2341703">
            <a:off x="1282996" y="4111503"/>
            <a:ext cx="2616456" cy="6652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00034" y="2142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Čím je podnebí ovlivněno? Vysvětli.</a:t>
            </a:r>
            <a:endParaRPr lang="cs-CZ" b="1" dirty="0"/>
          </a:p>
        </p:txBody>
      </p:sp>
      <p:sp>
        <p:nvSpPr>
          <p:cNvPr id="4" name="Vodorovný svitek 3"/>
          <p:cNvSpPr/>
          <p:nvPr/>
        </p:nvSpPr>
        <p:spPr>
          <a:xfrm>
            <a:off x="1000100" y="1714488"/>
            <a:ext cx="2500330" cy="1033272"/>
          </a:xfrm>
          <a:prstGeom prst="horizontalScroll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polohou území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4786314" y="3429000"/>
            <a:ext cx="3143272" cy="1033272"/>
          </a:xfrm>
          <a:prstGeom prst="horizontalScroll">
            <a:avLst/>
          </a:prstGeom>
          <a:solidFill>
            <a:srgbClr val="FE0E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nadmořskou výškou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2" name="Obrázek 11" descr="Krkonoše 03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868" y="4500570"/>
            <a:ext cx="2961929" cy="20686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Obrázek 12" descr="DSC0003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388" y="4429132"/>
            <a:ext cx="2500330" cy="205672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Zástupný symbol pro obsah 6" descr="MP900433132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714744" y="1214422"/>
            <a:ext cx="2428892" cy="221457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5" name="Slunce 14"/>
          <p:cNvSpPr/>
          <p:nvPr/>
        </p:nvSpPr>
        <p:spPr>
          <a:xfrm>
            <a:off x="6143636" y="1428736"/>
            <a:ext cx="2200284" cy="162878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Zástupný symbol pro obsah 3" descr="DSC0551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28662" y="2857496"/>
            <a:ext cx="2928958" cy="18576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Doplníš správně?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3"/>
            <a:ext cx="8229600" cy="471490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b="1" dirty="0" smtClean="0"/>
              <a:t>Česká republika leží v _________ podnebném pásu. </a:t>
            </a:r>
          </a:p>
          <a:p>
            <a:r>
              <a:rPr lang="cs-CZ" b="1" dirty="0" smtClean="0"/>
              <a:t>Nejteplejší roční období se nazývá ________ . Začíná ____________ . Tento den je ________ den a _________ noc.</a:t>
            </a:r>
          </a:p>
          <a:p>
            <a:r>
              <a:rPr lang="cs-CZ" b="1" dirty="0" smtClean="0"/>
              <a:t>Období častých dešťů se nazývá ________ . __________ rovnodennost začíná ________ .</a:t>
            </a:r>
          </a:p>
          <a:p>
            <a:r>
              <a:rPr lang="cs-CZ" b="1" dirty="0" smtClean="0"/>
              <a:t>Nejchladnější roční období je ________ . Nejkratší den a nejdelší noc je __________ .</a:t>
            </a:r>
            <a:endParaRPr lang="cs-CZ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85720" y="5572140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mírném</a:t>
            </a:r>
            <a:endParaRPr lang="cs-CZ" sz="20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6072206"/>
            <a:ext cx="1285884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chladném</a:t>
            </a:r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1571604" y="5572140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podzim</a:t>
            </a:r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571604" y="6072206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léto</a:t>
            </a:r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786050" y="5572140"/>
            <a:ext cx="78581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jaro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786050" y="6072206"/>
            <a:ext cx="78581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zima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929190" y="6072206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jarní</a:t>
            </a:r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4857752" y="5572140"/>
            <a:ext cx="1214446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podzimní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3643306" y="5572140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nejkratší</a:t>
            </a:r>
            <a:endParaRPr lang="cs-CZ" sz="20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643306" y="6072206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nejdelší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6143636" y="5572140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23.9.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143636" y="6072206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21.6.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7429520" y="5572140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21.12.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429520" y="6072206"/>
            <a:ext cx="1143008" cy="42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21.3.</a:t>
            </a:r>
            <a:endParaRPr lang="cs-CZ" sz="2000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accent2">
                    <a:lumMod val="75000"/>
                  </a:schemeClr>
                </a:solidFill>
              </a:rPr>
              <a:t>PODNEBÍ</a:t>
            </a:r>
            <a:endParaRPr lang="cs-CZ" sz="60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72098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/>
              <a:t>= opakující se  počasí na určitém místě</a:t>
            </a:r>
          </a:p>
          <a:p>
            <a:pPr>
              <a:buNone/>
            </a:pPr>
            <a:r>
              <a:rPr lang="cs-CZ" sz="4000" b="1" u="sng" dirty="0" smtClean="0"/>
              <a:t>Je dáno:</a:t>
            </a:r>
          </a:p>
          <a:p>
            <a:r>
              <a:rPr lang="cs-CZ" b="1" dirty="0" smtClean="0"/>
              <a:t>polohou území </a:t>
            </a:r>
            <a:r>
              <a:rPr lang="cs-CZ" dirty="0" smtClean="0"/>
              <a:t>(vzdálenost od rovníku, vzdálenost od oceánu)</a:t>
            </a:r>
            <a:endParaRPr lang="cs-CZ" b="1" dirty="0" smtClean="0"/>
          </a:p>
          <a:p>
            <a:r>
              <a:rPr lang="cs-CZ" b="1" dirty="0" smtClean="0"/>
              <a:t>nadmořskou výškou a členitostí terénu</a:t>
            </a:r>
            <a:r>
              <a:rPr lang="cs-CZ" dirty="0" smtClean="0"/>
              <a:t>(vyšší nadmořská výška – teplota klesá, větší množství srážek)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PODNEBÍ ČESKÉ REPUBLIKY</a:t>
            </a:r>
          </a:p>
          <a:p>
            <a:pPr>
              <a:buFontTx/>
              <a:buChar char="-"/>
            </a:pPr>
            <a:r>
              <a:rPr lang="cs-CZ" b="1" dirty="0" smtClean="0"/>
              <a:t>mírný podnebný pás, počasí proměnlivé</a:t>
            </a:r>
          </a:p>
          <a:p>
            <a:pPr>
              <a:buFontTx/>
              <a:buChar char="-"/>
            </a:pPr>
            <a:r>
              <a:rPr lang="cs-CZ" b="1" dirty="0" smtClean="0"/>
              <a:t>střídají se 4 roční období 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Obrazový </a:t>
            </a:r>
            <a:r>
              <a:rPr lang="cs-CZ" dirty="0" smtClean="0"/>
              <a:t>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</a:t>
            </a:r>
            <a:r>
              <a:rPr lang="cs-CZ" dirty="0" smtClean="0"/>
              <a:t>:</a:t>
            </a:r>
          </a:p>
          <a:p>
            <a:pPr>
              <a:buNone/>
            </a:pPr>
            <a:r>
              <a:rPr lang="cs-CZ" dirty="0" smtClean="0"/>
              <a:t>Mapa </a:t>
            </a:r>
            <a:r>
              <a:rPr lang="cs-CZ" dirty="0" smtClean="0"/>
              <a:t>České republiky – </a:t>
            </a:r>
            <a:r>
              <a:rPr lang="cs-CZ" dirty="0" smtClean="0"/>
              <a:t>MC900349423.WMF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Ruce držící planetu Zemi – MP900433132.JPG</a:t>
            </a:r>
          </a:p>
          <a:p>
            <a:pPr>
              <a:buNone/>
            </a:pPr>
            <a:r>
              <a:rPr lang="cs-CZ" dirty="0" smtClean="0"/>
              <a:t>Aljaška </a:t>
            </a:r>
            <a:r>
              <a:rPr lang="cs-CZ" dirty="0" smtClean="0"/>
              <a:t>– </a:t>
            </a:r>
            <a:r>
              <a:rPr lang="cs-CZ" dirty="0" smtClean="0"/>
              <a:t>MP900401324.JPG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Brazilský vodopád </a:t>
            </a:r>
            <a:r>
              <a:rPr lang="cs-CZ" dirty="0" smtClean="0"/>
              <a:t>– </a:t>
            </a:r>
            <a:r>
              <a:rPr lang="cs-CZ" dirty="0" smtClean="0"/>
              <a:t>MP900403816.JPG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Savana </a:t>
            </a:r>
            <a:r>
              <a:rPr lang="cs-CZ" smtClean="0"/>
              <a:t>– </a:t>
            </a:r>
            <a:r>
              <a:rPr lang="cs-CZ" smtClean="0"/>
              <a:t>MP900313836.JPG</a:t>
            </a:r>
            <a:endParaRPr lang="cs-CZ" dirty="0" smtClean="0"/>
          </a:p>
          <a:p>
            <a:r>
              <a:rPr lang="cs-CZ" dirty="0" smtClean="0"/>
              <a:t>Vlastní fotografie</a:t>
            </a:r>
          </a:p>
        </p:txBody>
      </p:sp>
    </p:spTree>
  </p:cSld>
  <p:clrMapOvr>
    <a:masterClrMapping/>
  </p:clrMapOvr>
  <p:transition spd="slow"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1475</TotalTime>
  <Words>311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PODNEBÍ</vt:lpstr>
      <vt:lpstr>Zahrajte si na televizní předpověď počasí. Nezapomněli jste symboly?</vt:lpstr>
      <vt:lpstr>Odlišíš?</vt:lpstr>
      <vt:lpstr>Jaké podnebí je charakteristické  pro tyto oblasti?</vt:lpstr>
      <vt:lpstr>Vyhledej na mapě teplé a chladné podnebné oblasti. Jak nazýváme oblasti zbývající?</vt:lpstr>
      <vt:lpstr>Čím je podnebí ovlivněno? Vysvětli.</vt:lpstr>
      <vt:lpstr>Doplníš správně?</vt:lpstr>
      <vt:lpstr>PODNEBÍ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35</cp:revision>
  <dcterms:created xsi:type="dcterms:W3CDTF">2011-07-24T08:19:55Z</dcterms:created>
  <dcterms:modified xsi:type="dcterms:W3CDTF">2012-01-25T22:23:10Z</dcterms:modified>
</cp:coreProperties>
</file>