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7" r:id="rId2"/>
    <p:sldId id="269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7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445E"/>
    <a:srgbClr val="0000FF"/>
    <a:srgbClr val="FF66FF"/>
    <a:srgbClr val="33CC33"/>
    <a:srgbClr val="FFFF00"/>
    <a:srgbClr val="00FF00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68" d="100"/>
          <a:sy n="68" d="100"/>
        </p:scale>
        <p:origin x="-19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400" baseline="0" dirty="0" smtClean="0"/>
            <a:t>VY_52_INOVACE_16_ROSTLINY  A  ŽIVOČICHOVÉ  KOLEM  NÁS.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a MŠ Osoblaha, příspěvková </a:t>
          </a:r>
          <a:r>
            <a:rPr lang="cs-CZ" sz="1600" dirty="0" err="1" smtClean="0"/>
            <a:t>org</a:t>
          </a:r>
          <a:r>
            <a:rPr lang="cs-CZ" sz="1600" dirty="0" smtClean="0"/>
            <a:t>.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Eliška </a:t>
          </a:r>
          <a:r>
            <a:rPr lang="cs-CZ" sz="2000" dirty="0" err="1" smtClean="0"/>
            <a:t>Jurčicová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Les </a:t>
          </a:r>
          <a:r>
            <a:rPr lang="cs-CZ" sz="2000" smtClean="0"/>
            <a:t>– dřeviny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D9F681-C0D7-4D49-87FA-FE1B66A7F84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E98213E-1C28-4246-AE78-26B963A58B73}" type="presOf" srcId="{757F3AB3-0718-4624-B441-E567A8F0AB56}" destId="{333A1088-737F-45CB-B68E-254E46348037}" srcOrd="0" destOrd="0" presId="urn:microsoft.com/office/officeart/2005/8/layout/target3"/>
    <dgm:cxn modelId="{D9D7386C-5A99-41F7-8D1E-6543D0FD358A}" type="presOf" srcId="{4C35D32F-0EAB-4CD7-82EE-45574DC2A586}" destId="{890E4F0B-2866-4A3F-A3C7-2A14B1797930}" srcOrd="1" destOrd="0" presId="urn:microsoft.com/office/officeart/2005/8/layout/target3"/>
    <dgm:cxn modelId="{0884BF6E-65EF-4CA8-AF18-5E9E0BCF5A70}" type="presOf" srcId="{D1B46980-6531-4606-95E6-44980827E919}" destId="{6140AFEC-043D-4C43-A2F9-D0F5331DF3A3}" srcOrd="0" destOrd="0" presId="urn:microsoft.com/office/officeart/2005/8/layout/target3"/>
    <dgm:cxn modelId="{9D18332D-6488-4F78-9762-F1F740C3F75C}" type="presOf" srcId="{D1B46980-6531-4606-95E6-44980827E919}" destId="{2BE915AB-18AA-4053-B92C-3BFC9ED204BB}" srcOrd="1" destOrd="0" presId="urn:microsoft.com/office/officeart/2005/8/layout/target3"/>
    <dgm:cxn modelId="{91439A8B-C6DF-4342-B5CE-E1D808A74538}" type="presOf" srcId="{B651F6E3-6281-48DB-9319-2AEAFDAE7572}" destId="{6BB5E863-4638-4E1D-BFDE-399D028AC4ED}" srcOrd="1" destOrd="0" presId="urn:microsoft.com/office/officeart/2005/8/layout/target3"/>
    <dgm:cxn modelId="{D4DA8537-229F-488B-8A69-A8E4D41BDA5E}" type="presOf" srcId="{4C35D32F-0EAB-4CD7-82EE-45574DC2A586}" destId="{8BEBB6EC-1DAA-4CAC-8A25-BC0FCBD5DBD5}" srcOrd="0" destOrd="0" presId="urn:microsoft.com/office/officeart/2005/8/layout/target3"/>
    <dgm:cxn modelId="{37171F47-9B08-4A51-A664-1A7A1FB2D6B6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03A2A4F-B535-47D9-95FE-60EC512F3E6F}" type="presOf" srcId="{B651F6E3-6281-48DB-9319-2AEAFDAE7572}" destId="{619D679B-A015-4ECF-8348-D1034C574F40}" srcOrd="0" destOrd="0" presId="urn:microsoft.com/office/officeart/2005/8/layout/target3"/>
    <dgm:cxn modelId="{9C6DC340-2715-4191-A053-D9FDCCDA1B3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5A088F5-8E42-40D1-8A5A-67C91A99A820}" type="presOf" srcId="{D8197B8C-B260-4A16-BDF4-0947B075E274}" destId="{5A5FFA88-C948-4069-8E93-59FA12366E83}" srcOrd="1" destOrd="0" presId="urn:microsoft.com/office/officeart/2005/8/layout/target3"/>
    <dgm:cxn modelId="{4003F77C-AEC8-4857-BE0C-5B7E6A7F5B17}" type="presParOf" srcId="{333A1088-737F-45CB-B68E-254E46348037}" destId="{F5ABB229-8D3B-4694-996A-96F23CF14429}" srcOrd="0" destOrd="0" presId="urn:microsoft.com/office/officeart/2005/8/layout/target3"/>
    <dgm:cxn modelId="{DAB75B32-02D9-4A3F-8D75-1E506079DB2F}" type="presParOf" srcId="{333A1088-737F-45CB-B68E-254E46348037}" destId="{F41139FD-01EE-4571-8B17-4FB00FC51163}" srcOrd="1" destOrd="0" presId="urn:microsoft.com/office/officeart/2005/8/layout/target3"/>
    <dgm:cxn modelId="{4184817E-413D-424F-AF24-70E34D260FE3}" type="presParOf" srcId="{333A1088-737F-45CB-B68E-254E46348037}" destId="{D005CE8C-CC26-4C3E-AC11-E15060ECD759}" srcOrd="2" destOrd="0" presId="urn:microsoft.com/office/officeart/2005/8/layout/target3"/>
    <dgm:cxn modelId="{2DD0F195-4D5A-4DDE-BEFE-AB1813639E0B}" type="presParOf" srcId="{333A1088-737F-45CB-B68E-254E46348037}" destId="{2C702D82-9B77-49B7-9568-BB8EB47C3372}" srcOrd="3" destOrd="0" presId="urn:microsoft.com/office/officeart/2005/8/layout/target3"/>
    <dgm:cxn modelId="{54DD4268-5D5A-4AA0-845B-A8CA461B8DFC}" type="presParOf" srcId="{333A1088-737F-45CB-B68E-254E46348037}" destId="{A52A0455-90FF-4808-ABD0-F02540D31D5A}" srcOrd="4" destOrd="0" presId="urn:microsoft.com/office/officeart/2005/8/layout/target3"/>
    <dgm:cxn modelId="{2C4BE0A6-0982-4702-B741-E860DF52826C}" type="presParOf" srcId="{333A1088-737F-45CB-B68E-254E46348037}" destId="{6140AFEC-043D-4C43-A2F9-D0F5331DF3A3}" srcOrd="5" destOrd="0" presId="urn:microsoft.com/office/officeart/2005/8/layout/target3"/>
    <dgm:cxn modelId="{E2F87A0D-61C5-4500-9137-48B1F0EE3392}" type="presParOf" srcId="{333A1088-737F-45CB-B68E-254E46348037}" destId="{9358AC05-5D7D-4327-9F80-1AD486AEA664}" srcOrd="6" destOrd="0" presId="urn:microsoft.com/office/officeart/2005/8/layout/target3"/>
    <dgm:cxn modelId="{B74E5EBD-407F-4A71-A0ED-1E7E9E11C3DE}" type="presParOf" srcId="{333A1088-737F-45CB-B68E-254E46348037}" destId="{313FC574-E1CD-4FB4-B054-0B805CE0447D}" srcOrd="7" destOrd="0" presId="urn:microsoft.com/office/officeart/2005/8/layout/target3"/>
    <dgm:cxn modelId="{A51129FB-04A5-49F8-82F1-611B9A0D5DA2}" type="presParOf" srcId="{333A1088-737F-45CB-B68E-254E46348037}" destId="{619D679B-A015-4ECF-8348-D1034C574F40}" srcOrd="8" destOrd="0" presId="urn:microsoft.com/office/officeart/2005/8/layout/target3"/>
    <dgm:cxn modelId="{E871A076-DC3B-4388-BB86-08C1CAC1EB4E}" type="presParOf" srcId="{333A1088-737F-45CB-B68E-254E46348037}" destId="{322283A8-4A27-4CDA-BAE3-F381106A9174}" srcOrd="9" destOrd="0" presId="urn:microsoft.com/office/officeart/2005/8/layout/target3"/>
    <dgm:cxn modelId="{5BFB0D0E-C99E-441F-8B6E-9CB30ED66BBE}" type="presParOf" srcId="{333A1088-737F-45CB-B68E-254E46348037}" destId="{FFC9F71D-1B4F-4AD9-A4A6-86ADEFC8AF5C}" srcOrd="10" destOrd="0" presId="urn:microsoft.com/office/officeart/2005/8/layout/target3"/>
    <dgm:cxn modelId="{9613CCEF-7226-4044-AD1F-C3B1CAB1E923}" type="presParOf" srcId="{333A1088-737F-45CB-B68E-254E46348037}" destId="{25B08C86-7E15-44DC-BE7F-FFB55DD49D12}" srcOrd="11" destOrd="0" presId="urn:microsoft.com/office/officeart/2005/8/layout/target3"/>
    <dgm:cxn modelId="{1D73EFCE-5CBA-486C-9466-8B76BD3C7CDE}" type="presParOf" srcId="{333A1088-737F-45CB-B68E-254E46348037}" destId="{76644BE8-9D7C-4C09-B250-3D10AF48CBB7}" srcOrd="12" destOrd="0" presId="urn:microsoft.com/office/officeart/2005/8/layout/target3"/>
    <dgm:cxn modelId="{3B25D366-B6AC-44BA-8727-C73DE2711A93}" type="presParOf" srcId="{333A1088-737F-45CB-B68E-254E46348037}" destId="{EE85B701-7295-41C0-BA7A-34D3756A2AE6}" srcOrd="13" destOrd="0" presId="urn:microsoft.com/office/officeart/2005/8/layout/target3"/>
    <dgm:cxn modelId="{7DE94B8E-9C9E-4157-8C83-A2E31FF904EE}" type="presParOf" srcId="{333A1088-737F-45CB-B68E-254E46348037}" destId="{8BEBB6EC-1DAA-4CAC-8A25-BC0FCBD5DBD5}" srcOrd="14" destOrd="0" presId="urn:microsoft.com/office/officeart/2005/8/layout/target3"/>
    <dgm:cxn modelId="{FBC388B2-5FBD-4E44-BE54-988C3ECE040D}" type="presParOf" srcId="{333A1088-737F-45CB-B68E-254E46348037}" destId="{AED2198E-93D5-4001-81B4-73124B309672}" srcOrd="15" destOrd="0" presId="urn:microsoft.com/office/officeart/2005/8/layout/target3"/>
    <dgm:cxn modelId="{48FD75AE-1A12-4D5D-B8DF-8938299928FD}" type="presParOf" srcId="{333A1088-737F-45CB-B68E-254E46348037}" destId="{2BE915AB-18AA-4053-B92C-3BFC9ED204BB}" srcOrd="16" destOrd="0" presId="urn:microsoft.com/office/officeart/2005/8/layout/target3"/>
    <dgm:cxn modelId="{1B5E6D6D-705E-4B6D-A898-172FD40E051E}" type="presParOf" srcId="{333A1088-737F-45CB-B68E-254E46348037}" destId="{6BB5E863-4638-4E1D-BFDE-399D028AC4ED}" srcOrd="17" destOrd="0" presId="urn:microsoft.com/office/officeart/2005/8/layout/target3"/>
    <dgm:cxn modelId="{EBAA9B00-D181-444A-BB81-01CE4C6E7F6E}" type="presParOf" srcId="{333A1088-737F-45CB-B68E-254E46348037}" destId="{5A5FFA88-C948-4069-8E93-59FA12366E83}" srcOrd="18" destOrd="0" presId="urn:microsoft.com/office/officeart/2005/8/layout/target3"/>
    <dgm:cxn modelId="{7F9926EF-41CD-47C1-AF3B-0E806990917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a MŠ Osoblaha, příspěvková </a:t>
          </a:r>
          <a:r>
            <a:rPr lang="cs-CZ" sz="1600" kern="1200" dirty="0" err="1" smtClean="0"/>
            <a:t>org</a:t>
          </a:r>
          <a:r>
            <a:rPr lang="cs-CZ" sz="1600" kern="1200" dirty="0" smtClean="0"/>
            <a:t>.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Eliška </a:t>
          </a:r>
          <a:r>
            <a:rPr lang="cs-CZ" sz="2000" kern="1200" dirty="0" err="1" smtClean="0"/>
            <a:t>Jurčicová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400" kern="1200" baseline="0" dirty="0" smtClean="0"/>
            <a:t>VY_52_INOVACE_16_ROSTLINY  A  ŽIVOČICHOVÉ  KOLEM  NÁS.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Les </a:t>
          </a:r>
          <a:r>
            <a:rPr lang="cs-CZ" sz="2000" kern="1200" smtClean="0"/>
            <a:t>– dřeviny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169A856-4231-4156-B3CA-689B9891CFA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40C9F7F-B60F-4DA5-9CC4-E0967ACF4CC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0ED46E8-AAE6-4007-B71D-4BA72983C3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CFD65D0-A275-41A5-8538-093C58BBEF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DA61477-4BDC-45E5-8A8C-616F7C69F7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15A475C-CB9B-46DB-A745-046C975D7BA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8D90F23-7EC7-44B1-B9C3-364C2D8BF6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7C9FBB1-95E6-4A90-B61E-A5BC58F395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07F3F29-B522-4629-BA4A-19E5FE32A6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9529F86-8D1B-4149-A8BB-21A7518DA5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07D2B4B-049A-4A68-848C-DC6709B9EB1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fld id="{D11FFEB6-649D-4994-BB33-9776118969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imgres?q=topol+%C4%8Dern%C3%BD&amp;hl=cs&amp;sa=X&amp;rlz=1T4ADRA_csCZ436CZ454&amp;biw=1024&amp;bih=554&amp;tbm=isch&amp;prmd=imvns&amp;tbnid=pGbdLCXB9nmr8M:&amp;imgrefurl=http://www.zahrada.cz/forum/zive-ploty/rychle-rostouci-drevina-5030/?kotva=rychle-rostouci-drevina-181472&amp;docid=4vxSvYw-LkoTNM&amp;imgurl=http://www.zs.sudice.indos.cz/P%C5%99%C3%ADroda--SRT/P%C5%99%C3%ADroda-i/R%C5%AFzn%C3%A9/Moje1/Rost/+Topol.jpg&amp;w=428&amp;h=568&amp;ei=VrXRT63PJtTZ4QT2suysAw&amp;zoom=1&amp;iact=hc&amp;vpx=235&amp;vpy=161&amp;dur=2484&amp;hovh=259&amp;hovw=195&amp;tx=114&amp;ty=179&amp;sig=102032948630475102088&amp;page=1&amp;tbnh=109&amp;tbnw=80&amp;start=0&amp;ndsp=23&amp;ved=1t:429,r:16,s:0,i:121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hyperlink" Target="http://www.google.cz/imgres?q=l%C3%ADska+obecn%C3%A1-+ke%C5%99&amp;hl=cs&amp;sa=X&amp;rlz=1T4ADRA_csCZ436CZ454&amp;biw=1024&amp;bih=554&amp;tbm=isch&amp;prmd=imvns&amp;tbnid=WeMPzkqre7RmMM:&amp;imgrefurl=http://www.zahradni-raj.eu/zahradniraj/eshop/0/0/5/699-Liska-obecna&amp;docid=NYcncHKfSfAomM&amp;imgurl=http://www.zahradni-raj.eu/fotky14246/fotos/_vyr_699Corylus_avellana_shrub.jpg&amp;w=2048&amp;h=1536&amp;ei=db_RT7j2K9DP4QTKndSXAw&amp;zoom=1&amp;iact=hc&amp;vpx=613&amp;vpy=136&amp;dur=2657&amp;hovh=194&amp;hovw=259&amp;tx=87&amp;ty=121&amp;sig=102032948630475102088&amp;page=1&amp;tbnh=112&amp;tbnw=149&amp;start=0&amp;ndsp=21&amp;ved=1t:429,r:5,s:0,i:86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2" Type="http://schemas.openxmlformats.org/officeDocument/2006/relationships/hyperlink" Target="http://www.google.cz/imgres?q=b%C5%99%C3%ADza+bradavi%C4%8Dnat%C3%A1&amp;hl=cs&amp;rlz=1T4ADRA_csCZ436CZ454&amp;biw=1024&amp;bih=554&amp;tbm=isch&amp;tbnid=eLIBlTWR05eeIM:&amp;imgrefurl=http://kids.britannica.com/comptons/art-53725&amp;docid=spCg7irpwjP7pM&amp;imgurl=http://media.web.britannica.com/eb-media/40/64140-004-86297666.jpg&amp;w=209&amp;h=247&amp;ei=PGN0T6qREcvS4QSokvWJDg&amp;zoom=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habr+obecn%C3%BD&amp;hl=cs&amp;sa=X&amp;rlz=1T4ADRA_csCZ436CZ454&amp;biw=1024&amp;bih=554&amp;tbm=isch&amp;prmd=imvns&amp;tbnid=5dfBEHvNrtTw3M:&amp;imgrefurl=http://de.wikipedia.org/wiki/Hainbuche&amp;docid=RPXwcQG2zKV4lM&amp;imgurl=http://upload.wikimedia.org/wikipedia/commons/thumb/2/2c/Carpinus_betulus_-_Hunsr%C3%BCck_001.jpg/220px-Carpinus_betulus_-_Hunsr%C3%BCck_001.jpg&amp;w=220&amp;h=293&amp;ei=bMHRT9meIuen4gTW_qS3Aw&amp;zoom=1&amp;iact=hc&amp;vpx=338&amp;vpy=2&amp;dur=4031&amp;hovh=234&amp;hovw=176&amp;tx=107&amp;ty=157&amp;sig=102032948630475102088&amp;page=2&amp;tbnh=161&amp;tbnw=121&amp;start=10&amp;ndsp=15&amp;ved=1t:429,r:1,s:10,i:122" TargetMode="External"/><Relationship Id="rId5" Type="http://schemas.openxmlformats.org/officeDocument/2006/relationships/image" Target="../media/image6.jpeg"/><Relationship Id="rId4" Type="http://schemas.openxmlformats.org/officeDocument/2006/relationships/hyperlink" Target="http://cs.wikipedia.org/wiki/Soubor:Buchenwald_1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oubor:Lipa_rada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hyperlink" Target="http://cs.wikipedia.org/wiki/Soubor:Acer_platanoides_2JPG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2.jpeg"/><Relationship Id="rId2" Type="http://schemas.openxmlformats.org/officeDocument/2006/relationships/hyperlink" Target="http://cs.wikipedia.org/wiki/Soubor:Borovice_lesn%C3%AD_u_Pecky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Kuusk_Keila-Paldiski_rdt_%C3%A4%C3%A4res.jpg" TargetMode="External"/><Relationship Id="rId5" Type="http://schemas.openxmlformats.org/officeDocument/2006/relationships/image" Target="../media/image11.jpeg"/><Relationship Id="rId4" Type="http://schemas.openxmlformats.org/officeDocument/2006/relationships/hyperlink" Target="http://botanika.wendys.cz/kytky/foto.php?541:4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20179879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213" y="4989513"/>
            <a:ext cx="5407025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1115616" y="3716338"/>
            <a:ext cx="720129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dirty="0" smtClean="0"/>
              <a:t>Lesní stromy a keře.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226601"/>
              </p:ext>
            </p:extLst>
          </p:nvPr>
        </p:nvGraphicFramePr>
        <p:xfrm>
          <a:off x="1547813" y="1412875"/>
          <a:ext cx="6096000" cy="30234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  2011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smtClean="0"/>
                        <a:t>6.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201222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Ve skrývačce najdou žáci lesní stromy a keře, vypíší je , doplní druhové jméno a uvedou, zda jsou listnaté či jehličnaté.</a:t>
                      </a:r>
                      <a:endParaRPr lang="cs-CZ" sz="1800" dirty="0"/>
                    </a:p>
                  </a:txBody>
                  <a:tcPr marT="45745" marB="4574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 následujících větách jsou skryty názvy stromů. Najdi je  a vypiš.</a:t>
            </a:r>
            <a:endParaRPr lang="cs-CZ" b="1" i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772816"/>
            <a:ext cx="8496944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TO   POLENO   MUSÍME   POŘEZAT.  MĚL   JSEM   SVÁTEČNÍ   POHODLÍ </a:t>
            </a:r>
          </a:p>
          <a:p>
            <a:endParaRPr lang="cs-CZ" sz="2000" dirty="0"/>
          </a:p>
          <a:p>
            <a:r>
              <a:rPr lang="cs-CZ" sz="2000" dirty="0" smtClean="0"/>
              <a:t>S   KAMARÁDEM.   PROČ   BYLO   LIBOROVI   CELÝ   DEN   ŠPATNĚ?  </a:t>
            </a:r>
          </a:p>
          <a:p>
            <a:endParaRPr lang="cs-CZ" sz="2000" dirty="0"/>
          </a:p>
          <a:p>
            <a:r>
              <a:rPr lang="cs-CZ" sz="2000" dirty="0" smtClean="0"/>
              <a:t>V   KOPANÉ   VYHRÁLI   MODŘÍ   NAD   ČERVENÝMI.   SESTRA   SI </a:t>
            </a:r>
          </a:p>
          <a:p>
            <a:endParaRPr lang="cs-CZ" sz="2000" dirty="0"/>
          </a:p>
          <a:p>
            <a:r>
              <a:rPr lang="cs-CZ" sz="2000" dirty="0" smtClean="0"/>
              <a:t>HRAJE   S   MRKACÍ   PANENKOU.   PRÝ   JSME   DOBŘÍ   ZAHRADNÍCI. </a:t>
            </a:r>
          </a:p>
          <a:p>
            <a:endParaRPr lang="cs-CZ" sz="2000" dirty="0"/>
          </a:p>
          <a:p>
            <a:r>
              <a:rPr lang="cs-CZ" sz="2000" dirty="0" smtClean="0"/>
              <a:t>HOLUB   UKÁZAL   SVÁ   MLÁĎATA.   OSTROH   A   BRUNTÁL   JSOU </a:t>
            </a:r>
          </a:p>
          <a:p>
            <a:endParaRPr lang="cs-CZ" sz="2000" dirty="0"/>
          </a:p>
          <a:p>
            <a:r>
              <a:rPr lang="cs-CZ" sz="2000" dirty="0" smtClean="0"/>
              <a:t>MĚSTA   V   ČR.   VÁNOČNÍ   JMELÍ   PADALO   ZE   STROMKU.  OSTRO-  </a:t>
            </a:r>
          </a:p>
          <a:p>
            <a:endParaRPr lang="cs-CZ" sz="2000" dirty="0"/>
          </a:p>
          <a:p>
            <a:r>
              <a:rPr lang="cs-CZ" sz="2000" dirty="0" smtClean="0"/>
              <a:t>VY   KRAPANJ   A   VORVAŇ   PATŘÍ   CHORVATSKU.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0574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63687" y="692696"/>
            <a:ext cx="5331556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Našel    jsi    ty    správné?</a:t>
            </a:r>
            <a:endParaRPr lang="cs-CZ" sz="28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7218" y="1844824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To</a:t>
            </a:r>
            <a:r>
              <a:rPr lang="cs-CZ" b="1" i="1" dirty="0" smtClean="0">
                <a:solidFill>
                  <a:srgbClr val="FF0000"/>
                </a:solidFill>
              </a:rPr>
              <a:t> </a:t>
            </a:r>
            <a:r>
              <a:rPr lang="cs-CZ" i="1" dirty="0" smtClean="0">
                <a:solidFill>
                  <a:srgbClr val="FF0000"/>
                </a:solidFill>
              </a:rPr>
              <a:t>pol</a:t>
            </a:r>
            <a:r>
              <a:rPr lang="cs-CZ" dirty="0" smtClean="0"/>
              <a:t>eno musíme pořezat.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35896" y="1844823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Měl jsem sváteční pohod</a:t>
            </a:r>
            <a:r>
              <a:rPr lang="cs-CZ" i="1" dirty="0" smtClean="0">
                <a:solidFill>
                  <a:srgbClr val="FF0000"/>
                </a:solidFill>
              </a:rPr>
              <a:t>lí s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ka</a:t>
            </a:r>
            <a:r>
              <a:rPr lang="cs-CZ" dirty="0" smtClean="0"/>
              <a:t>marádem.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9610" y="2636912"/>
            <a:ext cx="5472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Proč bylo Li</a:t>
            </a:r>
            <a:r>
              <a:rPr lang="cs-CZ" i="1" dirty="0" smtClean="0">
                <a:solidFill>
                  <a:srgbClr val="FF0000"/>
                </a:solidFill>
              </a:rPr>
              <a:t>borovi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ce</a:t>
            </a:r>
            <a:r>
              <a:rPr lang="cs-CZ" dirty="0" smtClean="0"/>
              <a:t>lý den špatně?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02039" y="2613173"/>
            <a:ext cx="41344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kopané vyhráli </a:t>
            </a:r>
            <a:r>
              <a:rPr lang="cs-CZ" i="1" dirty="0" smtClean="0">
                <a:solidFill>
                  <a:srgbClr val="FF0000"/>
                </a:solidFill>
              </a:rPr>
              <a:t>modří n</a:t>
            </a:r>
            <a:r>
              <a:rPr lang="cs-CZ" dirty="0" smtClean="0"/>
              <a:t>ad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9610" y="3429000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červenými.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63687" y="3428999"/>
            <a:ext cx="48305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Sestra si hraje </a:t>
            </a:r>
            <a:r>
              <a:rPr lang="cs-CZ" i="1" dirty="0" smtClean="0">
                <a:solidFill>
                  <a:srgbClr val="FF0000"/>
                </a:solidFill>
              </a:rPr>
              <a:t>s mrk</a:t>
            </a:r>
            <a:r>
              <a:rPr lang="cs-CZ" dirty="0" smtClean="0"/>
              <a:t>ací panenkou.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46198" y="3428998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Prý jsme do</a:t>
            </a:r>
            <a:r>
              <a:rPr lang="cs-CZ" i="1" dirty="0" smtClean="0">
                <a:solidFill>
                  <a:srgbClr val="FF0000"/>
                </a:solidFill>
              </a:rPr>
              <a:t>bří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1996" y="4149080"/>
            <a:ext cx="18661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za</a:t>
            </a:r>
            <a:r>
              <a:rPr lang="cs-CZ" dirty="0" smtClean="0"/>
              <a:t>hradníci.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23712" y="4149079"/>
            <a:ext cx="38675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Holu</a:t>
            </a:r>
            <a:r>
              <a:rPr lang="cs-CZ" i="1" dirty="0" smtClean="0">
                <a:solidFill>
                  <a:srgbClr val="FF0000"/>
                </a:solidFill>
              </a:rPr>
              <a:t>b uk</a:t>
            </a:r>
            <a:r>
              <a:rPr lang="cs-CZ" dirty="0" smtClean="0"/>
              <a:t>ázal svá mláďata.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92080" y="4147756"/>
            <a:ext cx="31583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Ostro</a:t>
            </a:r>
            <a:r>
              <a:rPr lang="cs-CZ" i="1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a Br</a:t>
            </a:r>
            <a:r>
              <a:rPr lang="cs-CZ" dirty="0" smtClean="0"/>
              <a:t>untál jsou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8268" y="4869160"/>
            <a:ext cx="25263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města v ČR.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03864" y="4868727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Vánoční jme</a:t>
            </a:r>
            <a:r>
              <a:rPr lang="cs-CZ" i="1" dirty="0" smtClean="0">
                <a:solidFill>
                  <a:srgbClr val="FF0000"/>
                </a:solidFill>
              </a:rPr>
              <a:t>lí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pa</a:t>
            </a:r>
            <a:r>
              <a:rPr lang="cs-CZ" dirty="0" smtClean="0"/>
              <a:t>dalo ze stromku.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31207" y="4868726"/>
            <a:ext cx="24892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Ostrov </a:t>
            </a:r>
            <a:r>
              <a:rPr lang="cs-CZ" dirty="0" err="1" smtClean="0"/>
              <a:t>Krapan</a:t>
            </a:r>
            <a:r>
              <a:rPr lang="cs-CZ" i="1" dirty="0" err="1" smtClean="0">
                <a:solidFill>
                  <a:srgbClr val="FF0000"/>
                </a:solidFill>
              </a:rPr>
              <a:t>j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1996" y="5733256"/>
            <a:ext cx="3516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a vor</a:t>
            </a:r>
            <a:r>
              <a:rPr lang="cs-CZ" dirty="0" smtClean="0"/>
              <a:t>vaň patří Chorvatsku.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6788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  <p:bldP spid="11" grpId="0"/>
      <p:bldP spid="12" grpId="0"/>
      <p:bldP spid="14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052736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33CC33"/>
                </a:solidFill>
              </a:rPr>
              <a:t>K   rodovým   jménům   doplň   jména   druhová.</a:t>
            </a:r>
            <a:endParaRPr lang="cs-CZ" sz="2800" b="1" i="1" dirty="0">
              <a:solidFill>
                <a:srgbClr val="33CC33"/>
              </a:solidFill>
            </a:endParaRPr>
          </a:p>
        </p:txBody>
      </p:sp>
      <p:sp>
        <p:nvSpPr>
          <p:cNvPr id="5" name="Minus 4"/>
          <p:cNvSpPr/>
          <p:nvPr/>
        </p:nvSpPr>
        <p:spPr>
          <a:xfrm>
            <a:off x="-684584" y="1852502"/>
            <a:ext cx="1062118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66FF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2262062"/>
            <a:ext cx="83529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topol		……………..		bříza		……………..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308550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líska		……………..		buk		……………..		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3955439"/>
            <a:ext cx="83529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borovice	……………..		habr		……………..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4725144"/>
            <a:ext cx="83529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modřín	 	……………..		lípa		……………..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5574429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smrk		……………..	             javor		……………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47864" y="2060848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39445" y="2060848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</a:rPr>
              <a:t>černý</a:t>
            </a:r>
            <a:endParaRPr lang="cs-CZ" b="1" i="1" dirty="0">
              <a:solidFill>
                <a:srgbClr val="0000FF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58878" y="2100215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</a:rPr>
              <a:t>bradavičnatá</a:t>
            </a:r>
            <a:endParaRPr lang="cs-CZ" b="1" i="1" dirty="0">
              <a:solidFill>
                <a:srgbClr val="0000FF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04165" y="287021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</a:rPr>
              <a:t>obecná</a:t>
            </a:r>
            <a:endParaRPr lang="cs-CZ" b="1" i="1" dirty="0">
              <a:solidFill>
                <a:srgbClr val="0000FF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487816" y="2876368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</a:rPr>
              <a:t>lesní</a:t>
            </a:r>
            <a:endParaRPr lang="cs-CZ" b="1" i="1" dirty="0">
              <a:solidFill>
                <a:srgbClr val="0000FF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39445" y="3727023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</a:rPr>
              <a:t>lesní</a:t>
            </a:r>
            <a:endParaRPr lang="cs-CZ" b="1" i="1" dirty="0">
              <a:solidFill>
                <a:srgbClr val="0000FF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80312" y="3729440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</a:rPr>
              <a:t>obecný</a:t>
            </a:r>
            <a:endParaRPr lang="cs-CZ" b="1" i="1" dirty="0">
              <a:solidFill>
                <a:srgbClr val="0000FF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648141" y="4506778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</a:rPr>
              <a:t>opadavý</a:t>
            </a:r>
            <a:endParaRPr lang="cs-CZ" b="1" i="1" dirty="0">
              <a:solidFill>
                <a:srgbClr val="0000FF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380312" y="4559779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</a:rPr>
              <a:t>srdčitá</a:t>
            </a:r>
            <a:endParaRPr lang="cs-CZ" b="1" i="1" dirty="0">
              <a:solidFill>
                <a:srgbClr val="0000FF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733441" y="5370025"/>
            <a:ext cx="18925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</a:rPr>
              <a:t>ztepilý</a:t>
            </a:r>
            <a:endParaRPr lang="cs-CZ" b="1" i="1" dirty="0">
              <a:solidFill>
                <a:srgbClr val="0000FF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466620" y="5370025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</a:rPr>
              <a:t>klen</a:t>
            </a:r>
            <a:endParaRPr lang="cs-CZ" b="1" i="1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8622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640181"/>
            <a:ext cx="63367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rgbClr val="FF0000"/>
                </a:solidFill>
              </a:rPr>
              <a:t>l i s t n a t é   d ř e v i n y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3" name="Je rovno 2"/>
          <p:cNvSpPr/>
          <p:nvPr/>
        </p:nvSpPr>
        <p:spPr>
          <a:xfrm>
            <a:off x="0" y="1324124"/>
            <a:ext cx="9324528" cy="310443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07704" y="5814638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topol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56176" y="5805263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líska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8" name="rg_hi" descr="http://t1.gstatic.com/images?q=tbn:ANd9GcQ7houjBEBjtSQNlQM7eTR25WgGh1YOyoC0n3U7L0X9L1eSn2dqQA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111142"/>
            <a:ext cx="2880320" cy="3553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rg_hi" descr="http://t3.gstatic.com/images?q=tbn:ANd9GcSC9q24ZgYHcHlmZqbmICpkV_RhBTeUPUXapQi3oo-bvNCVXnacMA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111142"/>
            <a:ext cx="3024336" cy="355360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01347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g_hi" descr="http://t1.gstatic.com/images?q=tbn:ANd9GcRnPPJxhW-lkbzNE4lw7QDwUDk4u_-1M0eniR9bpyEU_MLW87E8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995" y="1268760"/>
            <a:ext cx="2628292" cy="3615252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1412167" y="5373216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bříza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20479" y="5367415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buk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958775" y="536741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habr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8" name="obrázek 2" descr="Buk lesní">
            <a:hlinkClick r:id="rId4" tooltip="&quot;Buk lesní&quot;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3274" y="1268760"/>
            <a:ext cx="2596877" cy="3615252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rg_hi" descr="http://t1.gstatic.com/images?q=tbn:ANd9GcT4r10IsZ7fdKt2S9x8MR2EVZF9DmiNt9zGWxv_Zax6UUbM6Xlr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268760"/>
            <a:ext cx="2448272" cy="361525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86830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63688" y="5262989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lípa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00192" y="5262988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javor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6" name="obrázek 2" descr="http://upload.wikimedia.org/wikipedia/commons/thumb/e/e9/Lipa_rada.jpg/300px-Lipa_rada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12776"/>
            <a:ext cx="3312368" cy="3456383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2" descr="http://upload.wikimedia.org/wikipedia/commons/thumb/3/30/Acer_platanoides_2JPG.JPG/250px-Acer_platanoides_2JPG.JP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412776"/>
            <a:ext cx="3312368" cy="345638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34114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836712"/>
            <a:ext cx="64807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rgbClr val="FF0000"/>
                </a:solidFill>
              </a:rPr>
              <a:t>j e h l i č n a t é     d ř e v i n y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3" name="Je rovno 2"/>
          <p:cNvSpPr/>
          <p:nvPr/>
        </p:nvSpPr>
        <p:spPr>
          <a:xfrm>
            <a:off x="0" y="1412776"/>
            <a:ext cx="9396536" cy="432048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85664" y="5524196"/>
            <a:ext cx="2146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borovice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35896" y="5521131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modřín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04248" y="5508404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smrk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10" name="obrázek 1" descr="Borovice lesní">
            <a:hlinkClick r:id="rId2" tooltip="&quot;Borovice lesní&quot;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390" y="2139866"/>
            <a:ext cx="2169418" cy="3089334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2" descr="Modřín opadavý,Larix decidua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5821" y="2139866"/>
            <a:ext cx="2428875" cy="3089334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2" descr="Smrk ztepilý">
            <a:hlinkClick r:id="rId6" tooltip="&quot;Smrk ztepilý&quot;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139866"/>
            <a:ext cx="2457450" cy="308933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37668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376857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  <a:latin typeface="Castellar" pitchFamily="18" charset="0"/>
              </a:rPr>
              <a:t>Použité zdroje:</a:t>
            </a:r>
            <a:endParaRPr lang="cs-CZ" sz="2800" dirty="0">
              <a:solidFill>
                <a:srgbClr val="7030A0"/>
              </a:solidFill>
              <a:latin typeface="Castellar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3" y="4383033"/>
            <a:ext cx="7821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Narrow" pitchFamily="34" charset="0"/>
              </a:rPr>
              <a:t>Stromy, Linda </a:t>
            </a:r>
            <a:r>
              <a:rPr lang="cs-CZ" sz="2000" dirty="0" err="1" smtClean="0">
                <a:latin typeface="Arial Narrow" pitchFamily="34" charset="0"/>
              </a:rPr>
              <a:t>Gamlinová</a:t>
            </a:r>
            <a:r>
              <a:rPr lang="cs-CZ" sz="2000" dirty="0" smtClean="0">
                <a:latin typeface="Arial Narrow" pitchFamily="34" charset="0"/>
              </a:rPr>
              <a:t>, Nakladatelství </a:t>
            </a:r>
            <a:r>
              <a:rPr lang="cs-CZ" sz="2000" dirty="0" err="1" smtClean="0">
                <a:latin typeface="Arial Narrow" pitchFamily="34" charset="0"/>
              </a:rPr>
              <a:t>Slovart</a:t>
            </a:r>
            <a:r>
              <a:rPr lang="cs-CZ" sz="2000" dirty="0" smtClean="0">
                <a:latin typeface="Arial Narrow" pitchFamily="34" charset="0"/>
              </a:rPr>
              <a:t>, Praha 1993</a:t>
            </a:r>
            <a:endParaRPr lang="cs-CZ" sz="2000" dirty="0">
              <a:latin typeface="Arial Narrow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19514" y="869518"/>
            <a:ext cx="7992889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http://www.zahrada.cz/forum/zive-ploty/rychle-rostouci-drevina-5030/?</a:t>
            </a:r>
            <a:r>
              <a:rPr lang="cs-CZ" sz="1800" dirty="0" smtClean="0">
                <a:latin typeface="Arial Narrow" pitchFamily="34" charset="0"/>
              </a:rPr>
              <a:t>kotva=rychle-rostouci-drevina-181472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www.zahradni-raj.eu/zahradniraj/eshop/0/0/5/699-Liska-obecna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kids.britannica.com/comptons/art-53725/The-white-birch-is-the-state-tree-of-New-Hampshire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cs.wikipedia.org/wiki/Buk_lesn%C3%AD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de.wikipedia.org/wiki/Hainbuche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cs.wikipedia.org/wiki/L%C3%ADpa_malolist%C3%A1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cs.wikipedia.org/wiki/Javor_ml%C3%A9%C4%8D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cs.wikipedia.org/wiki/Borovice_lesn%C3%AD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botanika.wendys.cz/kytky/K541.php</a:t>
            </a:r>
          </a:p>
          <a:p>
            <a:r>
              <a:rPr lang="cs-CZ" sz="1800" dirty="0">
                <a:latin typeface="Arial Narrow" pitchFamily="34" charset="0"/>
              </a:rPr>
              <a:t>http://cs.wikipedia.org/wiki/Smrk_ztepil%C3%BD</a:t>
            </a:r>
            <a:endParaRPr lang="cs-CZ" sz="1800" dirty="0">
              <a:latin typeface="Arial Narrow" pitchFamily="34" charset="0"/>
            </a:endParaRPr>
          </a:p>
        </p:txBody>
      </p:sp>
      <p:sp>
        <p:nvSpPr>
          <p:cNvPr id="5" name="Čtyřcípá hvězda 4"/>
          <p:cNvSpPr/>
          <p:nvPr/>
        </p:nvSpPr>
        <p:spPr>
          <a:xfrm>
            <a:off x="544604" y="1052736"/>
            <a:ext cx="346716" cy="383847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tyřcípá hvězda 6"/>
          <p:cNvSpPr/>
          <p:nvPr/>
        </p:nvSpPr>
        <p:spPr>
          <a:xfrm>
            <a:off x="552877" y="4375683"/>
            <a:ext cx="346716" cy="383847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Čtyřcípá hvězda 7"/>
          <p:cNvSpPr/>
          <p:nvPr/>
        </p:nvSpPr>
        <p:spPr>
          <a:xfrm>
            <a:off x="542719" y="5093001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32462" y="5085131"/>
            <a:ext cx="72728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Narrow" pitchFamily="34" charset="0"/>
              </a:rPr>
              <a:t>Náš les, Karel Patočka, Antonín Pospíšil, nakladatelství Albatros, Praha1989</a:t>
            </a:r>
            <a:endParaRPr lang="cs-CZ" sz="2000" dirty="0">
              <a:latin typeface="Arial Narrow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19514" y="5565138"/>
            <a:ext cx="767198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Botanika, učebnice pro základní školy a nižší stupeň víceletých gymnázií, Vyšší rostliny 2, Milada Švecová, Věra </a:t>
            </a:r>
            <a:r>
              <a:rPr lang="cs-CZ" sz="1800" dirty="0" err="1">
                <a:latin typeface="Arial Narrow" pitchFamily="34" charset="0"/>
              </a:rPr>
              <a:t>Toběrná</a:t>
            </a:r>
            <a:r>
              <a:rPr lang="cs-CZ" sz="1800" dirty="0">
                <a:latin typeface="Arial Narrow" pitchFamily="34" charset="0"/>
              </a:rPr>
              <a:t>, NATURA, Nakladatelství České geografické společnosti, s.r.o., Praha 1998</a:t>
            </a:r>
          </a:p>
        </p:txBody>
      </p:sp>
      <p:sp>
        <p:nvSpPr>
          <p:cNvPr id="10" name="Čtyřcípá hvězda 9"/>
          <p:cNvSpPr/>
          <p:nvPr/>
        </p:nvSpPr>
        <p:spPr>
          <a:xfrm>
            <a:off x="502050" y="5834880"/>
            <a:ext cx="431824" cy="383847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154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1886</TotalTime>
  <Words>373</Words>
  <Application>Microsoft Office PowerPoint</Application>
  <PresentationFormat>Předvádění na obrazovce (4:3)</PresentationFormat>
  <Paragraphs>83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Aspekt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Osoblaha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STONEK</dc:title>
  <dc:creator>Základní škola</dc:creator>
  <cp:lastModifiedBy>Eliška Jurčicová</cp:lastModifiedBy>
  <cp:revision>129</cp:revision>
  <dcterms:created xsi:type="dcterms:W3CDTF">2011-10-24T11:56:12Z</dcterms:created>
  <dcterms:modified xsi:type="dcterms:W3CDTF">2012-06-08T09:36:27Z</dcterms:modified>
</cp:coreProperties>
</file>