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57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C06C3-25A4-4BA4-ABBE-57703334460C}" type="datetimeFigureOut">
              <a:rPr lang="cs-CZ" smtClean="0"/>
              <a:pPr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FEF388-A344-41A7-800B-557B4C7C6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tarctica_6400px_from_Blue_Marble.jpg" TargetMode="External"/><Relationship Id="rId2" Type="http://schemas.openxmlformats.org/officeDocument/2006/relationships/hyperlink" Target="http://cs.wikipedia.org/wiki/Soubor:Iceberg-Antarctic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strava-educanet.cz/svoboda/vyuka/kvinta/exogenni_vnejsi_krajinotvorne_procesy.htm" TargetMode="External"/><Relationship Id="rId5" Type="http://schemas.openxmlformats.org/officeDocument/2006/relationships/hyperlink" Target="http://www.geology.cz/aplikace/encyklopedie/term.pl?ledovec" TargetMode="External"/><Relationship Id="rId4" Type="http://schemas.openxmlformats.org/officeDocument/2006/relationships/hyperlink" Target="http://www.mundo.cz/svycarsko/aletschgletscher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Ledovce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VY_32_INOVACE_20_Ledovce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245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16600" dirty="0" smtClean="0"/>
              <a:t>Ledovce</a:t>
            </a:r>
            <a:endParaRPr lang="cs-CZ" sz="1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ledovec?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59216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Ledovec je přírodní těleso, které je tvořeno ledem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vlastnik\Desktop\Evropa\oblasti\Severní Evropa\Norsko\galdhopinge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240868"/>
            <a:ext cx="6156176" cy="4617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635896" cy="4525963"/>
          </a:xfrm>
        </p:spPr>
        <p:txBody>
          <a:bodyPr/>
          <a:lstStyle/>
          <a:p>
            <a:r>
              <a:rPr lang="cs-CZ" dirty="0" smtClean="0"/>
              <a:t>Díky mohutnému tlaku horních vrstev=</a:t>
            </a:r>
          </a:p>
          <a:p>
            <a:pPr>
              <a:buNone/>
            </a:pPr>
            <a:r>
              <a:rPr lang="cs-CZ" dirty="0" smtClean="0"/>
              <a:t>    stlačováním sněhu</a:t>
            </a:r>
          </a:p>
          <a:p>
            <a:r>
              <a:rPr lang="cs-CZ" dirty="0" smtClean="0"/>
              <a:t>Neustálým táním a zase přimrzáním stlačených vrstev – pohyb ledovce</a:t>
            </a:r>
            <a:endParaRPr lang="cs-CZ" dirty="0"/>
          </a:p>
        </p:txBody>
      </p:sp>
      <p:pic>
        <p:nvPicPr>
          <p:cNvPr id="7170" name="Picture 2" descr="C:\Users\vlastnik\Pictures\obr_45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700127"/>
            <a:ext cx="5436098" cy="49332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najdeme ledovce?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dirty="0" smtClean="0">
                <a:solidFill>
                  <a:srgbClr val="FF0000"/>
                </a:solidFill>
              </a:rPr>
              <a:t>Pevninské ledovce</a:t>
            </a:r>
          </a:p>
          <a:p>
            <a:r>
              <a:rPr lang="cs-CZ" dirty="0" smtClean="0"/>
              <a:t>Antarktida</a:t>
            </a:r>
          </a:p>
          <a:p>
            <a:r>
              <a:rPr lang="cs-CZ" dirty="0" smtClean="0"/>
              <a:t>Grónsko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2) </a:t>
            </a:r>
            <a:r>
              <a:rPr lang="cs-CZ" dirty="0" smtClean="0">
                <a:solidFill>
                  <a:srgbClr val="FF0000"/>
                </a:solidFill>
              </a:rPr>
              <a:t>Horské ledovce</a:t>
            </a:r>
          </a:p>
          <a:p>
            <a:r>
              <a:rPr lang="cs-CZ" dirty="0"/>
              <a:t> </a:t>
            </a:r>
            <a:r>
              <a:rPr lang="cs-CZ" dirty="0" smtClean="0"/>
              <a:t>ve všech vysokých pohořích (Alpy, Himaláje, Kilimandžáro)</a:t>
            </a:r>
          </a:p>
          <a:p>
            <a:r>
              <a:rPr lang="cs-CZ" dirty="0" smtClean="0"/>
              <a:t>Nižší pohoří v polární oblasti (Island, Špicberky)</a:t>
            </a:r>
            <a:endParaRPr lang="cs-CZ" dirty="0"/>
          </a:p>
        </p:txBody>
      </p:sp>
      <p:pic>
        <p:nvPicPr>
          <p:cNvPr id="1026" name="Picture 2" descr="C:\Users\vlastnik\Pictures\800px-Grosser_Aletschgletscher_319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021525"/>
            <a:ext cx="5309013" cy="3981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Horské 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Vznikají ve vysokých pohořích</a:t>
            </a:r>
          </a:p>
          <a:p>
            <a:r>
              <a:rPr lang="cs-CZ" dirty="0" smtClean="0"/>
              <a:t>Různé tvary = různé druhy ledovců</a:t>
            </a:r>
          </a:p>
          <a:p>
            <a:r>
              <a:rPr lang="cs-CZ" dirty="0" smtClean="0"/>
              <a:t>Všechny mají:</a:t>
            </a:r>
          </a:p>
          <a:p>
            <a:r>
              <a:rPr lang="cs-CZ" dirty="0" smtClean="0"/>
              <a:t>akumulační oblast (vysoko v horách – přibývání ledu)</a:t>
            </a:r>
          </a:p>
          <a:p>
            <a:r>
              <a:rPr lang="cs-CZ" dirty="0"/>
              <a:t>a</a:t>
            </a:r>
            <a:r>
              <a:rPr lang="cs-CZ" dirty="0" smtClean="0"/>
              <a:t>blační oblast (v nižších polohách- tání ledu nebo odlamování ker</a:t>
            </a:r>
            <a:endParaRPr lang="cs-CZ" dirty="0"/>
          </a:p>
        </p:txBody>
      </p:sp>
      <p:pic>
        <p:nvPicPr>
          <p:cNvPr id="1026" name="Picture 2" descr="C:\Users\vlastnik\Pictures\Briksdalsbree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59508"/>
            <a:ext cx="5164997" cy="38737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Pevninské 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Vznikají na plochém území</a:t>
            </a:r>
          </a:p>
          <a:p>
            <a:r>
              <a:rPr lang="cs-CZ" dirty="0" smtClean="0"/>
              <a:t>Velké rozměry</a:t>
            </a:r>
          </a:p>
          <a:p>
            <a:r>
              <a:rPr lang="cs-CZ" dirty="0" smtClean="0"/>
              <a:t>Velká tloušťka ledu</a:t>
            </a:r>
          </a:p>
          <a:p>
            <a:r>
              <a:rPr lang="cs-CZ" dirty="0" smtClean="0"/>
              <a:t>Až 3,5 km</a:t>
            </a:r>
            <a:endParaRPr lang="cs-CZ" dirty="0"/>
          </a:p>
        </p:txBody>
      </p:sp>
      <p:pic>
        <p:nvPicPr>
          <p:cNvPr id="3074" name="Picture 2" descr="C:\Users\vlastnik\Pictures\600px-Antarctica_6400px_from_Blue_Marbl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623665"/>
            <a:ext cx="5220072" cy="5220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ledovcová kra?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635896" cy="4525963"/>
          </a:xfrm>
        </p:spPr>
        <p:txBody>
          <a:bodyPr/>
          <a:lstStyle/>
          <a:p>
            <a:r>
              <a:rPr lang="cs-CZ" dirty="0" smtClean="0"/>
              <a:t>Kus ledu, který se odlomil na konci ledovce</a:t>
            </a:r>
          </a:p>
          <a:p>
            <a:r>
              <a:rPr lang="cs-CZ" dirty="0" smtClean="0"/>
              <a:t>Plave ve vodě</a:t>
            </a:r>
          </a:p>
          <a:p>
            <a:r>
              <a:rPr lang="cs-CZ" dirty="0" smtClean="0"/>
              <a:t>Pouze 1/9 kry je nad vodou</a:t>
            </a:r>
            <a:endParaRPr lang="cs-CZ" dirty="0"/>
          </a:p>
        </p:txBody>
      </p:sp>
      <p:pic>
        <p:nvPicPr>
          <p:cNvPr id="2050" name="Picture 2" descr="C:\Users\vlastnik\Pictures\Iceberg-Antarctic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6719" y="1268760"/>
            <a:ext cx="5667281" cy="4021070"/>
          </a:xfrm>
          <a:prstGeom prst="rect">
            <a:avLst/>
          </a:prstGeom>
          <a:noFill/>
        </p:spPr>
      </p:pic>
      <p:pic>
        <p:nvPicPr>
          <p:cNvPr id="3074" name="Picture 2" descr="http://ostrava-educanet.cz/svoboda/obrazky/vyuka/kvinta/fyzickogeograficka_%20sfera/kryosfera/icebre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4557298"/>
            <a:ext cx="3859244" cy="2300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Tání ledovců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060848"/>
            <a:ext cx="4038600" cy="4525963"/>
          </a:xfrm>
        </p:spPr>
        <p:txBody>
          <a:bodyPr/>
          <a:lstStyle/>
          <a:p>
            <a:r>
              <a:rPr lang="cs-CZ" dirty="0" smtClean="0"/>
              <a:t>Ledovce se zmenšují</a:t>
            </a:r>
          </a:p>
          <a:p>
            <a:r>
              <a:rPr lang="cs-CZ" dirty="0" smtClean="0"/>
              <a:t>Způsobeno globálním oteplováním</a:t>
            </a:r>
          </a:p>
          <a:p>
            <a:r>
              <a:rPr lang="cs-CZ" dirty="0" smtClean="0"/>
              <a:t>Pozor – ne všechny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se zmenšují (např. </a:t>
            </a:r>
            <a:r>
              <a:rPr lang="cs-CZ" dirty="0" err="1" smtClean="0">
                <a:solidFill>
                  <a:srgbClr val="FF0000"/>
                </a:solidFill>
              </a:rPr>
              <a:t>Perito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Moreno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J. Amerika)</a:t>
            </a:r>
            <a:endParaRPr lang="cs-CZ" dirty="0"/>
          </a:p>
        </p:txBody>
      </p:sp>
      <p:pic>
        <p:nvPicPr>
          <p:cNvPr id="4098" name="Picture 2" descr="C:\Users\vlastnik\Pictures\800px-Galapagos-satellite-2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1393" y="1988840"/>
            <a:ext cx="5472608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odkazy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000" dirty="0" smtClean="0"/>
              <a:t>Soubor:</a:t>
            </a:r>
            <a:r>
              <a:rPr lang="cs-CZ" sz="4000" dirty="0" err="1" smtClean="0"/>
              <a:t>Briksdalsbreen.JPG</a:t>
            </a:r>
            <a:r>
              <a:rPr lang="cs-CZ" sz="4000" dirty="0" smtClean="0"/>
              <a:t>. In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 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St. </a:t>
            </a:r>
            <a:r>
              <a:rPr lang="cs-CZ" sz="4000" dirty="0" err="1" smtClean="0"/>
              <a:t>Petersburg</a:t>
            </a:r>
            <a:r>
              <a:rPr lang="cs-CZ" sz="4000" dirty="0" smtClean="0"/>
              <a:t> (Florida) : </a:t>
            </a:r>
            <a:r>
              <a:rPr lang="cs-CZ" sz="4000" dirty="0" err="1" smtClean="0"/>
              <a:t>Wikipedia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, last </a:t>
            </a:r>
            <a:r>
              <a:rPr lang="cs-CZ" sz="4000" dirty="0" err="1" smtClean="0"/>
              <a:t>modified</a:t>
            </a:r>
            <a:r>
              <a:rPr lang="cs-CZ" sz="4000" dirty="0" smtClean="0"/>
              <a:t> on 26.12.2005 [cit. 2011-10-18]. Dostupné z WWW: &lt;http://cs.wikipedia.org/wiki/Soubor:Briksdalsbreen.JPG&gt;.</a:t>
            </a:r>
            <a:endParaRPr lang="cs-CZ" sz="4000" dirty="0" smtClean="0">
              <a:hlinkClick r:id="rId2"/>
            </a:endParaRPr>
          </a:p>
          <a:p>
            <a:r>
              <a:rPr lang="cs-CZ" sz="4000" dirty="0" smtClean="0"/>
              <a:t>Soubor:</a:t>
            </a:r>
            <a:r>
              <a:rPr lang="cs-CZ" sz="4000" dirty="0" err="1" smtClean="0"/>
              <a:t>Iceberg</a:t>
            </a:r>
            <a:r>
              <a:rPr lang="cs-CZ" sz="4000" dirty="0" smtClean="0"/>
              <a:t>-</a:t>
            </a:r>
            <a:r>
              <a:rPr lang="cs-CZ" sz="4000" dirty="0" err="1" smtClean="0"/>
              <a:t>Antarctica.jpg</a:t>
            </a:r>
            <a:r>
              <a:rPr lang="cs-CZ" sz="4000" dirty="0" smtClean="0"/>
              <a:t>. In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 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St. </a:t>
            </a:r>
            <a:r>
              <a:rPr lang="cs-CZ" sz="4000" dirty="0" err="1" smtClean="0"/>
              <a:t>Petersburg</a:t>
            </a:r>
            <a:r>
              <a:rPr lang="cs-CZ" sz="4000" dirty="0" smtClean="0"/>
              <a:t> (Florida) : </a:t>
            </a:r>
            <a:r>
              <a:rPr lang="cs-CZ" sz="4000" dirty="0" err="1" smtClean="0"/>
              <a:t>Wikipedia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22.1. 2004, last </a:t>
            </a:r>
            <a:r>
              <a:rPr lang="cs-CZ" sz="4000" dirty="0" err="1" smtClean="0"/>
              <a:t>modified</a:t>
            </a:r>
            <a:r>
              <a:rPr lang="cs-CZ" sz="4000" dirty="0" smtClean="0"/>
              <a:t> on 12.9.2005 [cit. 2011-10-18]. Dostupné z WWW: &lt;http://cs.wikipedia.org/wiki/Soubor:Iceberg-Antarctica.jpg&gt;.</a:t>
            </a:r>
            <a:endParaRPr lang="cs-CZ" sz="4000" dirty="0" smtClean="0">
              <a:hlinkClick r:id="rId3"/>
            </a:endParaRPr>
          </a:p>
          <a:p>
            <a:r>
              <a:rPr lang="cs-CZ" sz="4000" dirty="0" smtClean="0">
                <a:hlinkClick r:id="rId3"/>
              </a:rPr>
              <a:t>http://cs.wikipedia.org/wiki/Soubor:Antarctica_6400px_from_Blue_Marble.jpg</a:t>
            </a:r>
            <a:endParaRPr lang="cs-CZ" sz="4000" dirty="0" smtClean="0"/>
          </a:p>
          <a:p>
            <a:r>
              <a:rPr lang="cs-CZ" sz="4000" dirty="0" smtClean="0"/>
              <a:t>Soubor:</a:t>
            </a:r>
            <a:r>
              <a:rPr lang="cs-CZ" sz="4000" dirty="0" err="1" smtClean="0"/>
              <a:t>Perito</a:t>
            </a:r>
            <a:r>
              <a:rPr lang="cs-CZ" sz="4000" dirty="0" smtClean="0"/>
              <a:t> </a:t>
            </a:r>
            <a:r>
              <a:rPr lang="cs-CZ" sz="4000" dirty="0" err="1" smtClean="0"/>
              <a:t>moreno</a:t>
            </a:r>
            <a:r>
              <a:rPr lang="cs-CZ" sz="4000" dirty="0" smtClean="0"/>
              <a:t> </a:t>
            </a:r>
            <a:r>
              <a:rPr lang="cs-CZ" sz="4000" dirty="0" err="1" smtClean="0"/>
              <a:t>argentini</a:t>
            </a:r>
            <a:r>
              <a:rPr lang="cs-CZ" sz="4000" dirty="0" smtClean="0"/>
              <a:t>%C3%AB.JPEG. In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 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St. </a:t>
            </a:r>
            <a:r>
              <a:rPr lang="cs-CZ" sz="4000" dirty="0" err="1" smtClean="0"/>
              <a:t>Petersburg</a:t>
            </a:r>
            <a:r>
              <a:rPr lang="cs-CZ" sz="4000" dirty="0" smtClean="0"/>
              <a:t> (Florida) : </a:t>
            </a:r>
            <a:r>
              <a:rPr lang="cs-CZ" sz="4000" dirty="0" err="1" smtClean="0"/>
              <a:t>Wikipedia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8.4.2005, last </a:t>
            </a:r>
            <a:r>
              <a:rPr lang="cs-CZ" sz="4000" dirty="0" err="1" smtClean="0"/>
              <a:t>modified</a:t>
            </a:r>
            <a:r>
              <a:rPr lang="cs-CZ" sz="4000" dirty="0" smtClean="0"/>
              <a:t> on 13.4.2007 [cit. 2011-10-18]. Dostupné z WWW: &lt;http://cs.wikipedia.org/wiki/Soubor:Perito_moreno_argentini%C3%AB.JPEG&gt;.</a:t>
            </a:r>
            <a:endParaRPr lang="cs-CZ" sz="4000" dirty="0" smtClean="0">
              <a:hlinkClick r:id="rId4"/>
            </a:endParaRPr>
          </a:p>
          <a:p>
            <a:r>
              <a:rPr lang="cs-CZ" sz="4000" dirty="0" smtClean="0"/>
              <a:t>Vlastní foto</a:t>
            </a:r>
          </a:p>
          <a:p>
            <a:r>
              <a:rPr lang="cs-CZ" sz="4000" dirty="0" smtClean="0">
                <a:hlinkClick r:id="rId5"/>
              </a:rPr>
              <a:t>http://www.geology.</a:t>
            </a:r>
            <a:r>
              <a:rPr lang="cs-CZ" sz="4000" dirty="0" err="1" smtClean="0">
                <a:hlinkClick r:id="rId5"/>
              </a:rPr>
              <a:t>cz</a:t>
            </a:r>
            <a:r>
              <a:rPr lang="cs-CZ" sz="4000" dirty="0" smtClean="0">
                <a:hlinkClick r:id="rId5"/>
              </a:rPr>
              <a:t>/aplikace/encyklopedie/term.</a:t>
            </a:r>
            <a:r>
              <a:rPr lang="cs-CZ" sz="4000" dirty="0" err="1" smtClean="0">
                <a:hlinkClick r:id="rId5"/>
              </a:rPr>
              <a:t>pl</a:t>
            </a:r>
            <a:r>
              <a:rPr lang="cs-CZ" sz="4000" dirty="0" smtClean="0">
                <a:hlinkClick r:id="rId5"/>
              </a:rPr>
              <a:t>?ledovec</a:t>
            </a:r>
            <a:endParaRPr lang="cs-CZ" sz="4000" dirty="0" smtClean="0"/>
          </a:p>
          <a:p>
            <a:r>
              <a:rPr lang="cs-CZ" sz="4000" dirty="0" smtClean="0">
                <a:hlinkClick r:id="rId6"/>
              </a:rPr>
              <a:t>http://ostrava-educanet.cz/svoboda/vyuka/kvinta/exogenni_vnejsi_krajinotvorne_procesy.htm</a:t>
            </a:r>
            <a:endParaRPr lang="cs-CZ" sz="4000" dirty="0" smtClean="0"/>
          </a:p>
          <a:p>
            <a:r>
              <a:rPr lang="cs-CZ" sz="4000" dirty="0" smtClean="0"/>
              <a:t>Soubor:</a:t>
            </a:r>
            <a:r>
              <a:rPr lang="cs-CZ" sz="4000" dirty="0" err="1" smtClean="0"/>
              <a:t>Grosser</a:t>
            </a:r>
            <a:r>
              <a:rPr lang="cs-CZ" sz="4000" dirty="0" smtClean="0"/>
              <a:t> </a:t>
            </a:r>
            <a:r>
              <a:rPr lang="cs-CZ" sz="4000" dirty="0" err="1" smtClean="0"/>
              <a:t>Aletschgletscher</a:t>
            </a:r>
            <a:r>
              <a:rPr lang="cs-CZ" sz="4000" dirty="0" smtClean="0"/>
              <a:t> 3196.JPG. In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 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St. </a:t>
            </a:r>
            <a:r>
              <a:rPr lang="cs-CZ" sz="4000" dirty="0" err="1" smtClean="0"/>
              <a:t>Petersburg</a:t>
            </a:r>
            <a:r>
              <a:rPr lang="cs-CZ" sz="4000" dirty="0" smtClean="0"/>
              <a:t> (Florida) : </a:t>
            </a:r>
            <a:r>
              <a:rPr lang="cs-CZ" sz="4000" dirty="0" err="1" smtClean="0"/>
              <a:t>Wikipedia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22. července 2005(2005-07-22), last </a:t>
            </a:r>
            <a:r>
              <a:rPr lang="cs-CZ" sz="4000" dirty="0" err="1" smtClean="0"/>
              <a:t>modified</a:t>
            </a:r>
            <a:r>
              <a:rPr lang="cs-CZ" sz="4000" dirty="0" smtClean="0"/>
              <a:t> on 3.10.2005 [cit. 2011-10-18]. Dostupné z WWW: &lt;http://cs.wikipedia.org/wiki/Soubor:Grosser_Aletschgletscher_3196.JPG&gt;.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 – </a:t>
            </a:r>
            <a:r>
              <a:rPr lang="cs-CZ" smtClean="0"/>
              <a:t>kapitola Ledovce.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</a:t>
            </a:r>
            <a:r>
              <a:rPr lang="cs-CZ" dirty="0" smtClean="0"/>
              <a:t>II. </a:t>
            </a:r>
            <a:r>
              <a:rPr lang="cs-CZ" dirty="0" smtClean="0"/>
              <a:t>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08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279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Ledovce</vt:lpstr>
      <vt:lpstr>Co je to ledovec?</vt:lpstr>
      <vt:lpstr>Jak vzniká?</vt:lpstr>
      <vt:lpstr>Kde najdeme ledovce? Dělení</vt:lpstr>
      <vt:lpstr>Horské ledovce</vt:lpstr>
      <vt:lpstr>Pevninské ledovce</vt:lpstr>
      <vt:lpstr>Co je to ledovcová kra?</vt:lpstr>
      <vt:lpstr>Tání ledovců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Ledovce</dc:title>
  <dc:creator>vlastnik</dc:creator>
  <cp:lastModifiedBy>Zdeněk Hanuš</cp:lastModifiedBy>
  <cp:revision>21</cp:revision>
  <dcterms:created xsi:type="dcterms:W3CDTF">2011-08-16T19:24:02Z</dcterms:created>
  <dcterms:modified xsi:type="dcterms:W3CDTF">2012-02-21T12:02:38Z</dcterms:modified>
</cp:coreProperties>
</file>