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7" r:id="rId2"/>
    <p:sldId id="269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7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66FF"/>
    <a:srgbClr val="FC445E"/>
    <a:srgbClr val="33CC33"/>
    <a:srgbClr val="FFFF00"/>
    <a:srgbClr val="00FF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8" d="100"/>
          <a:sy n="68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aseline="0" dirty="0" smtClean="0"/>
            <a:t>VY_52_INOVACE_18_ROSTLINY  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příspěvková </a:t>
          </a:r>
          <a:r>
            <a:rPr lang="cs-CZ" sz="1600" dirty="0" err="1" smtClean="0"/>
            <a:t>org</a:t>
          </a:r>
          <a:r>
            <a:rPr lang="cs-CZ" sz="1600" dirty="0" smtClean="0"/>
            <a:t>.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Les – bezobratlí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příspěvková </a:t>
          </a:r>
          <a:r>
            <a:rPr lang="cs-CZ" sz="1600" kern="1200" dirty="0" err="1" smtClean="0"/>
            <a:t>org</a:t>
          </a:r>
          <a:r>
            <a:rPr lang="cs-CZ" sz="1600" kern="1200" dirty="0" smtClean="0"/>
            <a:t>.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kern="1200" baseline="0" dirty="0" smtClean="0"/>
            <a:t>VY_52_INOVACE_18_ROSTLINY  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Les – bezobratlí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www.google.cz/imgres?q=tesa%C5%99%C3%ADk+alpsk%C3%BD&amp;hl=cs&amp;rlz=1T4ADRA_csCZ436CZ454&amp;biw=1024&amp;bih=554&amp;tbm=isch&amp;tbnid=IKTYqi2o7LE4FM:&amp;imgrefurl=http://www.biolib.cz/cz/taxonimage/id141715/?taxonid=11042&amp;type=1&amp;docid=zutN0bgbAfk72M&amp;imgurl=http://www.biolib.cz/IMG/GAL/BIG/141715.jpg&amp;w=3264&amp;h=2448&amp;ei=jJZ5T6GRGqfa4QSz0_GODw&amp;zoom=1&amp;iact=hc&amp;vpx=719&amp;vpy=226&amp;dur=10937&amp;hovh=194&amp;hovw=259&amp;tx=190&amp;ty=109&amp;sig=102032948630475102088&amp;page=2&amp;tbnh=155&amp;tbnw=197&amp;start=18&amp;ndsp=12&amp;ved=1t:429,r:3,s:1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javascript:;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Plagionotus_arcuatus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ionus_coriarius_080725.jpg" TargetMode="External"/><Relationship Id="rId3" Type="http://schemas.openxmlformats.org/officeDocument/2006/relationships/hyperlink" Target="http://cs.wikipedia.org/wiki/Soubor:Hylotrupes_bajulus01.jpg" TargetMode="External"/><Relationship Id="rId7" Type="http://schemas.openxmlformats.org/officeDocument/2006/relationships/image" Target="../media/image9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1.jpeg"/><Relationship Id="rId5" Type="http://schemas.openxmlformats.org/officeDocument/2006/relationships/hyperlink" Target="http://www.hlasek.com/rhagium_bifasciatum_ah3877.html" TargetMode="External"/><Relationship Id="rId10" Type="http://schemas.openxmlformats.org/officeDocument/2006/relationships/hyperlink" Target="http://gallery3.foto-sam.cz/var/albums/Fauna/Brouci/IMGP5224.jpg?m=1308648342" TargetMode="External"/><Relationship Id="rId4" Type="http://schemas.openxmlformats.org/officeDocument/2006/relationships/image" Target="../media/image7.jpeg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2.jpeg"/><Relationship Id="rId7" Type="http://schemas.openxmlformats.org/officeDocument/2006/relationships/hyperlink" Target="http://www.mezistromy.cz/userdata/fotografie/hmyz_brouci/drevokaz_carkovany_1.jpg" TargetMode="External"/><Relationship Id="rId12" Type="http://schemas.openxmlformats.org/officeDocument/2006/relationships/image" Target="../media/image17.jpeg"/><Relationship Id="rId2" Type="http://schemas.openxmlformats.org/officeDocument/2006/relationships/hyperlink" Target="http://www.google.cz/imgres?q=l%C3%BDko%C5%BErout+smrkov%C3%BD&amp;hl=cs&amp;sa=X&amp;rlz=1T4ADRA_csCZ436CZ454&amp;biw=1024&amp;bih=554&amp;tbm=isch&amp;prmd=imvns&amp;tbnid=7xxPYFu0ygcwzM:&amp;imgrefurl=http://www.guh.cz/edu/bi/biologie_bezobratli/html09/foto_076.html&amp;docid=srXBF50QVYS6NM&amp;imgurl=http://www.guh.cz/edu/bi/biologie_bezobratli/foto09/foto_076.jpg&amp;w=307&amp;h=400&amp;ei=z7ePT6z6Js_5sgbMmfmpBA&amp;zoom=1&amp;iact=hc&amp;vpx=261&amp;vpy=106&amp;dur=1828&amp;hovh=256&amp;hovw=197&amp;tx=87&amp;ty=140&amp;sig=102032948630475102088&amp;page=1&amp;tbnh=113&amp;tbnw=112&amp;start=0&amp;ndsp=18&amp;ved=1t:429,r:1,s:0,i:68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11" Type="http://schemas.openxmlformats.org/officeDocument/2006/relationships/hyperlink" Target="http://earthman.nolimit.cz/image/8470164" TargetMode="External"/><Relationship Id="rId5" Type="http://schemas.openxmlformats.org/officeDocument/2006/relationships/image" Target="../media/image13.jpeg"/><Relationship Id="rId10" Type="http://schemas.openxmlformats.org/officeDocument/2006/relationships/image" Target="../media/image16.jpeg"/><Relationship Id="rId4" Type="http://schemas.openxmlformats.org/officeDocument/2006/relationships/hyperlink" Target="http://www.google.cz/imgres?q=d%C5%99evokaz&amp;hl=cs&amp;rlz=1T4ADRA_csCZ436CZ454&amp;biw=1024&amp;bih=554&amp;tbm=isch&amp;tbnid=7_O5e13s7RTncM:&amp;imgrefurl=http://www.mezistromy.cz/cz/les/zivocichove-v-lese/hmyz/brouci/drevokaz-carkovany/fotogalerie&amp;docid=3cxLYjDdRmThFM&amp;imgurl=http://www.mezistromy.cz/userdata/fotografie/hmyz_brouci/drevokaz_carkovany_6.jpg&amp;w=1000&amp;h=750&amp;ei=ktaPT57-AobLswblmaCTBA&amp;zoom=1&amp;iact=hc&amp;vpx=82&amp;vpy=226&amp;dur=4047&amp;hovh=194&amp;hovw=259&amp;tx=148&amp;ty=103&amp;sig=102032948630475102088&amp;page=1&amp;tbnh=111&amp;tbnw=147&amp;start=0&amp;ndsp=17&amp;ved=1t:429,r:5,s:0,i:75" TargetMode="External"/><Relationship Id="rId9" Type="http://schemas.openxmlformats.org/officeDocument/2006/relationships/hyperlink" Target="http://earthman.nolimit.cz/image/8470163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d%C5%AFsledky+%C5%99%C3%A1d%C4%9Bn%C3%AD+k%C5%AFrovc%C5%AF&amp;hl=cs&amp;sa=X&amp;rlz=1T4ADRA_csCZ436CZ454&amp;biw=1024&amp;bih=554&amp;tbm=isch&amp;prmd=imvns&amp;tbnid=yruWk61Mq9VbsM:&amp;imgrefurl=http://www.novaduchovnicesta.cz/k-aktualnim-otazkam-noveho-vyvoje/a2-problem-narodniho-parku-sumava-co-rikaji-lide/&amp;docid=GK4SL2QIeaAWKM&amp;imgurl=http://files.novaduchovnicesta.webnode.cz/200007734-4764449582/obrA2-4.JPG&amp;w=453&amp;h=344&amp;ei=buvRT_vmEOSB4ATuzdW5Aw&amp;zoom=1&amp;iact=hc&amp;vpx=720&amp;vpy=223&amp;dur=3813&amp;hovh=196&amp;hovw=258&amp;tx=120&amp;ty=146&amp;sig=102032948630475102088&amp;page=2&amp;tbnh=158&amp;tbnw=200&amp;start=18&amp;ndsp=12&amp;ved=1t:429,r:7,s:18,i:152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hyperlink" Target="http://cs.wikipedia.org/wiki/Soubor:Sumava_Vilgus_54.JPG" TargetMode="External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http://www.google.cz/imgres?q=lumci&amp;hl=cs&amp;sa=X&amp;rlz=1T4ADRA_csCZ436CZ454&amp;noj=1&amp;biw=1024&amp;bih=554&amp;tbm=isch&amp;prmd=imvns&amp;tbnid=8vA94amAPd5aTM:&amp;imgrefurl=http://leccos.com/index.php/clanky/lumci&amp;docid=3BcbVGgnMCmeTM&amp;imgurl=http://leccos.com/pics/pic/lumci.jpg&amp;w=165&amp;h=330&amp;ei=yOiPT5GsDIbPsgbKwuSEBA&amp;zoom=1&amp;iact=hc&amp;vpx=186&amp;vpy=103&amp;dur=2375&amp;hovh=264&amp;hovw=132&amp;tx=96&amp;ty=137&amp;sig=102032948630475102088&amp;page=1&amp;tbnh=116&amp;tbnw=58&amp;start=0&amp;ndsp=18&amp;ved=1t:429,r:1,s:0,i:6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lumek+dr%C3%A1%C5%BEdiv%C3%BD&amp;hl=cs&amp;sa=X&amp;rlz=1T4ADRA_csCZ436CZ454&amp;biw=1024&amp;bih=554&amp;tbm=isch&amp;prmd=imvns&amp;tbnid=AoklVear-ug6nM:&amp;imgrefurl=http://fotoalba.centrum.cz/photo.php?pid=21696240&amp;row=w=pl&amp;uid=10318098&amp;aid=1939593&amp;cid=0&amp;sort=4&amp;onpage=24&amp;page=7&amp;offset=159&amp;docid=9TV2Bc6xvabxJM&amp;itg=1&amp;imgurl=http://img.fotoalba.centrum.cz/img7/6240/21696240_4_uae5yp.jpg&amp;w=540&amp;h=360&amp;ei=KPHRT_qJOu754QS9k43BAw&amp;zoom=1&amp;iact=hc&amp;vpx=202&amp;vpy=179&amp;dur=1250&amp;hovh=183&amp;hovw=275&amp;tx=135&amp;ty=130&amp;sig=102032948630475102088&amp;page=3&amp;tbnh=175&amp;tbnw=224&amp;start=27&amp;ndsp=13&amp;ved=1t:429,r:5,s:27,i:177" TargetMode="External"/><Relationship Id="rId5" Type="http://schemas.openxmlformats.org/officeDocument/2006/relationships/image" Target="../media/image22.jpeg"/><Relationship Id="rId4" Type="http://schemas.openxmlformats.org/officeDocument/2006/relationships/hyperlink" Target="http://cs.wikipedia.org/wiki/Soubor:Rhyssa_persuasoria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arthropoda.pavouci-cz.eu/CZ%20INSECTA/CZ%20HYMENOPTERA/Data/Coeloides%20bostrichorum/obr_A_Coeloides_bostrichorum_11082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7241326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115616" y="3716338"/>
            <a:ext cx="7201297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 smtClean="0"/>
              <a:t>Kde například mohou žít bezobratlí v lese</a:t>
            </a:r>
            <a:r>
              <a:rPr lang="cs-CZ" smtClean="0"/>
              <a:t>? </a:t>
            </a:r>
          </a:p>
          <a:p>
            <a:pPr algn="ctr" eaLnBrk="1" hangingPunct="1"/>
            <a:r>
              <a:rPr lang="cs-CZ" smtClean="0"/>
              <a:t>Kmeny stromů.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6211567"/>
              </p:ext>
            </p:extLst>
          </p:nvPr>
        </p:nvGraphicFramePr>
        <p:xfrm>
          <a:off x="1547813" y="1412875"/>
          <a:ext cx="6096000" cy="27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   2012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nejznámějšími zástupci bezobratlých v lesním ekosystému a jejich životním prostředím.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16865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1"/>
                </a:solidFill>
              </a:rPr>
              <a:t>žijí v kmenech stromů</a:t>
            </a:r>
            <a:endParaRPr lang="cs-CZ" b="1" i="1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33996" y="642620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1"/>
                </a:solidFill>
              </a:rPr>
              <a:t>žijí v korunách stromů</a:t>
            </a:r>
            <a:endParaRPr lang="cs-CZ" b="1" i="1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1497" y="250812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1"/>
                </a:solidFill>
              </a:rPr>
              <a:t>        žijí na zemi</a:t>
            </a:r>
            <a:endParaRPr lang="cs-CZ" b="1" i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33996" y="250091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1"/>
                </a:solidFill>
              </a:rPr>
              <a:t>         žijí v trávě</a:t>
            </a:r>
            <a:endParaRPr lang="cs-CZ" b="1" i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109467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66FF"/>
                </a:solidFill>
              </a:rPr>
              <a:t>tesaříci</a:t>
            </a:r>
            <a:endParaRPr lang="cs-CZ" dirty="0">
              <a:solidFill>
                <a:srgbClr val="FF66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5513" y="1556337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kůrovci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203925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lumci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06257" y="1070251"/>
            <a:ext cx="2290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66FF"/>
                </a:solidFill>
              </a:rPr>
              <a:t>bekyně</a:t>
            </a:r>
            <a:endParaRPr lang="cs-CZ" dirty="0">
              <a:solidFill>
                <a:srgbClr val="FF66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153191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chrousti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5558" y="2988500"/>
            <a:ext cx="23083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66FF"/>
                </a:solidFill>
              </a:rPr>
              <a:t>slimáci a </a:t>
            </a:r>
            <a:r>
              <a:rPr lang="cs-CZ" dirty="0" err="1" smtClean="0">
                <a:solidFill>
                  <a:srgbClr val="FF66FF"/>
                </a:solidFill>
              </a:rPr>
              <a:t>plzáci</a:t>
            </a:r>
            <a:endParaRPr lang="cs-CZ" dirty="0">
              <a:solidFill>
                <a:srgbClr val="FF66FF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5558" y="3466305"/>
            <a:ext cx="25963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střevlíci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95558" y="3927970"/>
            <a:ext cx="28967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světlušky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5558" y="4389635"/>
            <a:ext cx="39645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mrchožrouti a hrobaříci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07027" y="4873187"/>
            <a:ext cx="32723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chrobáci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07027" y="5354170"/>
            <a:ext cx="34769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bzučivky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07027" y="5815835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mravenci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58230" y="2962581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66FF"/>
                </a:solidFill>
              </a:rPr>
              <a:t>klíšťata</a:t>
            </a:r>
            <a:endParaRPr lang="cs-CZ" dirty="0">
              <a:solidFill>
                <a:srgbClr val="FF66FF"/>
              </a:solidFill>
            </a:endParaRPr>
          </a:p>
        </p:txBody>
      </p:sp>
      <p:sp>
        <p:nvSpPr>
          <p:cNvPr id="6" name="Minus 5"/>
          <p:cNvSpPr/>
          <p:nvPr/>
        </p:nvSpPr>
        <p:spPr>
          <a:xfrm>
            <a:off x="251520" y="1070251"/>
            <a:ext cx="4032448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inus 19"/>
          <p:cNvSpPr/>
          <p:nvPr/>
        </p:nvSpPr>
        <p:spPr>
          <a:xfrm>
            <a:off x="4283968" y="1070251"/>
            <a:ext cx="4392488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inus 21"/>
          <p:cNvSpPr/>
          <p:nvPr/>
        </p:nvSpPr>
        <p:spPr>
          <a:xfrm>
            <a:off x="4283968" y="2911363"/>
            <a:ext cx="4392488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inus 22"/>
          <p:cNvSpPr/>
          <p:nvPr/>
        </p:nvSpPr>
        <p:spPr>
          <a:xfrm>
            <a:off x="107505" y="2924072"/>
            <a:ext cx="432048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4760077" y="3466305"/>
            <a:ext cx="3700355" cy="291502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4860032" y="3584988"/>
            <a:ext cx="35283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světlušky, mrchožrouti </a:t>
            </a:r>
          </a:p>
          <a:p>
            <a:r>
              <a:rPr lang="cs-CZ" dirty="0" smtClean="0"/>
              <a:t>a hrobaříci, bekyně, chrobáci, kůrovci, mravenci, klíšťata, chrousti, slimáci a </a:t>
            </a:r>
            <a:r>
              <a:rPr lang="cs-CZ" dirty="0" err="1" smtClean="0"/>
              <a:t>plzáci</a:t>
            </a:r>
            <a:r>
              <a:rPr lang="cs-CZ" dirty="0" smtClean="0"/>
              <a:t>, tesaříci, střevlíci, bzučivky, lumci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748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35793" y="769041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rgbClr val="FF66FF"/>
                </a:solidFill>
              </a:rPr>
              <a:t>tesaříci</a:t>
            </a:r>
            <a:endParaRPr lang="cs-CZ" sz="4000" b="1" i="1" dirty="0">
              <a:solidFill>
                <a:srgbClr val="FF66FF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059832" y="1472590"/>
            <a:ext cx="208823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259632" y="1573573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lese žije celá řada bezobratlých živočichů, kteří se živí dřevem; mezi ně patří především larvy různých brouků, nejznámější z nich jsou tesaříci</a:t>
            </a:r>
            <a:endParaRPr lang="cs-CZ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687357" y="1700808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280814" y="3122818"/>
            <a:ext cx="68462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larvy tesaříků žijí až tři roky ve dřevě, kde vyžírají chodby; potom se zakuklí a z kukly se líhnou dospělí jedinci</a:t>
            </a:r>
            <a:endParaRPr lang="cs-CZ" dirty="0"/>
          </a:p>
        </p:txBody>
      </p:sp>
      <p:sp>
        <p:nvSpPr>
          <p:cNvPr id="9" name="Vývojový diagram: spojnice 8"/>
          <p:cNvSpPr/>
          <p:nvPr/>
        </p:nvSpPr>
        <p:spPr>
          <a:xfrm>
            <a:off x="687357" y="3218518"/>
            <a:ext cx="216024" cy="2401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355573" y="4780602"/>
            <a:ext cx="66967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dospělce poznáme podle velmi dlouhých tykadel a i když svou činností larvy brouka způsobují škody, je brouk zařazen mezi </a:t>
            </a:r>
            <a:r>
              <a:rPr lang="cs-CZ" b="1" i="1" dirty="0" smtClean="0">
                <a:solidFill>
                  <a:srgbClr val="FF0000"/>
                </a:solidFill>
              </a:rPr>
              <a:t>ohrožené druhy a je zákonem chráněn 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687357" y="4922205"/>
            <a:ext cx="216024" cy="23498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02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05311" y="1161295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tesaříků u nás žije několik stovek druhů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5" name="rg_hi" descr="http://t0.gstatic.com/images?q=tbn:ANd9GcTCBAFYrKBE_MkKmK2qeae53N5dXPoAgevOXzWD8P0UQMLsXWoYeA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76872"/>
            <a:ext cx="2322959" cy="259460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1259632" y="5301208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tesařík dubový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58371" y="5301207"/>
            <a:ext cx="14359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tesařík smrkový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41815" y="5275769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tesařík alpský</a:t>
            </a:r>
            <a:endParaRPr lang="cs-CZ" dirty="0"/>
          </a:p>
        </p:txBody>
      </p:sp>
      <p:pic>
        <p:nvPicPr>
          <p:cNvPr id="10" name="obrázek 2" descr="Plagionotus arcuatus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76871"/>
            <a:ext cx="2286000" cy="25946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" descr="Klikněte pro zobrazení původního obrázku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2276871"/>
            <a:ext cx="2648521" cy="259460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31538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191621" y="2655664"/>
            <a:ext cx="20122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tesařík obrovský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93939" y="5611131"/>
            <a:ext cx="16521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tesařík fialový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0308" y="2633062"/>
            <a:ext cx="1359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tesařík krovový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43188" y="5611131"/>
            <a:ext cx="12155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tesařík piluna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46845" y="2655663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tesařík </a:t>
            </a:r>
            <a:r>
              <a:rPr lang="cs-CZ" dirty="0" err="1" smtClean="0"/>
              <a:t>dvoupásý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5608" y="5602263"/>
            <a:ext cx="10655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tesařík rudý</a:t>
            </a:r>
            <a:endParaRPr lang="cs-CZ" dirty="0"/>
          </a:p>
        </p:txBody>
      </p:sp>
      <p:pic>
        <p:nvPicPr>
          <p:cNvPr id="17" name="obrázek 3" descr="Tesařík obrovský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84" y="745508"/>
            <a:ext cx="2650888" cy="1887554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obrázek 2" descr="Tesařík krovový">
            <a:hlinkClick r:id="rId3" tooltip="&quot;Tesařík krovový&quot;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785030" y="948109"/>
            <a:ext cx="1910156" cy="1504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1" descr="Rhagium_bifasciatum_ah3877">
            <a:hlinkClick r:id="rId5"/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4219" y="745508"/>
            <a:ext cx="2160818" cy="1887554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obrázek 2" descr="Tesařík fialový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960593" y="3453415"/>
            <a:ext cx="2051643" cy="2434866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obrázek 2" descr="Tesařík piluna">
            <a:hlinkClick r:id="rId8" tooltip="&quot;Tesařík piluna&quot;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633" y="3741713"/>
            <a:ext cx="1504950" cy="1843966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g-item-id-2261" descr="0918 Tesařík rudý">
            <a:hlinkClick r:id="rId10" tooltip="&quot;Plná velikost&quot;"/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4219" y="3741714"/>
            <a:ext cx="2160818" cy="1860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73624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1" grpId="0"/>
      <p:bldP spid="1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908720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rgbClr val="0000FF"/>
                </a:solidFill>
              </a:rPr>
              <a:t>kůrovci</a:t>
            </a:r>
            <a:endParaRPr lang="cs-CZ" sz="4000" b="1" i="1" dirty="0">
              <a:solidFill>
                <a:srgbClr val="0000FF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3059832" y="1616606"/>
            <a:ext cx="2283249" cy="5819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Vývojový diagram: spojnice 5"/>
          <p:cNvSpPr/>
          <p:nvPr/>
        </p:nvSpPr>
        <p:spPr>
          <a:xfrm>
            <a:off x="683568" y="1864277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1772815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ještě větší škodu než larvy tesaříků dokáží v lese napáchat </a:t>
            </a:r>
            <a:r>
              <a:rPr lang="cs-CZ" b="1" i="1" dirty="0" smtClean="0">
                <a:solidFill>
                  <a:srgbClr val="FF0000"/>
                </a:solidFill>
              </a:rPr>
              <a:t>larvy</a:t>
            </a:r>
            <a:r>
              <a:rPr lang="cs-CZ" b="1" i="1" dirty="0" smtClean="0"/>
              <a:t> </a:t>
            </a:r>
            <a:r>
              <a:rPr lang="cs-CZ" dirty="0" smtClean="0"/>
              <a:t>drobných </a:t>
            </a:r>
            <a:r>
              <a:rPr lang="cs-CZ" b="1" i="1" dirty="0" smtClean="0">
                <a:solidFill>
                  <a:srgbClr val="FF0000"/>
                </a:solidFill>
              </a:rPr>
              <a:t>kůrovců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690209" y="3256547"/>
            <a:ext cx="195365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3140968"/>
            <a:ext cx="5976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jejich český název není přesný, protože nežijí v kůře, ale </a:t>
            </a:r>
            <a:r>
              <a:rPr lang="cs-CZ" b="1" i="1" dirty="0" smtClean="0">
                <a:solidFill>
                  <a:srgbClr val="FF0000"/>
                </a:solidFill>
              </a:rPr>
              <a:t>pod kůrou, v lýku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Vývojový diagram: spojnice 9"/>
          <p:cNvSpPr/>
          <p:nvPr/>
        </p:nvSpPr>
        <p:spPr>
          <a:xfrm>
            <a:off x="704226" y="4884966"/>
            <a:ext cx="195366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4761148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samička do lýka naklade vajíčka, ze kterých se líhnou </a:t>
            </a:r>
            <a:r>
              <a:rPr lang="cs-CZ" b="1" i="1" dirty="0" smtClean="0">
                <a:solidFill>
                  <a:srgbClr val="FF0000"/>
                </a:solidFill>
              </a:rPr>
              <a:t>larvy</a:t>
            </a:r>
            <a:r>
              <a:rPr lang="cs-CZ" b="1" i="1" dirty="0" smtClean="0"/>
              <a:t> </a:t>
            </a:r>
            <a:r>
              <a:rPr lang="cs-CZ" dirty="0" smtClean="0"/>
              <a:t>a ty vykusují v lýku chodbičky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2405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g_hi" descr="http://t3.gstatic.com/images?q=tbn:ANd9GcSGJVIXlTqGDHDQvp-50e6r6YEc20o2ocAHoWxcPB89NrGGOPmiLQ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33" y="947626"/>
            <a:ext cx="2236465" cy="186997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849259" y="3003331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lýkožrout smrkový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28163" y="3038231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dřevokaz čárkovaný</a:t>
            </a:r>
            <a:endParaRPr lang="cs-CZ" sz="2000" dirty="0"/>
          </a:p>
        </p:txBody>
      </p:sp>
      <p:pic>
        <p:nvPicPr>
          <p:cNvPr id="9" name="rg_hi" descr="http://t1.gstatic.com/images?q=tbn:ANd9GcRMjWhHtGLqSIb2_wEEdUb2MMLU9FFSqrm9zRc_bazWwsL23wEDFQ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850" y="3717032"/>
            <a:ext cx="2236465" cy="1887091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ovéPole 9"/>
          <p:cNvSpPr txBox="1"/>
          <p:nvPr/>
        </p:nvSpPr>
        <p:spPr>
          <a:xfrm>
            <a:off x="3347864" y="5733256"/>
            <a:ext cx="20204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jeho požerek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3003331"/>
            <a:ext cx="2781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bělokaz </a:t>
            </a:r>
            <a:r>
              <a:rPr lang="cs-CZ" sz="2000" dirty="0" smtClean="0"/>
              <a:t>jilmový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41648" y="5733256"/>
            <a:ext cx="24669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jeho požerek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97557" y="5743773"/>
            <a:ext cx="19225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jeho požerek</a:t>
            </a:r>
            <a:endParaRPr lang="cs-CZ" sz="2000" dirty="0"/>
          </a:p>
        </p:txBody>
      </p:sp>
      <p:pic>
        <p:nvPicPr>
          <p:cNvPr id="18" name="obrázek 2" descr="http://www.doubravnik.cz/pics/kurovec_02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33" y="3717031"/>
            <a:ext cx="2236465" cy="188709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2" descr="Dřevokaz čárkovaný">
            <a:hlinkClick r:id="rId7" tgtFrame="_blank"/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896" y="947626"/>
            <a:ext cx="2145419" cy="186997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2" descr="http://www.earthman.nolimit.cz/image/thm/8470163">
            <a:hlinkClick r:id="rId9" tgtFrame="_blank"/>
          </p:cNvPr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522" y="947626"/>
            <a:ext cx="2466975" cy="1869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obrázek 1" descr="http://www.earthman.nolimit.cz/image/thm/8470164">
            <a:hlinkClick r:id="rId11" tgtFrame="_blank"/>
          </p:cNvPr>
          <p:cNvPicPr/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522" y="3717032"/>
            <a:ext cx="2466975" cy="188708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05996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3" grpId="0"/>
      <p:bldP spid="15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637286" y="1528943"/>
            <a:ext cx="21602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412776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jsou to drobní brouci velikosti </a:t>
            </a:r>
            <a:r>
              <a:rPr lang="cs-CZ" b="1" i="1" dirty="0" smtClean="0">
                <a:solidFill>
                  <a:srgbClr val="FF0000"/>
                </a:solidFill>
              </a:rPr>
              <a:t>1 až 9 mm </a:t>
            </a:r>
            <a:r>
              <a:rPr lang="cs-CZ" dirty="0" smtClean="0"/>
              <a:t>a dnes patří se 6000 druhy mezi jedny z nejrozmanitějších skupin hmyzu</a:t>
            </a:r>
            <a:endParaRPr lang="cs-CZ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650148" y="2594763"/>
            <a:ext cx="203161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11138" y="2446914"/>
            <a:ext cx="74950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vyskytují se po celém světě a spolu s dřevokaznými houbami zabíjení milióny stromů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1931" y="3324421"/>
            <a:ext cx="77544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Rockwell" pitchFamily="18" charset="0"/>
              </a:rPr>
              <a:t>i takto mohou vypadat důsledky řádění kůrovců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Rockwell" pitchFamily="18" charset="0"/>
            </a:endParaRPr>
          </a:p>
        </p:txBody>
      </p:sp>
      <p:pic>
        <p:nvPicPr>
          <p:cNvPr id="10" name="obrázek 2" descr="http://www.fragmenty.cz/Obrazky/les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49080"/>
            <a:ext cx="2385048" cy="22322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rg_hi" descr="http://t2.gstatic.com/images?q=tbn:ANd9GcTLGyEqJo4oDJIALztng5Vg8vf5waKl59NKccPpSzm-TvHSuf9Wy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" y="4149080"/>
            <a:ext cx="2457450" cy="21602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2" descr="http://upload.wikimedia.org/wikipedia/commons/thumb/d/d6/Sumava_Vilgus_54.JPG/220px-Sumava_Vilgus_54.JPG">
            <a:hlinkClick r:id="rId5"/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638" y="4149080"/>
            <a:ext cx="2424505" cy="215935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94741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nice 1"/>
          <p:cNvSpPr/>
          <p:nvPr/>
        </p:nvSpPr>
        <p:spPr>
          <a:xfrm>
            <a:off x="683568" y="2011353"/>
            <a:ext cx="288032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1037927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rgbClr val="FFC000"/>
                </a:solidFill>
              </a:rPr>
              <a:t>lumci</a:t>
            </a:r>
            <a:endParaRPr lang="cs-CZ" sz="4000" b="1" i="1" dirty="0">
              <a:solidFill>
                <a:srgbClr val="FFC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112488" y="1669506"/>
            <a:ext cx="175334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259632" y="1888532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jsou čeleď hmyzu z řádu blanokřídlých</a:t>
            </a:r>
            <a:endParaRPr lang="cs-CZ" dirty="0"/>
          </a:p>
        </p:txBody>
      </p:sp>
      <p:sp>
        <p:nvSpPr>
          <p:cNvPr id="9" name="Vývojový diagram: spojnice 8"/>
          <p:cNvSpPr/>
          <p:nvPr/>
        </p:nvSpPr>
        <p:spPr>
          <a:xfrm>
            <a:off x="667090" y="2852936"/>
            <a:ext cx="288032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59632" y="2730115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larvy lumků parazitují v těle larev různých druhů hmyzu</a:t>
            </a:r>
            <a:endParaRPr lang="cs-CZ" dirty="0"/>
          </a:p>
        </p:txBody>
      </p:sp>
      <p:sp>
        <p:nvSpPr>
          <p:cNvPr id="11" name="Vývojový diagram: spojnice 10"/>
          <p:cNvSpPr/>
          <p:nvPr/>
        </p:nvSpPr>
        <p:spPr>
          <a:xfrm>
            <a:off x="683568" y="3717032"/>
            <a:ext cx="27155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244548" y="3517557"/>
            <a:ext cx="7242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samičky kladou vajíčka pomocí dlouhého kladélka přímo do těla hostitele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4458307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vyvíjející se larvy vyžírají postupně hostitele zevnitř</a:t>
            </a:r>
            <a:endParaRPr lang="cs-CZ" dirty="0"/>
          </a:p>
        </p:txBody>
      </p:sp>
      <p:sp>
        <p:nvSpPr>
          <p:cNvPr id="15" name="Vývojový diagram: spojnice 14"/>
          <p:cNvSpPr/>
          <p:nvPr/>
        </p:nvSpPr>
        <p:spPr>
          <a:xfrm>
            <a:off x="696234" y="4581128"/>
            <a:ext cx="27155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700046" y="5475410"/>
            <a:ext cx="271554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259632" y="5341908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lumci tedy přispívají ke snižování počtu dřevokazného hmyzu v lesích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977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g_hi" descr="http://t1.gstatic.com/images?q=tbn:ANd9GcRCllN__sHdp0dfwBeV1w9w2PicItEMzWwByIG2uGk0GM-Dvo7N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12776"/>
            <a:ext cx="1257300" cy="25146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043608" y="4797152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lumek velký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65587" y="4798224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lumek velký klade vajíčka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4797151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lumek dráždivý - samice</a:t>
            </a:r>
            <a:endParaRPr lang="cs-CZ" dirty="0"/>
          </a:p>
        </p:txBody>
      </p:sp>
      <p:pic>
        <p:nvPicPr>
          <p:cNvPr id="10" name="obrázek 1" descr="Lumek velký">
            <a:hlinkClick r:id="rId4" tooltip="&quot;Lumek velký&quot;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944" y="1556792"/>
            <a:ext cx="2428875" cy="237058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rg_hi" descr="http://t1.gstatic.com/images?q=tbn:ANd9GcRRFQ4L6Njnvj1W8RuDulH2yLhrO9OE-kENNU60GJWS-pbIX59RvA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687" y="1556793"/>
            <a:ext cx="2619375" cy="237058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31519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256076" y="5213719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larvy lumčíka na osenici šťovíkové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34761" y="5397315"/>
            <a:ext cx="21900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lumčík </a:t>
            </a:r>
            <a:r>
              <a:rPr lang="cs-CZ" dirty="0" err="1"/>
              <a:t>dutohlav</a:t>
            </a:r>
            <a:endParaRPr lang="cs-CZ" dirty="0"/>
          </a:p>
        </p:txBody>
      </p:sp>
      <p:pic>
        <p:nvPicPr>
          <p:cNvPr id="6" name="obrázek 2" descr="http://arthropoda.pavouci-cz.eu/CZ%20INSECTA/CZ%20HYMENOPTERA/Data/Coeloides%20bostrichorum/obr_A_Coeloides_bostrichorum_110821_s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3672408" cy="331236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2" descr="Osenice šťovíková - hostitel lumčíka (Braconidae sp.)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203" y="1276682"/>
            <a:ext cx="3424213" cy="33044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67439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1633" y="617493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  <a:endParaRPr lang="cs-CZ" sz="2800" dirty="0">
              <a:solidFill>
                <a:srgbClr val="7030A0"/>
              </a:solidFill>
              <a:latin typeface="Castellar" pitchFamily="18" charset="0"/>
            </a:endParaRPr>
          </a:p>
        </p:txBody>
      </p:sp>
      <p:sp>
        <p:nvSpPr>
          <p:cNvPr id="5" name="Čtyřcípá hvězda 4"/>
          <p:cNvSpPr/>
          <p:nvPr/>
        </p:nvSpPr>
        <p:spPr>
          <a:xfrm>
            <a:off x="482769" y="1187940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tyřcípá hvězda 7"/>
          <p:cNvSpPr/>
          <p:nvPr/>
        </p:nvSpPr>
        <p:spPr>
          <a:xfrm>
            <a:off x="473987" y="5549085"/>
            <a:ext cx="351534" cy="48808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Čtyřcípá hvězda 9"/>
          <p:cNvSpPr/>
          <p:nvPr/>
        </p:nvSpPr>
        <p:spPr>
          <a:xfrm>
            <a:off x="473987" y="6005132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981603" y="1097253"/>
            <a:ext cx="7550837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cs.wikipedia.org/wiki/Tesa%C5%99%C3%ADk_dubov%C3%BD</a:t>
            </a:r>
          </a:p>
          <a:p>
            <a:r>
              <a:rPr lang="cs-CZ" sz="1400" dirty="0">
                <a:latin typeface="Arial Narrow" pitchFamily="34" charset="0"/>
              </a:rPr>
              <a:t>http://cs.wikipedia.org/wiki/Tesa%C5%99%C3%ADk_alpsk%C3%BD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www.fotohanc.com/displayimage.php?album=22&amp;pos=249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www.zoozlin.eu/cz/ochrana-prirody/kampan-biodiverzita.html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cs.wikipedia.org/wiki/Tesa%C5%99%C3%ADk_krovov%C3%BD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www.hlasek.com/rhagium_bifasciatum_ac9791.html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www.zivocich.com/clanky/kouzelny-svet-barev-a-tvaru/d:barevni-zivocichove-variace-na-fialovou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cs.wikipedia.org/wiki/Tesa%C5%99%C3%ADk_piluna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gallery3.foto-sam.cz/index.php/Fauna/Brouci/IMGP5224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www.guh.cz/edu/bi/biologie_bezobratli/html09/foto_076.html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www.doubravnik.cz/view.php?cisloclanku=2007112501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www.mezistromy.cz/cz/les/zivocichove-v-lese/hmyz/brouci/drevokaz-carkovany/fotogalerie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www.earthman.nolimit.cz/mzlu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www.fragmenty.cz/1pol%20ekoteror.html</a:t>
            </a:r>
          </a:p>
          <a:p>
            <a:r>
              <a:rPr lang="cs-CZ" sz="1400" dirty="0">
                <a:latin typeface="Arial Narrow" pitchFamily="34" charset="0"/>
              </a:rPr>
              <a:t>http://cs.wikipedia.org/wiki/N%C3%A1rodn%C3%AD_park_%</a:t>
            </a:r>
            <a:r>
              <a:rPr lang="cs-CZ" sz="1400" dirty="0" smtClean="0">
                <a:latin typeface="Arial Narrow" pitchFamily="34" charset="0"/>
              </a:rPr>
              <a:t>C5%A0umava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leccos.com/index.php/clanky/lumci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cs.wikipedia.org/wiki/Lumek_velik%C3%BD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fotoalba.centrum.cz/photo.php?pid=21696240&amp;row=w%3Dpl%26uid%3D10318098%26aid%3D1939593%26cid%3D0%26sort%3D4%26onpage%3D24%26page%3D7%26offset%3D159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arthropoda.pavouci-cz.eu/CZ%20INSECTA/CZ%20HYMENOPTERA/Karta_Coeloides_bostrichorum.htm</a:t>
            </a:r>
          </a:p>
          <a:p>
            <a:r>
              <a:rPr lang="cs-CZ" sz="1400" dirty="0">
                <a:latin typeface="Arial Narrow" pitchFamily="34" charset="0"/>
              </a:rPr>
              <a:t>http://www.naturfoto.cz/osenice-stovikova-hostitel-lumcika-fotografie-14959.html</a:t>
            </a:r>
            <a:endParaRPr lang="cs-CZ" sz="1400" dirty="0">
              <a:latin typeface="Arial Narrow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81602" y="6035910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 Narrow" pitchFamily="34" charset="0"/>
              </a:rPr>
              <a:t>Robert Vlk, Soňa Kubešová, Přírodopis, Bezobratlí živočichové, učebnice 2. díl, nakladatelství Nová škola 2007</a:t>
            </a:r>
            <a:endParaRPr lang="cs-CZ" sz="1400" dirty="0">
              <a:latin typeface="Arial Narrow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8726" y="5712745"/>
            <a:ext cx="71159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Arial Narrow" pitchFamily="34" charset="0"/>
              </a:rPr>
              <a:t>Naše příroda č. </a:t>
            </a:r>
            <a:r>
              <a:rPr lang="cs-CZ" sz="1400" dirty="0" smtClean="0">
                <a:latin typeface="Arial Narrow" pitchFamily="34" charset="0"/>
              </a:rPr>
              <a:t>4/2010, </a:t>
            </a:r>
            <a:r>
              <a:rPr lang="cs-CZ" sz="1400" dirty="0">
                <a:latin typeface="Arial Narrow" pitchFamily="34" charset="0"/>
              </a:rPr>
              <a:t>adresa redakce: Naše příroda </a:t>
            </a:r>
            <a:r>
              <a:rPr lang="cs-CZ" sz="1400" dirty="0" err="1">
                <a:latin typeface="Arial Narrow" pitchFamily="34" charset="0"/>
              </a:rPr>
              <a:t>o.s</a:t>
            </a:r>
            <a:r>
              <a:rPr lang="cs-CZ" sz="1400" dirty="0">
                <a:latin typeface="Arial Narrow" pitchFamily="34" charset="0"/>
              </a:rPr>
              <a:t>., Lazecká 297/51, 77900 Olomouc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2530</TotalTime>
  <Words>496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Eliška Jurčicová</cp:lastModifiedBy>
  <cp:revision>169</cp:revision>
  <dcterms:created xsi:type="dcterms:W3CDTF">2011-10-24T11:56:12Z</dcterms:created>
  <dcterms:modified xsi:type="dcterms:W3CDTF">2012-06-08T12:45:43Z</dcterms:modified>
</cp:coreProperties>
</file>