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7" r:id="rId2"/>
    <p:sldId id="269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33CC33"/>
    <a:srgbClr val="0066FF"/>
    <a:srgbClr val="FF66FF"/>
    <a:srgbClr val="FC445E"/>
    <a:srgbClr val="FFFF00"/>
    <a:srgbClr val="00FF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VY_52_INOVACE_19_ROSTLINY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</a:t>
          </a:r>
          <a:r>
            <a:rPr lang="cs-CZ" sz="1600" smtClean="0"/>
            <a:t>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Les – bezobratlí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</a:t>
          </a:r>
          <a:r>
            <a:rPr lang="cs-CZ" sz="1600" kern="1200" smtClean="0"/>
            <a:t>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VY_52_INOVACE_19_ROSTLINY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Les – bezobratlí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www.google.cz/imgres?q=bekyn%C4%9B+mni%C5%A1ka&amp;hl=cs&amp;sa=X&amp;rlz=1T4ADRA_csCZ436CZ454&amp;biw=1024&amp;bih=554&amp;tbm=isch&amp;prmd=imvns&amp;tbnid=XfWj65UvIT1LDM:&amp;imgrefurl=http://forestprot.silvaportal.info/forward.jsp?p_lang=cz&amp;p_contrib=448&amp;docid=rHPrM9ZDoC8wLM&amp;imgurl=http://forestprot.silvaportal.info/fp/showImage?id=12&amp;w=640&amp;h=480&amp;ei=MiuRT9HyJ9DAtAaItNilBA&amp;zoom=1&amp;iact=hc&amp;vpx=522&amp;vpy=197&amp;dur=8407&amp;hovh=194&amp;hovw=259&amp;tx=115&amp;ty=121&amp;sig=102032948630475102088&amp;page=2&amp;tbnh=157&amp;tbnw=209&amp;start=18&amp;ndsp=12&amp;ved=1t:429,r:6,s:18,i:12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bekyn%C4%9B+mni%C5%A1ka&amp;hl=cs&amp;sa=X&amp;qscrl=1&amp;nord=1&amp;rlz=1T4ADRA_csCZ436CZ454&amp;biw=1024&amp;bih=554&amp;tbm=isch&amp;prmd=imvns&amp;tbnid=wFusCiT-xvWPWM:&amp;imgrefurl=http://www.propher.cz/4-produkty/11-lesy/31-lmd-etokap.html&amp;docid=06rfHp97mIcKSM&amp;imgurl=http://www.propher.cz/foto/produkty/1276851413_l.monacha-female.jpg&amp;w=900&amp;h=580&amp;ei=z7jVT8jHCMO3-wbk8536Aw&amp;zoom=1&amp;iact=hc&amp;vpx=468&amp;vpy=256&amp;dur=719&amp;hovh=180&amp;hovw=280&amp;tx=143&amp;ty=114&amp;sig=102032948630475102088&amp;page=2&amp;tbnh=153&amp;tbnw=238&amp;start=18&amp;ndsp=12&amp;ved=1t:429,r:2,s:18,i:136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www.propher.cz/foto/produkty/1276851412_l.monacha-mal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hyperlink" Target="http://www.google.cz/imgres?q=bekyn%C4%9B+velkohlav%C3%A1&amp;hl=cs&amp;sa=X&amp;rlz=1T4ADRA_csCZ436CZ454&amp;biw=1024&amp;bih=554&amp;tbm=isch&amp;prmd=imvns&amp;tbnid=sdBOj1ZTkjY6OM:&amp;imgrefurl=http://www.hlasek.com/lymantria_dispar_4391.html&amp;docid=Jejh-2AiN0OScM&amp;imgurl=http://www.hlasek.com/foto/lymantria_dispar_4391.jpg&amp;w=444&amp;h=500&amp;ei=aj6VT4iwOcrBswb00cmLBA&amp;zoom=1&amp;iact=hc&amp;vpx=766&amp;vpy=181&amp;dur=187&amp;hovh=238&amp;hovw=212&amp;tx=133&amp;ty=174&amp;sig=102032948630475102088&amp;page=2&amp;tbnh=170&amp;tbnw=152&amp;start=18&amp;ndsp=12&amp;ved=1t:429,r:11,s:18,i:13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bekyn%C4%9B+velkohlav%C3%A1&amp;hl=cs&amp;sa=X&amp;rlz=1T4ADRA_csCZ436CZ454&amp;biw=1024&amp;bih=554&amp;tbm=isch&amp;prmd=imvns&amp;tbnid=RnrAJzZCy296cM:&amp;imgrefurl=http://www.propher.cz/4-produkty/11-lesy/31-lmd-etokap.html&amp;docid=06rfHp97mIcKSM&amp;imgurl=http://www.propher.cz/foto/produkty/1276851414_l.dispar-male.jpg&amp;w=900&amp;h=589&amp;ei=sL3VT8G2IeTP4QSEuOyoAw&amp;zoom=1&amp;iact=hc&amp;vpx=700&amp;vpy=254&amp;dur=6110&amp;hovh=182&amp;hovw=278&amp;tx=191&amp;ty=122&amp;sig=102032948630475102088&amp;page=1&amp;tbnh=94&amp;tbnw=143&amp;start=0&amp;ndsp=18&amp;ved=1t:429,r:11,s:0,i:105" TargetMode="Externa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map.cz/opk/mot/images/motyl/jpg/1668_Euproctis_chrysorrhoea_M.jpg" TargetMode="External"/><Relationship Id="rId7" Type="http://schemas.openxmlformats.org/officeDocument/2006/relationships/image" Target="../media/image1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hyperlink" Target="http://www.wmap.cz/opk/mot/images/motyl/jpg/1668_Euproctis_chrysorrhoea_F.jpg" TargetMode="Externa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http://www.google.cz/imgres?q=chroust+obecn%C3%BD&amp;hl=cs&amp;rlz=1T4ADRA_csCZ436CZ454&amp;biw=1024&amp;bih=554&amp;tbm=isch&amp;tbnid=7p9Arzcl64NzlM:&amp;imgrefurl=http://www.naturess.net/fotka-hmyz-chroust_obecny_(melolontha_melolontha)-11914&amp;docid=LctMQc-E5VlKVM&amp;imgurl=http://www.naturess.net/fotky/hmyz/IMG_9253.jpg&amp;w=600&amp;h=400&amp;ei=0CmZT_OFNc-d-QbX8ZXuBg&amp;zoom=1&amp;iact=hc&amp;vpx=101&amp;vpy=110&amp;dur=9859&amp;hovh=183&amp;hovw=275&amp;tx=213&amp;ty=121&amp;sig=102032948630475102088&amp;page=4&amp;tbnh=152&amp;tbnw=201&amp;start=43&amp;ndsp=12&amp;ved=1t:429,r:4,s:43,i:17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elolontha_melolontha_MHNT.jpg" TargetMode="External"/><Relationship Id="rId5" Type="http://schemas.openxmlformats.org/officeDocument/2006/relationships/image" Target="../media/image16.jpeg"/><Relationship Id="rId10" Type="http://schemas.openxmlformats.org/officeDocument/2006/relationships/image" Target="../media/image20.jpeg"/><Relationship Id="rId4" Type="http://schemas.openxmlformats.org/officeDocument/2006/relationships/hyperlink" Target="http://www.google.cz/imgres?q=%C5%A1kody+po+chroustech&amp;hl=cs&amp;rlz=1T4ADRA_csCZ436CZ454&amp;biw=1024&amp;bih=554&amp;tbm=isch&amp;tbnid=1hx7kvhliyvfwM:&amp;imgrefurl=http://www.vulhm.cz/lesaktualne/vyzkum/chrousti-rodu-melolontha&amp;docid=pVGDGhFlt6-BgM&amp;imgurl=http://www.vulhm.cz/lesaktualne/wp-content/uploads/2011/05/Chroust2.jpg&amp;w=511&amp;h=768&amp;ei=ZDCZT67FIs2r-gbOs73TBg&amp;zoom=1&amp;iact=hc&amp;vpx=795&amp;vpy=2&amp;dur=5297&amp;hovh=275&amp;hovw=183&amp;tx=105&amp;ty=150&amp;sig=102032948630475102088&amp;page=2&amp;tbnh=164&amp;tbnw=119&amp;start=19&amp;ndsp=13&amp;ved=1t:429,r:8,s:19,i:127" TargetMode="External"/><Relationship Id="rId9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468701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115616" y="3716338"/>
            <a:ext cx="720129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 smtClean="0"/>
              <a:t>Kde například mohou žít bezobratlí v lese? </a:t>
            </a:r>
          </a:p>
          <a:p>
            <a:pPr algn="ctr" eaLnBrk="1" hangingPunct="1"/>
            <a:r>
              <a:rPr lang="cs-CZ" dirty="0" smtClean="0"/>
              <a:t>Koruny stromů.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9504161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   2012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nejznámějšími zástupci bezobratlých v lesním ekosystému a jejich životním prostředím</a:t>
                      </a:r>
                      <a:r>
                        <a:rPr lang="cs-CZ" sz="1800" dirty="0" smtClean="0"/>
                        <a:t>. V této prezentaci to budou </a:t>
                      </a:r>
                      <a:r>
                        <a:rPr lang="cs-CZ" sz="1800" smtClean="0"/>
                        <a:t>koruny stromů.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16865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1"/>
                </a:solidFill>
              </a:rPr>
              <a:t>žijí v kmenech stromů</a:t>
            </a:r>
            <a:endParaRPr lang="cs-CZ" b="1" i="1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33996" y="642620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1"/>
                </a:solidFill>
              </a:rPr>
              <a:t>žijí v korunách stromů</a:t>
            </a:r>
            <a:endParaRPr lang="cs-CZ" b="1" i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1497" y="250812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1"/>
                </a:solidFill>
              </a:rPr>
              <a:t>        žijí na zemi</a:t>
            </a:r>
            <a:endParaRPr lang="cs-CZ" b="1" i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33996" y="250091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1"/>
                </a:solidFill>
              </a:rPr>
              <a:t>         žijí v trávě</a:t>
            </a:r>
            <a:endParaRPr lang="cs-CZ" b="1" i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09467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66FF"/>
                </a:solidFill>
              </a:rPr>
              <a:t>tesaříci</a:t>
            </a:r>
            <a:endParaRPr lang="cs-CZ" dirty="0">
              <a:solidFill>
                <a:srgbClr val="FF66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5513" y="1556337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kůrovci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203925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lumci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06257" y="1070251"/>
            <a:ext cx="2290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66FF"/>
                </a:solidFill>
              </a:rPr>
              <a:t>bekyně</a:t>
            </a:r>
            <a:endParaRPr lang="cs-CZ" dirty="0">
              <a:solidFill>
                <a:srgbClr val="FF66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153191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chrousti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5558" y="2988500"/>
            <a:ext cx="23083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66FF"/>
                </a:solidFill>
              </a:rPr>
              <a:t>slimáci a </a:t>
            </a:r>
            <a:r>
              <a:rPr lang="cs-CZ" dirty="0" err="1" smtClean="0">
                <a:solidFill>
                  <a:srgbClr val="FF66FF"/>
                </a:solidFill>
              </a:rPr>
              <a:t>plzáci</a:t>
            </a:r>
            <a:endParaRPr lang="cs-CZ" dirty="0">
              <a:solidFill>
                <a:srgbClr val="FF66F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558" y="3466305"/>
            <a:ext cx="25963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střevlíci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95558" y="3927970"/>
            <a:ext cx="28967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světlušky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5558" y="4389635"/>
            <a:ext cx="39645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mrchožrouti a hrobaříci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7027" y="4873187"/>
            <a:ext cx="3272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chrobáci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07027" y="5354170"/>
            <a:ext cx="34769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bzučivky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07027" y="5815835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mravenci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58230" y="2962581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66FF"/>
                </a:solidFill>
              </a:rPr>
              <a:t>klíšťata</a:t>
            </a:r>
            <a:endParaRPr lang="cs-CZ" dirty="0">
              <a:solidFill>
                <a:srgbClr val="FF66FF"/>
              </a:solidFill>
            </a:endParaRPr>
          </a:p>
        </p:txBody>
      </p:sp>
      <p:sp>
        <p:nvSpPr>
          <p:cNvPr id="6" name="Minus 5"/>
          <p:cNvSpPr/>
          <p:nvPr/>
        </p:nvSpPr>
        <p:spPr>
          <a:xfrm>
            <a:off x="251520" y="1070251"/>
            <a:ext cx="4032448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>
            <a:off x="4283968" y="1070251"/>
            <a:ext cx="4392488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inus 21"/>
          <p:cNvSpPr/>
          <p:nvPr/>
        </p:nvSpPr>
        <p:spPr>
          <a:xfrm>
            <a:off x="4283968" y="2911363"/>
            <a:ext cx="4392488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inus 22"/>
          <p:cNvSpPr/>
          <p:nvPr/>
        </p:nvSpPr>
        <p:spPr>
          <a:xfrm>
            <a:off x="107505" y="2924072"/>
            <a:ext cx="432048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4760077" y="3466305"/>
            <a:ext cx="3700355" cy="291502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3584988"/>
            <a:ext cx="35283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světlušky, mrchožrouti </a:t>
            </a:r>
          </a:p>
          <a:p>
            <a:r>
              <a:rPr lang="cs-CZ" dirty="0" smtClean="0"/>
              <a:t>a hrobaříci, bekyně, chrobáci, kůrovci, mravenci, klíšťata, chrousti, slimáci a </a:t>
            </a:r>
            <a:r>
              <a:rPr lang="cs-CZ" dirty="0" err="1" smtClean="0"/>
              <a:t>plzáci</a:t>
            </a:r>
            <a:r>
              <a:rPr lang="cs-CZ" dirty="0" smtClean="0"/>
              <a:t>, tesaříci, střevlíci, bzučivky, lumci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74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35793" y="620688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FF66FF"/>
                </a:solidFill>
              </a:rPr>
              <a:t>bekyně</a:t>
            </a:r>
            <a:endParaRPr lang="cs-CZ" sz="4000" b="1" i="1" dirty="0">
              <a:solidFill>
                <a:srgbClr val="FF66FF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059832" y="1295921"/>
            <a:ext cx="208823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259632" y="1573573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687357" y="1525604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355573" y="3141423"/>
            <a:ext cx="68462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687357" y="2330673"/>
            <a:ext cx="216024" cy="2401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03748" y="5170401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687357" y="2821403"/>
            <a:ext cx="216024" cy="23498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81018" y="1388906"/>
            <a:ext cx="74888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čeleď motýlů, kterých se na celém světě vyskytuje přibližně </a:t>
            </a:r>
            <a:r>
              <a:rPr lang="cs-CZ" b="1" i="1" dirty="0" smtClean="0">
                <a:solidFill>
                  <a:srgbClr val="FF0000"/>
                </a:solidFill>
              </a:rPr>
              <a:t>2600 druhů</a:t>
            </a:r>
            <a:r>
              <a:rPr lang="cs-CZ" dirty="0" smtClean="0"/>
              <a:t>, v ČR bylo zjištěno </a:t>
            </a:r>
            <a:r>
              <a:rPr lang="cs-CZ" b="1" i="1" dirty="0" smtClean="0">
                <a:solidFill>
                  <a:srgbClr val="FF0000"/>
                </a:solidFill>
              </a:rPr>
              <a:t>20 druhů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3846" y="2219903"/>
            <a:ext cx="74888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zástupci svým vzhledem připomínají můry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81019" y="2708063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housenky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bekyně mnišky </a:t>
            </a:r>
            <a:r>
              <a:rPr lang="cs-CZ" dirty="0" smtClean="0"/>
              <a:t>jsou škůdci smrků a borovic</a:t>
            </a:r>
            <a:endParaRPr lang="cs-CZ" dirty="0"/>
          </a:p>
        </p:txBody>
      </p:sp>
      <p:sp>
        <p:nvSpPr>
          <p:cNvPr id="13" name="Vývojový diagram: spojnice 12"/>
          <p:cNvSpPr/>
          <p:nvPr/>
        </p:nvSpPr>
        <p:spPr>
          <a:xfrm>
            <a:off x="687357" y="4655311"/>
            <a:ext cx="216024" cy="2401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073845" y="4556369"/>
            <a:ext cx="69422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housenky </a:t>
            </a:r>
            <a:r>
              <a:rPr lang="cs-CZ" dirty="0" smtClean="0">
                <a:solidFill>
                  <a:srgbClr val="0066FF"/>
                </a:solidFill>
              </a:rPr>
              <a:t>bekyně velkohlavé </a:t>
            </a:r>
            <a:r>
              <a:rPr lang="cs-CZ" dirty="0" smtClean="0"/>
              <a:t>škodí v dubových lesích</a:t>
            </a:r>
          </a:p>
          <a:p>
            <a:r>
              <a:rPr lang="cs-CZ" dirty="0" smtClean="0"/>
              <a:t>a patří mezi </a:t>
            </a:r>
            <a:r>
              <a:rPr lang="cs-CZ" b="1" i="1" dirty="0" smtClean="0"/>
              <a:t>nejobávanější </a:t>
            </a:r>
            <a:r>
              <a:rPr lang="cs-CZ" dirty="0"/>
              <a:t>listožravé </a:t>
            </a:r>
            <a:r>
              <a:rPr lang="cs-CZ" dirty="0" smtClean="0"/>
              <a:t>škůdce; při </a:t>
            </a:r>
            <a:r>
              <a:rPr lang="cs-CZ" dirty="0" err="1" smtClean="0"/>
              <a:t>gra-daci</a:t>
            </a:r>
            <a:r>
              <a:rPr lang="cs-CZ" dirty="0" smtClean="0"/>
              <a:t> </a:t>
            </a:r>
            <a:r>
              <a:rPr lang="cs-CZ" dirty="0"/>
              <a:t>způsobují housenky </a:t>
            </a:r>
            <a:r>
              <a:rPr lang="cs-CZ" b="1" i="1" dirty="0" smtClean="0"/>
              <a:t>holožíry</a:t>
            </a:r>
            <a:endParaRPr lang="cs-CZ" dirty="0"/>
          </a:p>
          <a:p>
            <a:endParaRPr lang="cs-CZ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687357" y="5903549"/>
            <a:ext cx="216024" cy="2401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081019" y="5767649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housenky </a:t>
            </a:r>
            <a:r>
              <a:rPr lang="cs-CZ" dirty="0" smtClean="0">
                <a:solidFill>
                  <a:srgbClr val="33CC33"/>
                </a:solidFill>
              </a:rPr>
              <a:t>bekyně zlatořitné </a:t>
            </a:r>
            <a:r>
              <a:rPr lang="cs-CZ" dirty="0" smtClean="0"/>
              <a:t>škodí v ovocných sadech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31433" y="3085651"/>
            <a:ext cx="69076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…..víte, že?</a:t>
            </a:r>
          </a:p>
          <a:p>
            <a:r>
              <a:rPr lang="cs-CZ" b="1" i="1" dirty="0" smtClean="0"/>
              <a:t>název „mniška“ je původně ženský rod slova mnich a je odvozen od nenápadného zbarvení křídel tohoto motýla? 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429402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2" grpId="0"/>
      <p:bldP spid="14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2780928"/>
            <a:ext cx="2667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bekyně mniška</a:t>
            </a:r>
          </a:p>
          <a:p>
            <a:r>
              <a:rPr lang="cs-CZ" dirty="0"/>
              <a:t> </a:t>
            </a:r>
            <a:r>
              <a:rPr lang="cs-CZ" dirty="0" smtClean="0"/>
              <a:t>     samička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2780927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bekyně mniška</a:t>
            </a:r>
          </a:p>
          <a:p>
            <a:r>
              <a:rPr lang="cs-CZ" dirty="0" smtClean="0"/>
              <a:t>      sameček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5924058"/>
            <a:ext cx="2832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housenka</a:t>
            </a:r>
            <a:endParaRPr lang="cs-CZ" dirty="0"/>
          </a:p>
        </p:txBody>
      </p:sp>
      <p:pic>
        <p:nvPicPr>
          <p:cNvPr id="8" name="rg_hi" descr="http://t3.gstatic.com/images?q=tbn:ANd9GcTirlQj6zAKW3X4JPUTrOSL1KkK1vHUWBkHRGCo0gtACPLo0IBL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89040"/>
            <a:ext cx="2880320" cy="1944216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4716016" y="5924057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les po řádění mnišky</a:t>
            </a:r>
            <a:endParaRPr lang="cs-CZ" dirty="0"/>
          </a:p>
        </p:txBody>
      </p:sp>
      <p:pic>
        <p:nvPicPr>
          <p:cNvPr id="10" name="obrázek 1" descr=" ">
            <a:hlinkClick r:id="rId4" tooltip="&quot;Bekyně mniška - sameček&quot;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73521"/>
            <a:ext cx="2880320" cy="1714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rg_hi" descr="http://t0.gstatic.com/images?q=tbn:ANd9GcRKKUfgpU8AIOA4ZtQAGOp8uOHdUHpGd6lfo9l6EaruRycD2-QYy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209" y="873521"/>
            <a:ext cx="2619375" cy="1907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il_fi" descr="http://fld.czu.cz/~nakladal/images/l-housenka.jpg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89040"/>
            <a:ext cx="2883024" cy="194421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601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436096" y="2631641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bekyně velkohlavá</a:t>
            </a:r>
          </a:p>
          <a:p>
            <a:r>
              <a:rPr lang="cs-CZ" dirty="0"/>
              <a:t> </a:t>
            </a:r>
            <a:r>
              <a:rPr lang="cs-CZ" dirty="0" smtClean="0"/>
              <a:t>      sameček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492896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bekyně velkohlavá</a:t>
            </a:r>
          </a:p>
          <a:p>
            <a:r>
              <a:rPr lang="cs-CZ" dirty="0" smtClean="0"/>
              <a:t>        samička</a:t>
            </a:r>
            <a:endParaRPr lang="cs-CZ" dirty="0"/>
          </a:p>
        </p:txBody>
      </p:sp>
      <p:pic>
        <p:nvPicPr>
          <p:cNvPr id="6" name="rg_hi" descr="http://t2.gstatic.com/images?q=tbn:ANd9GcSFQX90nVnsSEqNQZYUPAsbu52ZA-V9hmFfw2Fx_9aJ9wGc28o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73016"/>
            <a:ext cx="3096344" cy="226695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1166385" y="5965475"/>
            <a:ext cx="2603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housenky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5965475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tak mohou skončit duby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endParaRPr lang="cs-CZ" dirty="0"/>
          </a:p>
        </p:txBody>
      </p:sp>
      <p:pic>
        <p:nvPicPr>
          <p:cNvPr id="11" name="obrázek 3" descr="http://www.elateridae.com/images/FCKeditor/image/elateridarium/2010_4/Rebl_Brouci_Krivoklatska/Fotografie/Obr.25_mal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3573016"/>
            <a:ext cx="2880320" cy="2266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il_fi" descr="http://www.propher.cz/foto/produkty/1276851415_l.dispar-female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52166"/>
            <a:ext cx="3096344" cy="19088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rg_hi" descr="http://t0.gstatic.com/images?q=tbn:ANd9GcSWrnUuG_ln7eFP5bRTg5WuVviTQgBrdhOqxIjJ6aax4Rs2-f00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764704"/>
            <a:ext cx="2880320" cy="18669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63209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2956953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bekyně zlatořitná</a:t>
            </a:r>
          </a:p>
          <a:p>
            <a:r>
              <a:rPr lang="cs-CZ" dirty="0" smtClean="0"/>
              <a:t>       samička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6006478"/>
            <a:ext cx="25863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housenky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2956953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bekyně zlatořitná</a:t>
            </a:r>
          </a:p>
          <a:p>
            <a:r>
              <a:rPr lang="cs-CZ" dirty="0" smtClean="0"/>
              <a:t>       sameček</a:t>
            </a:r>
            <a:endParaRPr lang="cs-CZ" dirty="0"/>
          </a:p>
        </p:txBody>
      </p:sp>
      <p:pic>
        <p:nvPicPr>
          <p:cNvPr id="1026" name="Picture 2" descr="http://t0.gstatic.com/images?q=tbn:ANd9GcTDseStP1k6TlMmJ9I85fS_x9xtVZG6kHqWMk3ECOmCV-2hfEICb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61049"/>
            <a:ext cx="338437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580112" y="6006477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ovocný sad</a:t>
            </a:r>
            <a:endParaRPr lang="cs-CZ" dirty="0"/>
          </a:p>
        </p:txBody>
      </p:sp>
      <p:pic>
        <p:nvPicPr>
          <p:cNvPr id="10" name="obrázek 1" descr="sameček">
            <a:hlinkClick r:id="rId3" tgtFrame="motimg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48681"/>
            <a:ext cx="3384376" cy="23762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" descr="samička">
            <a:hlinkClick r:id="rId5" tgtFrame="motimg"/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536" y="548681"/>
            <a:ext cx="3124400" cy="24082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bigpic" descr="http://www.jikl.cz/img/p/2620-4013-large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536" y="3861049"/>
            <a:ext cx="3124400" cy="20162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54646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5311" y="1109292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0000FF"/>
                </a:solidFill>
              </a:rPr>
              <a:t>chrousti</a:t>
            </a:r>
            <a:endParaRPr lang="cs-CZ" sz="4000" b="1" i="1" dirty="0">
              <a:solidFill>
                <a:srgbClr val="0000FF"/>
              </a:solidFill>
            </a:endParaRPr>
          </a:p>
        </p:txBody>
      </p:sp>
      <p:sp>
        <p:nvSpPr>
          <p:cNvPr id="3" name="Minus 2"/>
          <p:cNvSpPr/>
          <p:nvPr/>
        </p:nvSpPr>
        <p:spPr>
          <a:xfrm>
            <a:off x="2987824" y="1700808"/>
            <a:ext cx="3096344" cy="11637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096008"/>
            <a:ext cx="6554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brouci měřící kolem 3 cm, létají obvykle ve tmě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683568" y="2218828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683568" y="3115515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683568" y="4379139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683568" y="5445224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3083374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polovině 20. století byli kvůli používání pesticidů téměř vyhubeni, od 80. let se jejich stavy zvyšují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4221088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samec má na tykadlové paličce </a:t>
            </a:r>
            <a:r>
              <a:rPr lang="cs-CZ" b="1" i="1" dirty="0" smtClean="0">
                <a:solidFill>
                  <a:srgbClr val="FF0000"/>
                </a:solidFill>
              </a:rPr>
              <a:t>sedm</a:t>
            </a:r>
            <a:r>
              <a:rPr lang="cs-CZ" dirty="0" smtClean="0"/>
              <a:t> lístků, samička pouze </a:t>
            </a:r>
            <a:r>
              <a:rPr lang="cs-CZ" b="1" i="1" dirty="0" smtClean="0">
                <a:solidFill>
                  <a:srgbClr val="FF0000"/>
                </a:solidFill>
              </a:rPr>
              <a:t>šest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5416591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dospělí se živí listy stromů, </a:t>
            </a:r>
            <a:r>
              <a:rPr lang="cs-CZ" b="1" i="1" dirty="0" smtClean="0">
                <a:solidFill>
                  <a:srgbClr val="FF0000"/>
                </a:solidFill>
              </a:rPr>
              <a:t>larvy (ponravy) </a:t>
            </a:r>
            <a:r>
              <a:rPr lang="cs-CZ" dirty="0" smtClean="0"/>
              <a:t>pod zemí prokousávají kořínky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5794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2852936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chroust obecný</a:t>
            </a:r>
            <a:endParaRPr lang="cs-CZ" dirty="0"/>
          </a:p>
        </p:txBody>
      </p:sp>
      <p:pic>
        <p:nvPicPr>
          <p:cNvPr id="8" name="rg_hi" descr="http://t0.gstatic.com/images?q=tbn:ANd9GcQKtqHp4MAyzJJDx0adbdOpkgH3iz7R6IzTP7Fbpg20HcPQErtj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510" y="620688"/>
            <a:ext cx="2502626" cy="2232248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3419872" y="285293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tykadla samičky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288130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tykadla samečka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8725" y="5718447"/>
            <a:ext cx="2753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chroust </a:t>
            </a:r>
            <a:r>
              <a:rPr lang="cs-CZ" dirty="0" err="1" smtClean="0"/>
              <a:t>maďalový</a:t>
            </a:r>
            <a:endParaRPr lang="cs-CZ" dirty="0"/>
          </a:p>
        </p:txBody>
      </p:sp>
      <p:pic>
        <p:nvPicPr>
          <p:cNvPr id="13" name="rg_hi" descr="http://t3.gstatic.com/images?q=tbn:ANd9GcStDv4d2wLzLvD3dBFPl7dYbiwtQ-7Dsv2oTO0oZU5TmXU3FOoBqQ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680" y="3509178"/>
            <a:ext cx="2521457" cy="2016224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ovéPole 13"/>
          <p:cNvSpPr txBox="1"/>
          <p:nvPr/>
        </p:nvSpPr>
        <p:spPr>
          <a:xfrm>
            <a:off x="3274680" y="5730734"/>
            <a:ext cx="2953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pohled do koruny dubu červeného po žíru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28184" y="5746486"/>
            <a:ext cx="2232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larva chrousta</a:t>
            </a:r>
            <a:endParaRPr lang="cs-CZ" dirty="0"/>
          </a:p>
        </p:txBody>
      </p:sp>
      <p:pic>
        <p:nvPicPr>
          <p:cNvPr id="17" name="obrázek 1" descr="Chroust obecný">
            <a:hlinkClick r:id="rId6" tooltip="&quot;Chroust obecný&quot;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7406"/>
            <a:ext cx="2088232" cy="22255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1" descr="Chroust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7406"/>
            <a:ext cx="2448274" cy="22255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1" descr="http://biom.cz/upload/9dde8a86bc39c815ad93f4e52cbe3ebf/Kazda_ponrava_larva_chrousta.jpg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3509177"/>
            <a:ext cx="2448273" cy="2016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bigpic" descr="http://www.jikl.cz/img/p/2580-3911-large.jpg"/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09178"/>
            <a:ext cx="3312368" cy="20162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71201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2" grpId="0"/>
      <p:bldP spid="14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6507" y="679758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588421" y="1202978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tyřcípá hvězda 7"/>
          <p:cNvSpPr/>
          <p:nvPr/>
        </p:nvSpPr>
        <p:spPr>
          <a:xfrm>
            <a:off x="612130" y="5246958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4899" y="5378464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Arial Narrow" pitchFamily="34" charset="0"/>
              </a:rPr>
              <a:t>Robert Vlk, Soňa Kubešová, Přírodopis, Bezobratlí živočichové, učebnice 2. díl, nakladatelství Nová škola 2007</a:t>
            </a:r>
          </a:p>
        </p:txBody>
      </p:sp>
      <p:sp>
        <p:nvSpPr>
          <p:cNvPr id="12" name="Čtyřcípá hvězda 11"/>
          <p:cNvSpPr/>
          <p:nvPr/>
        </p:nvSpPr>
        <p:spPr>
          <a:xfrm>
            <a:off x="612130" y="5937873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44899" y="1202978"/>
            <a:ext cx="765793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www.propher.cz/4-produkty/11-lesy/31-lmd-etokap.html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www.propher.cz/4-produkty/11-lesy/31-lmd-etokap.html</a:t>
            </a:r>
          </a:p>
          <a:p>
            <a:r>
              <a:rPr lang="cs-CZ" sz="1400" dirty="0">
                <a:latin typeface="Arial Narrow" pitchFamily="34" charset="0"/>
              </a:rPr>
              <a:t>http://fld.czu.cz/~</a:t>
            </a:r>
            <a:r>
              <a:rPr lang="cs-CZ" sz="1400" dirty="0" smtClean="0">
                <a:latin typeface="Arial Narrow" pitchFamily="34" charset="0"/>
              </a:rPr>
              <a:t>nakladal/1-b.htm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forestprot.silvaportal.info/forward.jsp?p_lang=cz&amp;p_contrib=448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www.propher.cz/4-produkty/11-lesy/31-lmd-etokap.html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www.propher.cz/4-produkty/11-lesy/31-lmd-etokap.html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www.hlasek.com/lymantria_dispar_af1161.html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www.elateridae.com/elateridarium/page.php?idcl=149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www.wmap.cz/opk/mot/motyl/mot1664.htm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www.wmap.cz/opk/mot/motyl/mot1664.htm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www.jikl.cz/nespecializovani-skudci/2620-bekyne-zlatoritna.html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www.jikl.cz/nespecializovani-skudci/2620-bekyne-zlatoritna.html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cs.wikipedia.org/wiki/Chroust_obecn%C3%BD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vkskaut.blog.cz/0610/zvirata-chrousti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biom.cz/upload/9dde8a86bc39c815ad93f4e52cbe3ebf/Kazda_ponrava_larva_chrousta.jpg</a:t>
            </a:r>
          </a:p>
          <a:p>
            <a:r>
              <a:rPr lang="cs-CZ" sz="1400" dirty="0">
                <a:latin typeface="Arial Narrow" pitchFamily="34" charset="0"/>
              </a:rPr>
              <a:t>http://www.jikl.cz/nespecializovani-skudci/2580-chroust-obecny-chroust-madalovy.html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www.vulhm.cz/lesaktualne/vyzkum/chrousti-rodu-melolontha</a:t>
            </a:r>
          </a:p>
          <a:p>
            <a:r>
              <a:rPr lang="cs-CZ" sz="1400" dirty="0">
                <a:latin typeface="Arial Narrow" pitchFamily="34" charset="0"/>
              </a:rPr>
              <a:t>http://blog.cz/klub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080642" y="6025741"/>
            <a:ext cx="7018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>
                <a:latin typeface="Arial Narrow" pitchFamily="34" charset="0"/>
              </a:rPr>
              <a:t>Jiří Zahradník, František Severa, Naši motýli, Albatros Praha 1997</a:t>
            </a:r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3237</TotalTime>
  <Words>426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194</cp:revision>
  <dcterms:created xsi:type="dcterms:W3CDTF">2011-10-24T11:56:12Z</dcterms:created>
  <dcterms:modified xsi:type="dcterms:W3CDTF">2012-06-12T10:31:06Z</dcterms:modified>
</cp:coreProperties>
</file>