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80" r:id="rId1"/>
  </p:sldMasterIdLst>
  <p:sldIdLst>
    <p:sldId id="267" r:id="rId2"/>
    <p:sldId id="269" r:id="rId3"/>
    <p:sldId id="279" r:id="rId4"/>
    <p:sldId id="280" r:id="rId5"/>
    <p:sldId id="281" r:id="rId6"/>
    <p:sldId id="282" r:id="rId7"/>
    <p:sldId id="283" r:id="rId8"/>
    <p:sldId id="284" r:id="rId9"/>
    <p:sldId id="278" r:id="rId10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A86ED4"/>
    <a:srgbClr val="0000FF"/>
    <a:srgbClr val="33CC33"/>
    <a:srgbClr val="0066FF"/>
    <a:srgbClr val="FF66FF"/>
    <a:srgbClr val="FC445E"/>
    <a:srgbClr val="FFFF00"/>
    <a:srgbClr val="00FF00"/>
    <a:srgbClr val="0099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32787"/>
    <p:restoredTop sz="90929"/>
  </p:normalViewPr>
  <p:slideViewPr>
    <p:cSldViewPr>
      <p:cViewPr varScale="1">
        <p:scale>
          <a:sx n="68" d="100"/>
          <a:sy n="68" d="100"/>
        </p:scale>
        <p:origin x="-192" y="-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NÁZEV:</a:t>
          </a:r>
          <a:r>
            <a:rPr lang="cs-CZ" sz="2000" baseline="0" dirty="0" smtClean="0"/>
            <a:t> </a:t>
          </a:r>
          <a:r>
            <a:rPr lang="cs-CZ" sz="1400" baseline="0" dirty="0" smtClean="0"/>
            <a:t>VY_52_INOVACE_21_ROSTLINY  A  ŽIVOČICHOVÉ  KOLEM  NÁS.</a:t>
          </a:r>
          <a:endParaRPr lang="cs-CZ" sz="14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1600" dirty="0" smtClean="0"/>
            <a:t>NÁZEV ŠKOLY: ZŠ a MŠ Osoblaha, </a:t>
          </a:r>
          <a:r>
            <a:rPr lang="cs-CZ" sz="1600" smtClean="0"/>
            <a:t>příspěvková organizace</a:t>
          </a:r>
          <a:endParaRPr lang="cs-CZ" sz="16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Eliška </a:t>
          </a:r>
          <a:r>
            <a:rPr lang="cs-CZ" sz="2000" dirty="0" err="1" smtClean="0"/>
            <a:t>Jurčicová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TÉMA: Les – bezobratlí</a:t>
          </a:r>
          <a:endParaRPr lang="cs-CZ" sz="2000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dirty="0" smtClean="0"/>
            <a:t>ČÍSLO PROJEKTU: CZ.1.07/1.4.00/21.0816</a:t>
          </a:r>
          <a:endParaRPr lang="cs-CZ" sz="20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</dgm:pt>
    <dgm:pt modelId="{F41139FD-01EE-4571-8B17-4FB00FC51163}" type="pres">
      <dgm:prSet presAssocID="{D1D4F407-5343-4D3F-B5B9-D407B03CAEB4}" presName="space" presStyleCnt="0"/>
      <dgm:spPr/>
    </dgm:pt>
    <dgm:pt modelId="{D005CE8C-CC26-4C3E-AC11-E15060ECD759}" type="pres">
      <dgm:prSet presAssocID="{D1D4F407-5343-4D3F-B5B9-D407B03CAEB4}" presName="rect1" presStyleLbl="alignAcc1" presStyleIdx="0" presStyleCnt="5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</dgm:pt>
    <dgm:pt modelId="{A52A0455-90FF-4808-ABD0-F02540D31D5A}" type="pres">
      <dgm:prSet presAssocID="{D1B46980-6531-4606-95E6-44980827E919}" presName="circle2" presStyleLbl="node1" presStyleIdx="1" presStyleCnt="5" custLinFactNeighborX="1020" custLinFactNeighborY="1213"/>
      <dgm:spPr/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</dgm:pt>
    <dgm:pt modelId="{313FC574-E1CD-4FB4-B054-0B805CE0447D}" type="pres">
      <dgm:prSet presAssocID="{B651F6E3-6281-48DB-9319-2AEAFDAE7572}" presName="circle3" presStyleLbl="node1" presStyleIdx="2" presStyleCnt="5"/>
      <dgm:spPr/>
    </dgm:pt>
    <dgm:pt modelId="{619D679B-A015-4ECF-8348-D1034C574F40}" type="pres">
      <dgm:prSet presAssocID="{B651F6E3-6281-48DB-9319-2AEAFDAE7572}" presName="rect3" presStyleLbl="alignAcc1" presStyleIdx="2" presStyleCnt="5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</dgm:pt>
    <dgm:pt modelId="{FFC9F71D-1B4F-4AD9-A4A6-86ADEFC8AF5C}" type="pres">
      <dgm:prSet presAssocID="{D8197B8C-B260-4A16-BDF4-0947B075E274}" presName="circle4" presStyleLbl="node1" presStyleIdx="3" presStyleCnt="5"/>
      <dgm:spPr/>
    </dgm:pt>
    <dgm:pt modelId="{25B08C86-7E15-44DC-BE7F-FFB55DD49D12}" type="pres">
      <dgm:prSet presAssocID="{D8197B8C-B260-4A16-BDF4-0947B075E274}" presName="rect4" presStyleLbl="alignAcc1" presStyleIdx="3" presStyleCnt="5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</dgm:pt>
    <dgm:pt modelId="{EE85B701-7295-41C0-BA7A-34D3756A2AE6}" type="pres">
      <dgm:prSet presAssocID="{4C35D32F-0EAB-4CD7-82EE-45574DC2A586}" presName="circle5" presStyleLbl="node1" presStyleIdx="4" presStyleCnt="5"/>
      <dgm:spPr/>
    </dgm:pt>
    <dgm:pt modelId="{8BEBB6EC-1DAA-4CAC-8A25-BC0FCBD5DBD5}" type="pres">
      <dgm:prSet presAssocID="{4C35D32F-0EAB-4CD7-82EE-45574DC2A586}" presName="rect5" presStyleLbl="alignAcc1" presStyleIdx="4" presStyleCnt="5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F8D9F681-C0D7-4D49-87FA-FE1B66A7F849}" type="presOf" srcId="{D1D4F407-5343-4D3F-B5B9-D407B03CAEB4}" destId="{D005CE8C-CC26-4C3E-AC11-E15060ECD759}" srcOrd="0" destOrd="0" presId="urn:microsoft.com/office/officeart/2005/8/layout/target3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1E98213E-1C28-4246-AE78-26B963A58B73}" type="presOf" srcId="{757F3AB3-0718-4624-B441-E567A8F0AB56}" destId="{333A1088-737F-45CB-B68E-254E46348037}" srcOrd="0" destOrd="0" presId="urn:microsoft.com/office/officeart/2005/8/layout/target3"/>
    <dgm:cxn modelId="{D9D7386C-5A99-41F7-8D1E-6543D0FD358A}" type="presOf" srcId="{4C35D32F-0EAB-4CD7-82EE-45574DC2A586}" destId="{890E4F0B-2866-4A3F-A3C7-2A14B1797930}" srcOrd="1" destOrd="0" presId="urn:microsoft.com/office/officeart/2005/8/layout/target3"/>
    <dgm:cxn modelId="{0884BF6E-65EF-4CA8-AF18-5E9E0BCF5A70}" type="presOf" srcId="{D1B46980-6531-4606-95E6-44980827E919}" destId="{6140AFEC-043D-4C43-A2F9-D0F5331DF3A3}" srcOrd="0" destOrd="0" presId="urn:microsoft.com/office/officeart/2005/8/layout/target3"/>
    <dgm:cxn modelId="{9D18332D-6488-4F78-9762-F1F740C3F75C}" type="presOf" srcId="{D1B46980-6531-4606-95E6-44980827E919}" destId="{2BE915AB-18AA-4053-B92C-3BFC9ED204BB}" srcOrd="1" destOrd="0" presId="urn:microsoft.com/office/officeart/2005/8/layout/target3"/>
    <dgm:cxn modelId="{91439A8B-C6DF-4342-B5CE-E1D808A74538}" type="presOf" srcId="{B651F6E3-6281-48DB-9319-2AEAFDAE7572}" destId="{6BB5E863-4638-4E1D-BFDE-399D028AC4ED}" srcOrd="1" destOrd="0" presId="urn:microsoft.com/office/officeart/2005/8/layout/target3"/>
    <dgm:cxn modelId="{D4DA8537-229F-488B-8A69-A8E4D41BDA5E}" type="presOf" srcId="{4C35D32F-0EAB-4CD7-82EE-45574DC2A586}" destId="{8BEBB6EC-1DAA-4CAC-8A25-BC0FCBD5DBD5}" srcOrd="0" destOrd="0" presId="urn:microsoft.com/office/officeart/2005/8/layout/target3"/>
    <dgm:cxn modelId="{37171F47-9B08-4A51-A664-1A7A1FB2D6B6}" type="presOf" srcId="{D8197B8C-B260-4A16-BDF4-0947B075E274}" destId="{25B08C86-7E15-44DC-BE7F-FFB55DD49D12}" srcOrd="0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103A2A4F-B535-47D9-95FE-60EC512F3E6F}" type="presOf" srcId="{B651F6E3-6281-48DB-9319-2AEAFDAE7572}" destId="{619D679B-A015-4ECF-8348-D1034C574F40}" srcOrd="0" destOrd="0" presId="urn:microsoft.com/office/officeart/2005/8/layout/target3"/>
    <dgm:cxn modelId="{9C6DC340-2715-4191-A053-D9FDCCDA1B30}" type="presOf" srcId="{D1D4F407-5343-4D3F-B5B9-D407B03CAEB4}" destId="{AED2198E-93D5-4001-81B4-73124B309672}" srcOrd="1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45A088F5-8E42-40D1-8A5A-67C91A99A820}" type="presOf" srcId="{D8197B8C-B260-4A16-BDF4-0947B075E274}" destId="{5A5FFA88-C948-4069-8E93-59FA12366E83}" srcOrd="1" destOrd="0" presId="urn:microsoft.com/office/officeart/2005/8/layout/target3"/>
    <dgm:cxn modelId="{4003F77C-AEC8-4857-BE0C-5B7E6A7F5B17}" type="presParOf" srcId="{333A1088-737F-45CB-B68E-254E46348037}" destId="{F5ABB229-8D3B-4694-996A-96F23CF14429}" srcOrd="0" destOrd="0" presId="urn:microsoft.com/office/officeart/2005/8/layout/target3"/>
    <dgm:cxn modelId="{DAB75B32-02D9-4A3F-8D75-1E506079DB2F}" type="presParOf" srcId="{333A1088-737F-45CB-B68E-254E46348037}" destId="{F41139FD-01EE-4571-8B17-4FB00FC51163}" srcOrd="1" destOrd="0" presId="urn:microsoft.com/office/officeart/2005/8/layout/target3"/>
    <dgm:cxn modelId="{4184817E-413D-424F-AF24-70E34D260FE3}" type="presParOf" srcId="{333A1088-737F-45CB-B68E-254E46348037}" destId="{D005CE8C-CC26-4C3E-AC11-E15060ECD759}" srcOrd="2" destOrd="0" presId="urn:microsoft.com/office/officeart/2005/8/layout/target3"/>
    <dgm:cxn modelId="{2DD0F195-4D5A-4DDE-BEFE-AB1813639E0B}" type="presParOf" srcId="{333A1088-737F-45CB-B68E-254E46348037}" destId="{2C702D82-9B77-49B7-9568-BB8EB47C3372}" srcOrd="3" destOrd="0" presId="urn:microsoft.com/office/officeart/2005/8/layout/target3"/>
    <dgm:cxn modelId="{54DD4268-5D5A-4AA0-845B-A8CA461B8DFC}" type="presParOf" srcId="{333A1088-737F-45CB-B68E-254E46348037}" destId="{A52A0455-90FF-4808-ABD0-F02540D31D5A}" srcOrd="4" destOrd="0" presId="urn:microsoft.com/office/officeart/2005/8/layout/target3"/>
    <dgm:cxn modelId="{2C4BE0A6-0982-4702-B741-E860DF52826C}" type="presParOf" srcId="{333A1088-737F-45CB-B68E-254E46348037}" destId="{6140AFEC-043D-4C43-A2F9-D0F5331DF3A3}" srcOrd="5" destOrd="0" presId="urn:microsoft.com/office/officeart/2005/8/layout/target3"/>
    <dgm:cxn modelId="{E2F87A0D-61C5-4500-9137-48B1F0EE3392}" type="presParOf" srcId="{333A1088-737F-45CB-B68E-254E46348037}" destId="{9358AC05-5D7D-4327-9F80-1AD486AEA664}" srcOrd="6" destOrd="0" presId="urn:microsoft.com/office/officeart/2005/8/layout/target3"/>
    <dgm:cxn modelId="{B74E5EBD-407F-4A71-A0ED-1E7E9E11C3DE}" type="presParOf" srcId="{333A1088-737F-45CB-B68E-254E46348037}" destId="{313FC574-E1CD-4FB4-B054-0B805CE0447D}" srcOrd="7" destOrd="0" presId="urn:microsoft.com/office/officeart/2005/8/layout/target3"/>
    <dgm:cxn modelId="{A51129FB-04A5-49F8-82F1-611B9A0D5DA2}" type="presParOf" srcId="{333A1088-737F-45CB-B68E-254E46348037}" destId="{619D679B-A015-4ECF-8348-D1034C574F40}" srcOrd="8" destOrd="0" presId="urn:microsoft.com/office/officeart/2005/8/layout/target3"/>
    <dgm:cxn modelId="{E871A076-DC3B-4388-BB86-08C1CAC1EB4E}" type="presParOf" srcId="{333A1088-737F-45CB-B68E-254E46348037}" destId="{322283A8-4A27-4CDA-BAE3-F381106A9174}" srcOrd="9" destOrd="0" presId="urn:microsoft.com/office/officeart/2005/8/layout/target3"/>
    <dgm:cxn modelId="{5BFB0D0E-C99E-441F-8B6E-9CB30ED66BBE}" type="presParOf" srcId="{333A1088-737F-45CB-B68E-254E46348037}" destId="{FFC9F71D-1B4F-4AD9-A4A6-86ADEFC8AF5C}" srcOrd="10" destOrd="0" presId="urn:microsoft.com/office/officeart/2005/8/layout/target3"/>
    <dgm:cxn modelId="{9613CCEF-7226-4044-AD1F-C3B1CAB1E923}" type="presParOf" srcId="{333A1088-737F-45CB-B68E-254E46348037}" destId="{25B08C86-7E15-44DC-BE7F-FFB55DD49D12}" srcOrd="11" destOrd="0" presId="urn:microsoft.com/office/officeart/2005/8/layout/target3"/>
    <dgm:cxn modelId="{1D73EFCE-5CBA-486C-9466-8B76BD3C7CDE}" type="presParOf" srcId="{333A1088-737F-45CB-B68E-254E46348037}" destId="{76644BE8-9D7C-4C09-B250-3D10AF48CBB7}" srcOrd="12" destOrd="0" presId="urn:microsoft.com/office/officeart/2005/8/layout/target3"/>
    <dgm:cxn modelId="{3B25D366-B6AC-44BA-8727-C73DE2711A93}" type="presParOf" srcId="{333A1088-737F-45CB-B68E-254E46348037}" destId="{EE85B701-7295-41C0-BA7A-34D3756A2AE6}" srcOrd="13" destOrd="0" presId="urn:microsoft.com/office/officeart/2005/8/layout/target3"/>
    <dgm:cxn modelId="{7DE94B8E-9C9E-4157-8C83-A2E31FF904EE}" type="presParOf" srcId="{333A1088-737F-45CB-B68E-254E46348037}" destId="{8BEBB6EC-1DAA-4CAC-8A25-BC0FCBD5DBD5}" srcOrd="14" destOrd="0" presId="urn:microsoft.com/office/officeart/2005/8/layout/target3"/>
    <dgm:cxn modelId="{FBC388B2-5FBD-4E44-BE54-988C3ECE040D}" type="presParOf" srcId="{333A1088-737F-45CB-B68E-254E46348037}" destId="{AED2198E-93D5-4001-81B4-73124B309672}" srcOrd="15" destOrd="0" presId="urn:microsoft.com/office/officeart/2005/8/layout/target3"/>
    <dgm:cxn modelId="{48FD75AE-1A12-4D5D-B8DF-8938299928FD}" type="presParOf" srcId="{333A1088-737F-45CB-B68E-254E46348037}" destId="{2BE915AB-18AA-4053-B92C-3BFC9ED204BB}" srcOrd="16" destOrd="0" presId="urn:microsoft.com/office/officeart/2005/8/layout/target3"/>
    <dgm:cxn modelId="{1B5E6D6D-705E-4B6D-A898-172FD40E051E}" type="presParOf" srcId="{333A1088-737F-45CB-B68E-254E46348037}" destId="{6BB5E863-4638-4E1D-BFDE-399D028AC4ED}" srcOrd="17" destOrd="0" presId="urn:microsoft.com/office/officeart/2005/8/layout/target3"/>
    <dgm:cxn modelId="{EBAA9B00-D181-444A-BB81-01CE4C6E7F6E}" type="presParOf" srcId="{333A1088-737F-45CB-B68E-254E46348037}" destId="{5A5FFA88-C948-4069-8E93-59FA12366E83}" srcOrd="18" destOrd="0" presId="urn:microsoft.com/office/officeart/2005/8/layout/target3"/>
    <dgm:cxn modelId="{7F9926EF-41CD-47C1-AF3B-0E8069909179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258000" y="0"/>
          <a:ext cx="6498543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dirty="0" smtClean="0"/>
            <a:t>NÁZEV ŠKOLY: ZŠ a MŠ Osoblaha, </a:t>
          </a:r>
          <a:r>
            <a:rPr lang="cs-CZ" sz="1600" kern="1200" smtClean="0"/>
            <a:t>příspěvková organizace</a:t>
          </a:r>
          <a:endParaRPr lang="cs-CZ" sz="1600" kern="1200" dirty="0"/>
        </a:p>
      </dsp:txBody>
      <dsp:txXfrm>
        <a:off x="1258000" y="0"/>
        <a:ext cx="6498543" cy="407634"/>
      </dsp:txXfrm>
    </dsp:sp>
    <dsp:sp modelId="{A52A0455-90FF-4808-ABD0-F02540D31D5A}">
      <dsp:nvSpPr>
        <dsp:cNvPr id="0" name=""/>
        <dsp:cNvSpPr/>
      </dsp:nvSpPr>
      <dsp:spPr>
        <a:xfrm>
          <a:off x="288039" y="432048"/>
          <a:ext cx="2012694" cy="201269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407634"/>
          <a:ext cx="6498543" cy="201269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Eliška </a:t>
          </a:r>
          <a:r>
            <a:rPr lang="cs-CZ" sz="2000" kern="1200" dirty="0" err="1" smtClean="0"/>
            <a:t>Jurčicová</a:t>
          </a:r>
          <a:endParaRPr lang="cs-CZ" sz="2000" kern="1200" dirty="0"/>
        </a:p>
      </dsp:txBody>
      <dsp:txXfrm>
        <a:off x="1273857" y="407634"/>
        <a:ext cx="6498543" cy="407634"/>
      </dsp:txXfrm>
    </dsp:sp>
    <dsp:sp modelId="{313FC574-E1CD-4FB4-B054-0B805CE0447D}">
      <dsp:nvSpPr>
        <dsp:cNvPr id="0" name=""/>
        <dsp:cNvSpPr/>
      </dsp:nvSpPr>
      <dsp:spPr>
        <a:xfrm>
          <a:off x="535019" y="815268"/>
          <a:ext cx="1477674" cy="147767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273857" y="815268"/>
          <a:ext cx="6498543" cy="147767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NÁZEV:</a:t>
          </a:r>
          <a:r>
            <a:rPr lang="cs-CZ" sz="2000" kern="1200" baseline="0" dirty="0" smtClean="0"/>
            <a:t> </a:t>
          </a:r>
          <a:r>
            <a:rPr lang="cs-CZ" sz="1400" kern="1200" baseline="0" dirty="0" smtClean="0"/>
            <a:t>VY_52_INOVACE_21_ROSTLINY  A  ŽIVOČICHOVÉ  KOLEM  NÁS.</a:t>
          </a:r>
          <a:endParaRPr lang="cs-CZ" sz="1400" kern="1200" dirty="0"/>
        </a:p>
      </dsp:txBody>
      <dsp:txXfrm>
        <a:off x="1273857" y="815268"/>
        <a:ext cx="6498543" cy="407634"/>
      </dsp:txXfrm>
    </dsp:sp>
    <dsp:sp modelId="{FFC9F71D-1B4F-4AD9-A4A6-86ADEFC8AF5C}">
      <dsp:nvSpPr>
        <dsp:cNvPr id="0" name=""/>
        <dsp:cNvSpPr/>
      </dsp:nvSpPr>
      <dsp:spPr>
        <a:xfrm>
          <a:off x="802529" y="1222902"/>
          <a:ext cx="942654" cy="94265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273857" y="1222902"/>
          <a:ext cx="6498543" cy="94265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TÉMA: Les – bezobratlí</a:t>
          </a:r>
          <a:endParaRPr lang="cs-CZ" sz="2000" kern="1200" dirty="0"/>
        </a:p>
      </dsp:txBody>
      <dsp:txXfrm>
        <a:off x="1273857" y="1222902"/>
        <a:ext cx="6498543" cy="407634"/>
      </dsp:txXfrm>
    </dsp:sp>
    <dsp:sp modelId="{EE85B701-7295-41C0-BA7A-34D3756A2AE6}">
      <dsp:nvSpPr>
        <dsp:cNvPr id="0" name=""/>
        <dsp:cNvSpPr/>
      </dsp:nvSpPr>
      <dsp:spPr>
        <a:xfrm>
          <a:off x="1070039" y="1630536"/>
          <a:ext cx="407634" cy="40763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273857" y="1630536"/>
          <a:ext cx="6498543" cy="40763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ČÍSLO PROJEKTU: CZ.1.07/1.4.00/21.0816</a:t>
          </a:r>
          <a:endParaRPr lang="cs-CZ" sz="2000" kern="1200" dirty="0"/>
        </a:p>
      </dsp:txBody>
      <dsp:txXfrm>
        <a:off x="1273857" y="1630536"/>
        <a:ext cx="6498543" cy="40763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169A856-4231-4156-B3CA-689B9891CFA4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40C9F7F-B60F-4DA5-9CC4-E0967ACF4CC4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0ED46E8-AAE6-4007-B71D-4BA72983C369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CFD65D0-A275-41A5-8538-093C58BBEFFA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DA61477-4BDC-45E5-8A8C-616F7C69F757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15A475C-CB9B-46DB-A745-046C975D7BA9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8D90F23-7EC7-44B1-B9C3-364C2D8BF650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7C9FBB1-95E6-4A90-B61E-A5BC58F395BB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07F3F29-B522-4629-BA4A-19E5FE32A6B3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9529F86-8D1B-4149-A8BB-21A7518DA529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07D2B4B-049A-4A68-848C-DC6709B9EB15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>
              <a:defRPr/>
            </a:pPr>
            <a:fld id="{D11FFEB6-649D-4994-BB33-977611896937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81" r:id="rId1"/>
    <p:sldLayoutId id="2147483782" r:id="rId2"/>
    <p:sldLayoutId id="2147483783" r:id="rId3"/>
    <p:sldLayoutId id="2147483784" r:id="rId4"/>
    <p:sldLayoutId id="2147483785" r:id="rId5"/>
    <p:sldLayoutId id="2147483786" r:id="rId6"/>
    <p:sldLayoutId id="2147483787" r:id="rId7"/>
    <p:sldLayoutId id="2147483788" r:id="rId8"/>
    <p:sldLayoutId id="2147483789" r:id="rId9"/>
    <p:sldLayoutId id="2147483790" r:id="rId10"/>
    <p:sldLayoutId id="2147483791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7" Type="http://schemas.openxmlformats.org/officeDocument/2006/relationships/image" Target="../media/image4.jpeg"/><Relationship Id="rId2" Type="http://schemas.openxmlformats.org/officeDocument/2006/relationships/hyperlink" Target="http://www.google.cz/imgres?q=mrcho%C5%BErout+housenk%C3%A1%C5%99&amp;hl=cs&amp;sa=X&amp;rlz=1T4ADRA_csCZ436CZ454&amp;biw=1024&amp;bih=554&amp;tbm=isch&amp;prmd=imvns&amp;tbnid=o3v2AkynuxSjyM:&amp;imgrefurl=http://leccos.com/index.php/clanky/mrchozrouti&amp;docid=WnHUvwbJcqX7oM&amp;imgurl=http://leccos.com/pics/pic/mrchozrouti.jpg&amp;w=245&amp;h=311&amp;ei=nqqjT7HBJs_LsgaTkamWBg&amp;zoom=1&amp;iact=hc&amp;vpx=782&amp;vpy=171&amp;dur=2281&amp;hovh=248&amp;hovw=196&amp;tx=120&amp;ty=223&amp;sig=102032948630475102088&amp;page=2&amp;tbnh=162&amp;tbnw=128&amp;start=10&amp;ndsp=15&amp;ved=1t:429,r:9,s:10,i:154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www.gymta.cz/kabinety/kab_biologie/videoatlas/hmyz/do/050-mrchozrout-housenkar.jpg" TargetMode="External"/><Relationship Id="rId5" Type="http://schemas.openxmlformats.org/officeDocument/2006/relationships/image" Target="../media/image3.jpeg"/><Relationship Id="rId4" Type="http://schemas.openxmlformats.org/officeDocument/2006/relationships/hyperlink" Target="http://cs.wikipedia.org/wiki/Soubor:Phosphuga_atrata1.jpg" TargetMode="Externa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toprozivot.cz/images/ep/brouci/hrobarik/full/742px-krompootdoodgraver_nicrophorus_vespillo_achter_grassprietje.jpg" TargetMode="External"/><Relationship Id="rId3" Type="http://schemas.openxmlformats.org/officeDocument/2006/relationships/image" Target="../media/image5.jpeg"/><Relationship Id="rId7" Type="http://schemas.openxmlformats.org/officeDocument/2006/relationships/image" Target="../media/image7.jpeg"/><Relationship Id="rId2" Type="http://schemas.openxmlformats.org/officeDocument/2006/relationships/hyperlink" Target="http://www.google.cz/imgres?q=brouci&amp;hl=cs&amp;sa=X&amp;rlz=1T4ADRA_csCZ436CZ454&amp;biw=1024&amp;bih=554&amp;tbm=isch&amp;prmd=imvns&amp;tbnid=KP2bLdP-21G6fM:&amp;imgrefurl=http://www.omalovankyprodeti.cz/k-vytisknuti/ferda-mravenec/brouk-pytlik/&amp;docid=WcxYKbIYj9w9IM&amp;imgurl=http://www.omalovankyprodeti.cz/img/brouk-pytlik.jpg&amp;w=491&amp;h=655&amp;ei=LLajT-3BDI7BswbK3YWyBg&amp;zoom=1&amp;iact=hc&amp;vpx=784&amp;vpy=160&amp;dur=2313&amp;hovh=259&amp;hovw=194&amp;tx=94&amp;ty=188&amp;sig=102032948630475102088&amp;page=6&amp;tbnh=174&amp;tbnw=130&amp;start=73&amp;ndsp=12&amp;ved=1t:429,r:11,s:73,i:262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cs.wikipedia.org/wiki/Soubor:Hroba%C5%99%C3%ADk_mal%C3%BD_Nicrophorus_vespilloides.jpg" TargetMode="External"/><Relationship Id="rId5" Type="http://schemas.openxmlformats.org/officeDocument/2006/relationships/image" Target="../media/image6.jpeg"/><Relationship Id="rId4" Type="http://schemas.openxmlformats.org/officeDocument/2006/relationships/hyperlink" Target="http://www.gymta.cz/kabinety/kab_biologie/videoatlas/hmyz/do/048-hrobarik-obecny.jpg" TargetMode="External"/><Relationship Id="rId9" Type="http://schemas.openxmlformats.org/officeDocument/2006/relationships/image" Target="../media/image8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7" Type="http://schemas.openxmlformats.org/officeDocument/2006/relationships/image" Target="../media/image11.jpeg"/><Relationship Id="rId2" Type="http://schemas.openxmlformats.org/officeDocument/2006/relationships/hyperlink" Target="http://www.mistoprozivot.cz/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www.taggmanager.cz/poi_images/188/38.jpg" TargetMode="External"/><Relationship Id="rId5" Type="http://schemas.openxmlformats.org/officeDocument/2006/relationships/image" Target="../media/image10.jpeg"/><Relationship Id="rId4" Type="http://schemas.openxmlformats.org/officeDocument/2006/relationships/hyperlink" Target="http://zooola.webgarden.cz/image/3189299" TargetMode="Externa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hyperlink" Target="http://www.jynx-t.net/priroda/nahledy-82887-327680-0.html" TargetMode="External"/><Relationship Id="rId3" Type="http://schemas.openxmlformats.org/officeDocument/2006/relationships/image" Target="../media/image12.jpeg"/><Relationship Id="rId7" Type="http://schemas.openxmlformats.org/officeDocument/2006/relationships/image" Target="../media/image14.jpeg"/><Relationship Id="rId2" Type="http://schemas.openxmlformats.org/officeDocument/2006/relationships/hyperlink" Target="http://www.google.cz/imgres?q=bzu%C4%8Divky&amp;hl=cs&amp;sa=X&amp;rlz=1T4ADRA_csCZ436CZ454&amp;biw=1024&amp;bih=554&amp;tbm=isch&amp;prmd=imvns&amp;tbnid=iQgZeGGYweAxCM:&amp;imgrefurl=http://www.berounskyregion.cz/view.php?cisloclanku=2009020015&amp;docid=sU5KbBwsvnNYfM&amp;imgurl=http://www.berounskyregion.cz/storage/200902191617_larvy_v_rane.jpg&amp;w=550&amp;h=413&amp;ei=zMqjT6KJNsrPtAaCxfmuBg&amp;zoom=1&amp;iact=hc&amp;vpx=719&amp;vpy=17&amp;dur=6625&amp;hovh=194&amp;hovw=259&amp;tx=128&amp;ty=139&amp;sig=102032948630475102088&amp;page=1&amp;tbnh=108&amp;tbnw=141&amp;start=0&amp;ndsp=18&amp;ved=1t:429,r:11,s:0,i:94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cs.wikipedia.org/wiki/Soubor:Green_bottle_fly.jpg" TargetMode="External"/><Relationship Id="rId5" Type="http://schemas.openxmlformats.org/officeDocument/2006/relationships/image" Target="../media/image13.jpeg"/><Relationship Id="rId4" Type="http://schemas.openxmlformats.org/officeDocument/2006/relationships/hyperlink" Target="http://www.google.cz/imgres?q=bzu%C4%8Divky&amp;hl=cs&amp;sa=X&amp;rlz=1T4ADRA_csCZ436CZ454&amp;biw=1024&amp;bih=554&amp;tbm=isch&amp;prmd=imvns&amp;tbnid=l6MuEsOceu0BwM:&amp;imgrefurl=http://harryy.blog.cz/0707/rotulice&amp;docid=2n0kyDFMTHiCgM&amp;imgurl=http://www.hp-lexicon.org/images/rs/billywig-rs.jpg&amp;w=283&amp;h=300&amp;ei=zMqjT6KJNsrPtAaCxfmuBg&amp;zoom=1&amp;iact=hc&amp;vpx=389&amp;vpy=205&amp;dur=187&amp;hovh=231&amp;hovw=218&amp;tx=82&amp;ty=180&amp;sig=102032948630475102088&amp;page=1&amp;tbnh=109&amp;tbnw=103&amp;start=0&amp;ndsp=18&amp;ved=1t:429,r:14,s:0,i:101" TargetMode="External"/><Relationship Id="rId9" Type="http://schemas.openxmlformats.org/officeDocument/2006/relationships/image" Target="../media/image15.jpe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hyperlink" Target="http://cs.wikipedia.org/wiki/Soubor:Fire_ants02.jpg" TargetMode="External"/><Relationship Id="rId3" Type="http://schemas.openxmlformats.org/officeDocument/2006/relationships/image" Target="../media/image16.jpeg"/><Relationship Id="rId7" Type="http://schemas.openxmlformats.org/officeDocument/2006/relationships/image" Target="../media/image18.jpeg"/><Relationship Id="rId2" Type="http://schemas.openxmlformats.org/officeDocument/2006/relationships/hyperlink" Target="http://www.google.cz/imgres?q=mravenci&amp;hl=cs&amp;sa=X&amp;qscrl=1&amp;nord=1&amp;rlz=1T4ADRA_csCZ436CZ454&amp;biw=1024&amp;bih=554&amp;tbm=isch&amp;prmd=imvns&amp;tbnid=fxZoV8047Yw29M:&amp;imgrefurl=http://www.svet-bydleni.cz/stavba-a-rekonstrukce/neprijemnost-mravenci-v-byte.aspx&amp;docid=qdHHB98troUefM&amp;imgurl=http://www.svet-bydleni.cz/Files/Backup/mravenci2.jpg&amp;w=301&amp;h=420&amp;ei=d9WjT_jEFor2sgaB15ztBQ&amp;zoom=1&amp;iact=hc&amp;vpx=104&amp;vpy=134&amp;dur=2672&amp;hovh=265&amp;hovw=190&amp;tx=108&amp;ty=151&amp;sig=102032948630475102088&amp;page=2&amp;tbnh=166&amp;tbnw=122&amp;start=8&amp;ndsp=12&amp;ved=1t:429,r:4,s:8,i:127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en.wikipedia.org/wiki/File:Meat_eater_ant_feeding_on_honey02.jpg" TargetMode="External"/><Relationship Id="rId5" Type="http://schemas.openxmlformats.org/officeDocument/2006/relationships/image" Target="../media/image17.jpeg"/><Relationship Id="rId4" Type="http://schemas.openxmlformats.org/officeDocument/2006/relationships/hyperlink" Target="http://www.google.cz/imgres?q=mravenci&amp;hl=cs&amp;sa=X&amp;qscrl=1&amp;nord=1&amp;rlz=1T4ADRA_csCZ436CZ454&amp;biw=1024&amp;bih=554&amp;tbm=isch&amp;prmd=imvns&amp;tbnid=61N4vTnnL-GE6M:&amp;imgrefurl=http://www.webquest.cz/main.php?left=wqvdatabase&amp;dbid=3369&amp;middle=webquestdoccontent&amp;did=21759&amp;wqvid=1330&amp;docid=BWqMIXuLF4XkRM&amp;imgurl=http://www.webquest.cz/download.php?id=21768&amp;w=460&amp;h=276&amp;ei=d9WjT_jEFor2sgaB15ztBQ&amp;zoom=1&amp;iact=hc&amp;vpx=111&amp;vpy=196&amp;dur=765&amp;hovh=174&amp;hovw=290&amp;tx=184&amp;ty=129&amp;sig=102032948630475102088&amp;page=6&amp;tbnh=166&amp;tbnw=236&amp;start=56&amp;ndsp=12&amp;ved=1t:429,r:8,s:56,i:248" TargetMode="External"/><Relationship Id="rId9" Type="http://schemas.openxmlformats.org/officeDocument/2006/relationships/image" Target="../media/image19.jpe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Diagram 1"/>
          <p:cNvGraphicFramePr/>
          <p:nvPr>
            <p:extLst>
              <p:ext uri="{D42A27DB-BD31-4B8C-83A1-F6EECF244321}">
                <p14:modId xmlns:p14="http://schemas.microsoft.com/office/powerpoint/2010/main" val="1909847810"/>
              </p:ext>
            </p:extLst>
          </p:nvPr>
        </p:nvGraphicFramePr>
        <p:xfrm>
          <a:off x="539552" y="908720"/>
          <a:ext cx="7772400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2051" name="Obrázek 8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54213" y="4989513"/>
            <a:ext cx="5407025" cy="1044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2" name="TextovéPole 2"/>
          <p:cNvSpPr txBox="1">
            <a:spLocks noChangeArrowheads="1"/>
          </p:cNvSpPr>
          <p:nvPr/>
        </p:nvSpPr>
        <p:spPr bwMode="auto">
          <a:xfrm>
            <a:off x="1115616" y="3716338"/>
            <a:ext cx="7201297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1" hangingPunct="1"/>
            <a:r>
              <a:rPr lang="cs-CZ" dirty="0" smtClean="0"/>
              <a:t>Kde například mohou žít bezobratlí v lese? </a:t>
            </a:r>
          </a:p>
          <a:p>
            <a:pPr algn="ctr" eaLnBrk="1" hangingPunct="1"/>
            <a:r>
              <a:rPr lang="cs-CZ" dirty="0" smtClean="0"/>
              <a:t>Na zemi.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82782668"/>
              </p:ext>
            </p:extLst>
          </p:nvPr>
        </p:nvGraphicFramePr>
        <p:xfrm>
          <a:off x="1547813" y="1412875"/>
          <a:ext cx="6096000" cy="275431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48000"/>
                <a:gridCol w="3048000"/>
              </a:tblGrid>
              <a:tr h="371042">
                <a:tc>
                  <a:txBody>
                    <a:bodyPr/>
                    <a:lstStyle/>
                    <a:p>
                      <a:r>
                        <a:rPr lang="cs-CZ" sz="1800" dirty="0" smtClean="0"/>
                        <a:t>Datum vytvoření projektu</a:t>
                      </a:r>
                      <a:endParaRPr lang="cs-CZ" sz="1800" dirty="0"/>
                    </a:p>
                  </a:txBody>
                  <a:tcPr marT="45745" marB="45745"/>
                </a:tc>
                <a:tc>
                  <a:txBody>
                    <a:bodyPr/>
                    <a:lstStyle/>
                    <a:p>
                      <a:r>
                        <a:rPr lang="cs-CZ" sz="1800" dirty="0" smtClean="0"/>
                        <a:t>   2012</a:t>
                      </a:r>
                      <a:endParaRPr lang="cs-CZ" sz="1800" dirty="0"/>
                    </a:p>
                  </a:txBody>
                  <a:tcPr marT="45745" marB="45745"/>
                </a:tc>
              </a:tr>
              <a:tr h="371042">
                <a:tc>
                  <a:txBody>
                    <a:bodyPr/>
                    <a:lstStyle/>
                    <a:p>
                      <a:r>
                        <a:rPr lang="cs-CZ" sz="1800" dirty="0" smtClean="0"/>
                        <a:t>Ročník</a:t>
                      </a:r>
                      <a:endParaRPr lang="cs-CZ" sz="1800" dirty="0"/>
                    </a:p>
                  </a:txBody>
                  <a:tcPr marT="45745" marB="45745"/>
                </a:tc>
                <a:tc>
                  <a:txBody>
                    <a:bodyPr/>
                    <a:lstStyle/>
                    <a:p>
                      <a:r>
                        <a:rPr lang="cs-CZ" sz="1800" dirty="0" smtClean="0"/>
                        <a:t>6.</a:t>
                      </a:r>
                      <a:endParaRPr lang="cs-CZ" sz="1800" dirty="0"/>
                    </a:p>
                  </a:txBody>
                  <a:tcPr marT="45745" marB="45745"/>
                </a:tc>
              </a:tr>
              <a:tr h="2012229">
                <a:tc>
                  <a:txBody>
                    <a:bodyPr/>
                    <a:lstStyle/>
                    <a:p>
                      <a:r>
                        <a:rPr lang="cs-CZ" sz="1800" dirty="0" smtClean="0"/>
                        <a:t>Popis prezentace</a:t>
                      </a:r>
                      <a:endParaRPr lang="cs-CZ" sz="1800" dirty="0"/>
                    </a:p>
                  </a:txBody>
                  <a:tcPr marT="45745" marB="45745"/>
                </a:tc>
                <a:tc>
                  <a:txBody>
                    <a:bodyPr/>
                    <a:lstStyle/>
                    <a:p>
                      <a:r>
                        <a:rPr lang="cs-CZ" sz="1800" dirty="0" smtClean="0"/>
                        <a:t>Pokračování předchozí prezentace – další známí bezobratlí  na zemi v lese.</a:t>
                      </a:r>
                      <a:endParaRPr lang="cs-CZ" sz="1800" dirty="0"/>
                    </a:p>
                  </a:txBody>
                  <a:tcPr marT="45745" marB="45745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755576" y="616865"/>
            <a:ext cx="33123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i="1" dirty="0" smtClean="0">
                <a:solidFill>
                  <a:schemeClr val="accent1"/>
                </a:solidFill>
              </a:rPr>
              <a:t>žijí v kmenech stromů</a:t>
            </a:r>
            <a:endParaRPr lang="cs-CZ" b="1" i="1" dirty="0">
              <a:solidFill>
                <a:schemeClr val="accent1"/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5133996" y="642620"/>
            <a:ext cx="37444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i="1" dirty="0" smtClean="0">
                <a:solidFill>
                  <a:schemeClr val="accent1"/>
                </a:solidFill>
              </a:rPr>
              <a:t>žijí v korunách stromů</a:t>
            </a:r>
            <a:endParaRPr lang="cs-CZ" b="1" i="1" dirty="0">
              <a:solidFill>
                <a:schemeClr val="accent1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751497" y="2508126"/>
            <a:ext cx="23042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i="1" dirty="0" smtClean="0">
                <a:solidFill>
                  <a:schemeClr val="accent1"/>
                </a:solidFill>
              </a:rPr>
              <a:t>        žijí na zemi</a:t>
            </a:r>
            <a:endParaRPr lang="cs-CZ" b="1" i="1" dirty="0">
              <a:solidFill>
                <a:schemeClr val="accent1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5133996" y="2500916"/>
            <a:ext cx="30243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i="1" dirty="0" smtClean="0">
                <a:solidFill>
                  <a:schemeClr val="accent1"/>
                </a:solidFill>
              </a:rPr>
              <a:t>         žijí v trávě</a:t>
            </a:r>
            <a:endParaRPr lang="cs-CZ" b="1" i="1" dirty="0">
              <a:solidFill>
                <a:schemeClr val="accent1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899592" y="1094672"/>
            <a:ext cx="23042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rgbClr val="FF66FF"/>
                </a:solidFill>
              </a:rPr>
              <a:t>tesaříci</a:t>
            </a:r>
            <a:endParaRPr lang="cs-CZ" dirty="0">
              <a:solidFill>
                <a:srgbClr val="FF66FF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895513" y="1556337"/>
            <a:ext cx="28083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rgbClr val="0000FF"/>
                </a:solidFill>
              </a:rPr>
              <a:t>kůrovci</a:t>
            </a:r>
            <a:endParaRPr lang="cs-CZ" dirty="0">
              <a:solidFill>
                <a:srgbClr val="0000FF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899592" y="2039251"/>
            <a:ext cx="208823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chemeClr val="accent6"/>
                </a:solidFill>
              </a:rPr>
              <a:t>lumci</a:t>
            </a:r>
            <a:endParaRPr lang="cs-CZ" dirty="0">
              <a:solidFill>
                <a:schemeClr val="accent6"/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5706257" y="1070251"/>
            <a:ext cx="229018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rgbClr val="FF66FF"/>
                </a:solidFill>
              </a:rPr>
              <a:t>bekyně</a:t>
            </a:r>
            <a:endParaRPr lang="cs-CZ" dirty="0">
              <a:solidFill>
                <a:srgbClr val="FF66FF"/>
              </a:solidFill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5724128" y="1531916"/>
            <a:ext cx="21602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rgbClr val="0000FF"/>
                </a:solidFill>
              </a:rPr>
              <a:t>chrousti</a:t>
            </a:r>
            <a:endParaRPr lang="cs-CZ" dirty="0">
              <a:solidFill>
                <a:srgbClr val="0000FF"/>
              </a:solidFill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795558" y="2988500"/>
            <a:ext cx="230833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rgbClr val="FF66FF"/>
                </a:solidFill>
              </a:rPr>
              <a:t>slimáci a </a:t>
            </a:r>
            <a:r>
              <a:rPr lang="cs-CZ" dirty="0" err="1" smtClean="0">
                <a:solidFill>
                  <a:srgbClr val="FF66FF"/>
                </a:solidFill>
              </a:rPr>
              <a:t>plzáci</a:t>
            </a:r>
            <a:endParaRPr lang="cs-CZ" dirty="0">
              <a:solidFill>
                <a:srgbClr val="FF66FF"/>
              </a:solidFill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795558" y="3466305"/>
            <a:ext cx="259636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rgbClr val="0000FF"/>
                </a:solidFill>
              </a:rPr>
              <a:t>střevlíci</a:t>
            </a:r>
            <a:endParaRPr lang="cs-CZ" dirty="0">
              <a:solidFill>
                <a:srgbClr val="0000FF"/>
              </a:solidFill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795558" y="3927970"/>
            <a:ext cx="289679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chemeClr val="accent6"/>
                </a:solidFill>
              </a:rPr>
              <a:t>světlušky</a:t>
            </a:r>
            <a:endParaRPr lang="cs-CZ" dirty="0">
              <a:solidFill>
                <a:schemeClr val="accent6"/>
              </a:solidFill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795558" y="4389635"/>
            <a:ext cx="396451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rgbClr val="7030A0"/>
                </a:solidFill>
              </a:rPr>
              <a:t>mrchožrouti a hrobaříci</a:t>
            </a:r>
            <a:endParaRPr lang="cs-CZ" dirty="0">
              <a:solidFill>
                <a:srgbClr val="7030A0"/>
              </a:solidFill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807027" y="4873187"/>
            <a:ext cx="327238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chrobáci</a:t>
            </a:r>
            <a:endParaRPr lang="cs-CZ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807027" y="5354170"/>
            <a:ext cx="347694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rgbClr val="FFFF00"/>
                </a:solidFill>
              </a:rPr>
              <a:t>bzučivky</a:t>
            </a:r>
            <a:endParaRPr lang="cs-CZ" dirty="0">
              <a:solidFill>
                <a:srgbClr val="FFFF00"/>
              </a:solidFill>
            </a:endParaRPr>
          </a:p>
        </p:txBody>
      </p:sp>
      <p:sp>
        <p:nvSpPr>
          <p:cNvPr id="18" name="TextovéPole 17"/>
          <p:cNvSpPr txBox="1"/>
          <p:nvPr/>
        </p:nvSpPr>
        <p:spPr>
          <a:xfrm>
            <a:off x="807027" y="5815835"/>
            <a:ext cx="30243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rgbClr val="C00000"/>
                </a:solidFill>
              </a:rPr>
              <a:t>mravenci</a:t>
            </a:r>
            <a:endParaRPr lang="cs-CZ" dirty="0">
              <a:solidFill>
                <a:srgbClr val="C00000"/>
              </a:solidFill>
            </a:endParaRPr>
          </a:p>
        </p:txBody>
      </p:sp>
      <p:sp>
        <p:nvSpPr>
          <p:cNvPr id="19" name="TextovéPole 18"/>
          <p:cNvSpPr txBox="1"/>
          <p:nvPr/>
        </p:nvSpPr>
        <p:spPr>
          <a:xfrm>
            <a:off x="5758230" y="2962581"/>
            <a:ext cx="18722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rgbClr val="FF66FF"/>
                </a:solidFill>
              </a:rPr>
              <a:t>klíšťata</a:t>
            </a:r>
            <a:endParaRPr lang="cs-CZ" dirty="0">
              <a:solidFill>
                <a:srgbClr val="FF66FF"/>
              </a:solidFill>
            </a:endParaRPr>
          </a:p>
        </p:txBody>
      </p:sp>
      <p:sp>
        <p:nvSpPr>
          <p:cNvPr id="6" name="Minus 5"/>
          <p:cNvSpPr/>
          <p:nvPr/>
        </p:nvSpPr>
        <p:spPr>
          <a:xfrm>
            <a:off x="251520" y="1070251"/>
            <a:ext cx="4032448" cy="45719"/>
          </a:xfrm>
          <a:prstGeom prst="mathMin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0" name="Minus 19"/>
          <p:cNvSpPr/>
          <p:nvPr/>
        </p:nvSpPr>
        <p:spPr>
          <a:xfrm>
            <a:off x="4283968" y="1070251"/>
            <a:ext cx="4392488" cy="45719"/>
          </a:xfrm>
          <a:prstGeom prst="mathMin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2" name="Minus 21"/>
          <p:cNvSpPr/>
          <p:nvPr/>
        </p:nvSpPr>
        <p:spPr>
          <a:xfrm>
            <a:off x="4283968" y="2911363"/>
            <a:ext cx="4392488" cy="45719"/>
          </a:xfrm>
          <a:prstGeom prst="mathMin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3" name="Minus 22"/>
          <p:cNvSpPr/>
          <p:nvPr/>
        </p:nvSpPr>
        <p:spPr>
          <a:xfrm>
            <a:off x="107505" y="2924072"/>
            <a:ext cx="4320480" cy="45719"/>
          </a:xfrm>
          <a:prstGeom prst="mathMin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4" name="Zaoblený obdélník 23"/>
          <p:cNvSpPr/>
          <p:nvPr/>
        </p:nvSpPr>
        <p:spPr>
          <a:xfrm>
            <a:off x="4760077" y="3466305"/>
            <a:ext cx="3700355" cy="2915023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5" name="TextovéPole 24"/>
          <p:cNvSpPr txBox="1"/>
          <p:nvPr/>
        </p:nvSpPr>
        <p:spPr>
          <a:xfrm>
            <a:off x="4860032" y="3584988"/>
            <a:ext cx="3528392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světlušky, mrchožrouti </a:t>
            </a:r>
          </a:p>
          <a:p>
            <a:r>
              <a:rPr lang="cs-CZ" dirty="0" smtClean="0"/>
              <a:t>a hrobaříci, bekyně, chrobáci, kůrovci, mravenci, klíšťata, chrousti, slimáci a </a:t>
            </a:r>
            <a:r>
              <a:rPr lang="cs-CZ" dirty="0" err="1" smtClean="0"/>
              <a:t>plzáci</a:t>
            </a:r>
            <a:r>
              <a:rPr lang="cs-CZ" dirty="0" smtClean="0"/>
              <a:t>, tesaříci, střevlíci, bzučivky, lumci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6247483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6" grpId="0"/>
      <p:bldP spid="17" grpId="0"/>
      <p:bldP spid="1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979712" y="620688"/>
            <a:ext cx="655272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i="1" dirty="0" smtClean="0">
                <a:solidFill>
                  <a:srgbClr val="A86ED4"/>
                </a:solidFill>
                <a:cs typeface="Times New Roman" pitchFamily="18" charset="0"/>
              </a:rPr>
              <a:t>mrchožrouti a hrobaříci</a:t>
            </a:r>
            <a:endParaRPr lang="cs-CZ" sz="4000" b="1" i="1" dirty="0">
              <a:solidFill>
                <a:srgbClr val="A86ED4"/>
              </a:solidFill>
              <a:cs typeface="Times New Roman" pitchFamily="18" charset="0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683568" y="1645349"/>
            <a:ext cx="81724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mrchožrout je označení pro živočišný druh, který se živí mrtvými živočichy, kteří sami uhynuli (neloví je nebo je nedokáže ulovit)</a:t>
            </a:r>
            <a:endParaRPr lang="cs-CZ" dirty="0"/>
          </a:p>
        </p:txBody>
      </p:sp>
      <p:sp>
        <p:nvSpPr>
          <p:cNvPr id="6" name="Vývojový diagram: spojnice 5"/>
          <p:cNvSpPr/>
          <p:nvPr/>
        </p:nvSpPr>
        <p:spPr>
          <a:xfrm>
            <a:off x="323528" y="1844823"/>
            <a:ext cx="216024" cy="216024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cs-CZ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cs-CZ"/>
          </a:p>
        </p:txBody>
      </p:sp>
      <p:sp>
        <p:nvSpPr>
          <p:cNvPr id="7" name="Vývojový diagram: spojnice 6"/>
          <p:cNvSpPr/>
          <p:nvPr/>
        </p:nvSpPr>
        <p:spPr>
          <a:xfrm>
            <a:off x="323528" y="2924944"/>
            <a:ext cx="216024" cy="216024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cs-CZ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cs-CZ"/>
          </a:p>
        </p:txBody>
      </p:sp>
      <p:sp>
        <p:nvSpPr>
          <p:cNvPr id="4" name="TextovéPole 3"/>
          <p:cNvSpPr txBox="1"/>
          <p:nvPr/>
        </p:nvSpPr>
        <p:spPr>
          <a:xfrm>
            <a:off x="676688" y="2802123"/>
            <a:ext cx="784887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mrchožrouti se také živí na zbytcích potravy po predátorech</a:t>
            </a:r>
            <a:endParaRPr lang="cs-CZ" dirty="0"/>
          </a:p>
        </p:txBody>
      </p:sp>
      <p:sp>
        <p:nvSpPr>
          <p:cNvPr id="8" name="Vývojový diagram: spojnice 7"/>
          <p:cNvSpPr/>
          <p:nvPr/>
        </p:nvSpPr>
        <p:spPr>
          <a:xfrm>
            <a:off x="323528" y="3861048"/>
            <a:ext cx="216024" cy="216024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cs-CZ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cs-CZ"/>
          </a:p>
        </p:txBody>
      </p:sp>
      <p:sp>
        <p:nvSpPr>
          <p:cNvPr id="9" name="TextovéPole 8"/>
          <p:cNvSpPr txBox="1"/>
          <p:nvPr/>
        </p:nvSpPr>
        <p:spPr>
          <a:xfrm>
            <a:off x="676688" y="3661573"/>
            <a:ext cx="562350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ačkoliv je mrchožrout černý běžně rozšířen, </a:t>
            </a:r>
          </a:p>
          <a:p>
            <a:r>
              <a:rPr lang="cs-CZ" dirty="0" smtClean="0"/>
              <a:t>bývá nalezen zřídka, protože loví v noci </a:t>
            </a:r>
          </a:p>
          <a:p>
            <a:r>
              <a:rPr lang="cs-CZ" dirty="0" smtClean="0"/>
              <a:t>a přes den se skrývá pod kůrou stromů </a:t>
            </a:r>
            <a:endParaRPr lang="cs-CZ" dirty="0"/>
          </a:p>
        </p:txBody>
      </p:sp>
      <p:pic>
        <p:nvPicPr>
          <p:cNvPr id="10" name="rg_hi" descr="http://t2.gstatic.com/images?q=tbn:ANd9GcRezHfBT39orB4KY5rMrdgOgfk-taw_C7MfNxYqcw6XN6uwlFevSQ">
            <a:hlinkClick r:id="rId2"/>
          </p:cNvPr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525727" y="4634355"/>
            <a:ext cx="1866900" cy="2362200"/>
          </a:xfrm>
          <a:prstGeom prst="rect">
            <a:avLst/>
          </a:prstGeom>
          <a:noFill/>
          <a:ln>
            <a:noFill/>
          </a:ln>
        </p:spPr>
      </p:pic>
      <p:sp>
        <p:nvSpPr>
          <p:cNvPr id="11" name="TextovéPole 10"/>
          <p:cNvSpPr txBox="1"/>
          <p:nvPr/>
        </p:nvSpPr>
        <p:spPr>
          <a:xfrm>
            <a:off x="2640277" y="5349085"/>
            <a:ext cx="175731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mrchožrout </a:t>
            </a:r>
          </a:p>
          <a:p>
            <a:r>
              <a:rPr lang="cs-CZ" dirty="0" smtClean="0"/>
              <a:t>zploštělý</a:t>
            </a:r>
            <a:endParaRPr lang="cs-CZ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7164288" y="5661248"/>
            <a:ext cx="18002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mrchožrout</a:t>
            </a:r>
          </a:p>
          <a:p>
            <a:r>
              <a:rPr lang="cs-CZ" dirty="0" err="1" smtClean="0"/>
              <a:t>housenkář</a:t>
            </a:r>
            <a:endParaRPr lang="cs-CZ" dirty="0"/>
          </a:p>
        </p:txBody>
      </p:sp>
      <p:pic>
        <p:nvPicPr>
          <p:cNvPr id="14" name="obrázek 1" descr="Phosphuga atrata">
            <a:hlinkClick r:id="rId4" tooltip="&quot;Phosphuga atrata&quot;"/>
          </p:cNvPr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90960" y="3252087"/>
            <a:ext cx="2457450" cy="20193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5" name="obrázek 1" descr="http://www.gymta.cz/kabinety/kab_biologie/videoatlas/hmyz/do/050-mrchozrout-housenkar.jpg">
            <a:hlinkClick r:id="rId6"/>
          </p:cNvPr>
          <p:cNvPicPr/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91162" y="5334158"/>
            <a:ext cx="2673846" cy="1414747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8224354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4" grpId="0"/>
      <p:bldP spid="9" grpId="0"/>
      <p:bldP spid="11" grpId="0"/>
      <p:bldP spid="1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Vývojový diagram: spojnice 2"/>
          <p:cNvSpPr/>
          <p:nvPr/>
        </p:nvSpPr>
        <p:spPr>
          <a:xfrm>
            <a:off x="323528" y="548680"/>
            <a:ext cx="216024" cy="216024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cs-CZ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cs-CZ"/>
          </a:p>
        </p:txBody>
      </p:sp>
      <p:sp>
        <p:nvSpPr>
          <p:cNvPr id="4" name="TextovéPole 3"/>
          <p:cNvSpPr txBox="1"/>
          <p:nvPr/>
        </p:nvSpPr>
        <p:spPr>
          <a:xfrm>
            <a:off x="683568" y="404664"/>
            <a:ext cx="828092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dospělí hrobaříci zahrabávají mrtvolky (převážně drobných savců a ptáků) do země a kladou k nim vajíčka a tím</a:t>
            </a:r>
          </a:p>
          <a:p>
            <a:r>
              <a:rPr lang="cs-CZ" dirty="0" smtClean="0"/>
              <a:t>zajišťují potomkům dostatek potravy </a:t>
            </a:r>
            <a:endParaRPr lang="cs-CZ" dirty="0"/>
          </a:p>
        </p:txBody>
      </p:sp>
      <p:sp>
        <p:nvSpPr>
          <p:cNvPr id="5" name="Vývojový diagram: spojnice 4"/>
          <p:cNvSpPr/>
          <p:nvPr/>
        </p:nvSpPr>
        <p:spPr>
          <a:xfrm>
            <a:off x="300269" y="3609020"/>
            <a:ext cx="216024" cy="216024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cs-CZ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cs-CZ"/>
          </a:p>
        </p:txBody>
      </p:sp>
      <p:sp>
        <p:nvSpPr>
          <p:cNvPr id="6" name="TextovéPole 5"/>
          <p:cNvSpPr txBox="1"/>
          <p:nvPr/>
        </p:nvSpPr>
        <p:spPr>
          <a:xfrm>
            <a:off x="654539" y="3430100"/>
            <a:ext cx="828092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dospělci také přinášejí k mrtvolce drobné roztoče a ti likvidují různé další zástupce hmyzu, kteří by se pokoušeli na mrtvole              </a:t>
            </a:r>
          </a:p>
          <a:p>
            <a:r>
              <a:rPr lang="cs-CZ" dirty="0"/>
              <a:t> </a:t>
            </a:r>
            <a:r>
              <a:rPr lang="cs-CZ" dirty="0" smtClean="0"/>
              <a:t>                              přiživit</a:t>
            </a:r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683568" y="6232673"/>
            <a:ext cx="227281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i="1" dirty="0" smtClean="0">
                <a:solidFill>
                  <a:srgbClr val="7030A0"/>
                </a:solidFill>
              </a:rPr>
              <a:t>hrobařík malý</a:t>
            </a:r>
            <a:endParaRPr lang="cs-CZ" b="1" i="1" dirty="0">
              <a:solidFill>
                <a:srgbClr val="7030A0"/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4427984" y="2168902"/>
            <a:ext cx="244827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i="1" dirty="0" smtClean="0">
                <a:solidFill>
                  <a:srgbClr val="7030A0"/>
                </a:solidFill>
              </a:rPr>
              <a:t>hrobařík obecný</a:t>
            </a:r>
            <a:endParaRPr lang="cs-CZ" b="1" i="1" dirty="0">
              <a:solidFill>
                <a:srgbClr val="7030A0"/>
              </a:solidFill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6727034" y="5424164"/>
            <a:ext cx="25202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i="1" dirty="0" smtClean="0">
                <a:solidFill>
                  <a:srgbClr val="7030A0"/>
                </a:solidFill>
              </a:rPr>
              <a:t>hrobařík  slídivý</a:t>
            </a:r>
            <a:endParaRPr lang="cs-CZ" b="1" i="1" dirty="0">
              <a:solidFill>
                <a:srgbClr val="7030A0"/>
              </a:solidFill>
            </a:endParaRPr>
          </a:p>
        </p:txBody>
      </p:sp>
      <p:pic>
        <p:nvPicPr>
          <p:cNvPr id="14" name="rg_hi" descr="http://t3.gstatic.com/images?q=tbn:ANd9GcQXyEP02Dv0uq73LtYKEA7eV2Zyl2H3IFrANUlWGRzO6BCwm6vx">
            <a:hlinkClick r:id="rId2"/>
          </p:cNvPr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30206" y="1609722"/>
            <a:ext cx="1847850" cy="1872626"/>
          </a:xfrm>
          <a:prstGeom prst="rect">
            <a:avLst/>
          </a:prstGeom>
          <a:noFill/>
          <a:ln>
            <a:noFill/>
          </a:ln>
        </p:spPr>
      </p:pic>
      <p:pic>
        <p:nvPicPr>
          <p:cNvPr id="15" name="obrázek 1" descr="http://www.gymta.cz/kabinety/kab_biologie/videoatlas/hmyz/do/048-hrobarik-obecny.jpg">
            <a:hlinkClick r:id="rId4"/>
          </p:cNvPr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6719264" y="1366373"/>
            <a:ext cx="2253422" cy="1874032"/>
          </a:xfrm>
          <a:prstGeom prst="rect">
            <a:avLst/>
          </a:prstGeom>
          <a:noFill/>
          <a:ln>
            <a:noFill/>
          </a:ln>
        </p:spPr>
      </p:pic>
      <p:pic>
        <p:nvPicPr>
          <p:cNvPr id="16" name="obrázek 1" descr="Hrobařík malý">
            <a:hlinkClick r:id="rId6" tooltip="&quot;Hrobařík malý&quot;"/>
          </p:cNvPr>
          <p:cNvPicPr/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5103" y="4308905"/>
            <a:ext cx="2581275" cy="1933575"/>
          </a:xfrm>
          <a:prstGeom prst="rect">
            <a:avLst/>
          </a:prstGeom>
          <a:noFill/>
          <a:ln>
            <a:noFill/>
          </a:ln>
        </p:spPr>
      </p:pic>
      <p:pic>
        <p:nvPicPr>
          <p:cNvPr id="17" name="obrázek 1" descr="http://www.mistoprozivot.cz/images/ep/brouci/hrobarik/742px-krompootdoodgraver_nicrophorus_vespillo_achter_grassprietje.jpg">
            <a:hlinkClick r:id="rId8" tooltip="&quot;&quot;"/>
          </p:cNvPr>
          <p:cNvPicPr/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9952" y="4519288"/>
            <a:ext cx="2526407" cy="2175049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3670368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  <p:bldP spid="8" grpId="0"/>
      <p:bldP spid="10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131840" y="488866"/>
            <a:ext cx="410445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i="1" dirty="0" smtClean="0"/>
              <a:t>chrobáci</a:t>
            </a:r>
            <a:endParaRPr lang="cs-CZ" sz="4000" b="1" i="1" dirty="0"/>
          </a:p>
        </p:txBody>
      </p:sp>
      <p:sp>
        <p:nvSpPr>
          <p:cNvPr id="3" name="Vývojový diagram: spojnice 2"/>
          <p:cNvSpPr/>
          <p:nvPr/>
        </p:nvSpPr>
        <p:spPr>
          <a:xfrm>
            <a:off x="295786" y="1561625"/>
            <a:ext cx="216024" cy="216024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cs-CZ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cs-CZ"/>
          </a:p>
        </p:txBody>
      </p:sp>
      <p:sp>
        <p:nvSpPr>
          <p:cNvPr id="5" name="TextovéPole 4"/>
          <p:cNvSpPr txBox="1"/>
          <p:nvPr/>
        </p:nvSpPr>
        <p:spPr>
          <a:xfrm>
            <a:off x="683568" y="1386434"/>
            <a:ext cx="66247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obecně nazývaní </a:t>
            </a:r>
            <a:r>
              <a:rPr lang="cs-CZ" b="1" i="1" dirty="0" smtClean="0">
                <a:solidFill>
                  <a:srgbClr val="FF0000"/>
                </a:solidFill>
              </a:rPr>
              <a:t>hnojníci</a:t>
            </a:r>
            <a:r>
              <a:rPr lang="cs-CZ" dirty="0" smtClean="0"/>
              <a:t> nebo </a:t>
            </a:r>
            <a:r>
              <a:rPr lang="cs-CZ" b="1" i="1" dirty="0" smtClean="0">
                <a:solidFill>
                  <a:srgbClr val="FF0000"/>
                </a:solidFill>
              </a:rPr>
              <a:t>hovniválové</a:t>
            </a:r>
            <a:endParaRPr lang="cs-CZ" b="1" i="1" dirty="0">
              <a:solidFill>
                <a:srgbClr val="FF0000"/>
              </a:solidFill>
            </a:endParaRPr>
          </a:p>
        </p:txBody>
      </p:sp>
      <p:sp>
        <p:nvSpPr>
          <p:cNvPr id="6" name="Vývojový diagram: spojnice 5"/>
          <p:cNvSpPr/>
          <p:nvPr/>
        </p:nvSpPr>
        <p:spPr>
          <a:xfrm>
            <a:off x="291228" y="2348880"/>
            <a:ext cx="216024" cy="216024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cs-CZ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cs-CZ"/>
          </a:p>
        </p:txBody>
      </p:sp>
      <p:sp>
        <p:nvSpPr>
          <p:cNvPr id="7" name="TextovéPole 6"/>
          <p:cNvSpPr txBox="1"/>
          <p:nvPr/>
        </p:nvSpPr>
        <p:spPr>
          <a:xfrm>
            <a:off x="683568" y="2149405"/>
            <a:ext cx="828092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většina si vyhrabává chodby a hnízda, do kterých kladou vajíčka </a:t>
            </a:r>
            <a:r>
              <a:rPr lang="cs-CZ" b="1" i="1" dirty="0" smtClean="0">
                <a:solidFill>
                  <a:srgbClr val="FF0000"/>
                </a:solidFill>
              </a:rPr>
              <a:t>do </a:t>
            </a:r>
            <a:r>
              <a:rPr lang="cs-CZ" dirty="0" smtClean="0"/>
              <a:t>nebo </a:t>
            </a:r>
            <a:r>
              <a:rPr lang="cs-CZ" b="1" i="1" dirty="0" smtClean="0">
                <a:solidFill>
                  <a:srgbClr val="FF0000"/>
                </a:solidFill>
              </a:rPr>
              <a:t>pod</a:t>
            </a:r>
            <a:r>
              <a:rPr lang="cs-CZ" dirty="0" smtClean="0"/>
              <a:t> zdroj jejich budoucí potravy</a:t>
            </a:r>
            <a:endParaRPr lang="cs-CZ" dirty="0"/>
          </a:p>
        </p:txBody>
      </p:sp>
      <p:sp>
        <p:nvSpPr>
          <p:cNvPr id="8" name="Vývojový diagram: spojnice 7"/>
          <p:cNvSpPr/>
          <p:nvPr/>
        </p:nvSpPr>
        <p:spPr>
          <a:xfrm>
            <a:off x="323528" y="3284984"/>
            <a:ext cx="216024" cy="216024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cs-CZ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cs-CZ"/>
          </a:p>
        </p:txBody>
      </p:sp>
      <p:sp>
        <p:nvSpPr>
          <p:cNvPr id="9" name="TextovéPole 8"/>
          <p:cNvSpPr txBox="1"/>
          <p:nvPr/>
        </p:nvSpPr>
        <p:spPr>
          <a:xfrm>
            <a:off x="683568" y="3162163"/>
            <a:ext cx="77048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chodby některých druhů sahají až do hloubky </a:t>
            </a:r>
            <a:r>
              <a:rPr lang="cs-CZ" b="1" i="1" dirty="0" smtClean="0">
                <a:solidFill>
                  <a:srgbClr val="FF0000"/>
                </a:solidFill>
              </a:rPr>
              <a:t>2 metrů</a:t>
            </a:r>
            <a:endParaRPr lang="cs-CZ" b="1" i="1" dirty="0">
              <a:solidFill>
                <a:srgbClr val="FF0000"/>
              </a:solidFill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295786" y="6039939"/>
            <a:ext cx="28406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i="1" dirty="0" smtClean="0"/>
              <a:t>hnojník obecný</a:t>
            </a:r>
            <a:endParaRPr lang="cs-CZ" b="1" i="1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6588224" y="6011738"/>
            <a:ext cx="333945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i="1" dirty="0" smtClean="0"/>
              <a:t>chrobák pečlivý</a:t>
            </a:r>
            <a:endParaRPr lang="cs-CZ" b="1" i="1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2998932" y="6039939"/>
            <a:ext cx="336667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i="1" dirty="0" smtClean="0"/>
              <a:t>chrobák vrubounovitý</a:t>
            </a:r>
          </a:p>
          <a:p>
            <a:r>
              <a:rPr lang="cs-CZ" b="1" i="1" dirty="0" smtClean="0"/>
              <a:t>        - hovnivál</a:t>
            </a:r>
            <a:endParaRPr lang="cs-CZ" b="1" i="1" dirty="0"/>
          </a:p>
        </p:txBody>
      </p:sp>
      <p:pic>
        <p:nvPicPr>
          <p:cNvPr id="16" name="lightboxImage" descr="http://www.mistoprozivot.cz/images/ep/brouci/chrobak/nove/full/chrobak_vrubounovity_1zich.jpg">
            <a:hlinkClick r:id="rId2" tooltip="&quot;Click to close&quot;"/>
          </p:cNvPr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1840" y="3928878"/>
            <a:ext cx="2880320" cy="1893301"/>
          </a:xfrm>
          <a:prstGeom prst="rect">
            <a:avLst/>
          </a:prstGeom>
          <a:noFill/>
          <a:ln>
            <a:noFill/>
          </a:ln>
        </p:spPr>
      </p:pic>
      <p:pic>
        <p:nvPicPr>
          <p:cNvPr id="17" name="obrázek 1" descr="http://zooola.webgarden.cz/image/thm/3189299">
            <a:hlinkClick r:id="rId4" tgtFrame="_blank"/>
          </p:cNvPr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8224" y="3933055"/>
            <a:ext cx="2232247" cy="1889123"/>
          </a:xfrm>
          <a:prstGeom prst="rect">
            <a:avLst/>
          </a:prstGeom>
          <a:noFill/>
          <a:ln>
            <a:noFill/>
          </a:ln>
        </p:spPr>
      </p:pic>
      <p:pic>
        <p:nvPicPr>
          <p:cNvPr id="18" name="obrázek 1" descr="http://www.taggmanager.cz/poi_images/188/38_thumb.jpg">
            <a:hlinkClick r:id="rId6"/>
          </p:cNvPr>
          <p:cNvPicPr/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3933055"/>
            <a:ext cx="2265040" cy="188912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4942614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/>
      <p:bldP spid="9" grpId="0"/>
      <p:bldP spid="11" grpId="0"/>
      <p:bldP spid="13" grpId="0"/>
      <p:bldP spid="1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275856" y="242948"/>
            <a:ext cx="648072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i="1" dirty="0" smtClean="0">
                <a:solidFill>
                  <a:srgbClr val="FFFF00"/>
                </a:solidFill>
              </a:rPr>
              <a:t>bzučivky</a:t>
            </a:r>
            <a:endParaRPr lang="cs-CZ" sz="4000" b="1" i="1" dirty="0">
              <a:solidFill>
                <a:srgbClr val="FFFF00"/>
              </a:solidFill>
            </a:endParaRPr>
          </a:p>
        </p:txBody>
      </p:sp>
      <p:sp>
        <p:nvSpPr>
          <p:cNvPr id="3" name="Obdélník 2"/>
          <p:cNvSpPr/>
          <p:nvPr/>
        </p:nvSpPr>
        <p:spPr>
          <a:xfrm>
            <a:off x="295786" y="3789040"/>
            <a:ext cx="8928992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unikátní </a:t>
            </a:r>
            <a:r>
              <a:rPr lang="cs-CZ" dirty="0"/>
              <a:t>léčba larvami mouchy bzučivky zelené je prastará léčebná metoda, kterou prováděli již staří </a:t>
            </a:r>
            <a:r>
              <a:rPr lang="cs-CZ" dirty="0" smtClean="0"/>
              <a:t>Mayové; několik </a:t>
            </a:r>
            <a:r>
              <a:rPr lang="cs-CZ" dirty="0"/>
              <a:t>tisíc let starou metodu však odsunula antibiotika a moderní chirurgie téměř do </a:t>
            </a:r>
            <a:r>
              <a:rPr lang="cs-CZ" dirty="0" err="1" smtClean="0"/>
              <a:t>zapo-mnění</a:t>
            </a:r>
            <a:r>
              <a:rPr lang="cs-CZ" dirty="0" smtClean="0"/>
              <a:t>; jedná </a:t>
            </a:r>
            <a:r>
              <a:rPr lang="cs-CZ" dirty="0"/>
              <a:t>se o bezbolestnou léčbu, která </a:t>
            </a:r>
            <a:r>
              <a:rPr lang="cs-CZ" dirty="0" smtClean="0"/>
              <a:t>má velice dobré výsledky</a:t>
            </a:r>
            <a:endParaRPr lang="cs-CZ" dirty="0"/>
          </a:p>
        </p:txBody>
      </p:sp>
      <p:sp>
        <p:nvSpPr>
          <p:cNvPr id="4" name="Vývojový diagram: spojnice 3"/>
          <p:cNvSpPr/>
          <p:nvPr/>
        </p:nvSpPr>
        <p:spPr>
          <a:xfrm>
            <a:off x="59806" y="1222780"/>
            <a:ext cx="216024" cy="216024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cs-CZ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cs-CZ"/>
          </a:p>
        </p:txBody>
      </p:sp>
      <p:sp>
        <p:nvSpPr>
          <p:cNvPr id="5" name="TextovéPole 4"/>
          <p:cNvSpPr txBox="1"/>
          <p:nvPr/>
        </p:nvSpPr>
        <p:spPr>
          <a:xfrm>
            <a:off x="354517" y="1099960"/>
            <a:ext cx="77768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velké, kovově modré nebo zelené mouchy</a:t>
            </a:r>
            <a:endParaRPr lang="cs-CZ" dirty="0"/>
          </a:p>
        </p:txBody>
      </p:sp>
      <p:sp>
        <p:nvSpPr>
          <p:cNvPr id="6" name="Vývojový diagram: spojnice 5"/>
          <p:cNvSpPr/>
          <p:nvPr/>
        </p:nvSpPr>
        <p:spPr>
          <a:xfrm>
            <a:off x="79762" y="1844823"/>
            <a:ext cx="216024" cy="216024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cs-CZ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cs-CZ"/>
          </a:p>
        </p:txBody>
      </p:sp>
      <p:sp>
        <p:nvSpPr>
          <p:cNvPr id="7" name="TextovéPole 6"/>
          <p:cNvSpPr txBox="1"/>
          <p:nvPr/>
        </p:nvSpPr>
        <p:spPr>
          <a:xfrm>
            <a:off x="286772" y="1753361"/>
            <a:ext cx="828092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vajíčka snášejí do rozkládajících se organických látek, ve kterých se vyvíjejí larvy</a:t>
            </a:r>
            <a:endParaRPr lang="cs-CZ" dirty="0"/>
          </a:p>
        </p:txBody>
      </p:sp>
      <p:sp>
        <p:nvSpPr>
          <p:cNvPr id="8" name="Vývojový diagram: spojnice 7"/>
          <p:cNvSpPr/>
          <p:nvPr/>
        </p:nvSpPr>
        <p:spPr>
          <a:xfrm>
            <a:off x="68146" y="2967434"/>
            <a:ext cx="216024" cy="216024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cs-CZ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cs-CZ"/>
          </a:p>
        </p:txBody>
      </p:sp>
      <p:sp>
        <p:nvSpPr>
          <p:cNvPr id="9" name="TextovéPole 8"/>
          <p:cNvSpPr txBox="1"/>
          <p:nvPr/>
        </p:nvSpPr>
        <p:spPr>
          <a:xfrm>
            <a:off x="284170" y="2787316"/>
            <a:ext cx="889800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larvy některých druhů mohou napadat a poškozovat i živé tkáně, především otevřené rány</a:t>
            </a:r>
            <a:endParaRPr lang="cs-CZ" dirty="0"/>
          </a:p>
        </p:txBody>
      </p:sp>
      <p:sp>
        <p:nvSpPr>
          <p:cNvPr id="10" name="Vývojový diagram: spojnice 9"/>
          <p:cNvSpPr/>
          <p:nvPr/>
        </p:nvSpPr>
        <p:spPr>
          <a:xfrm>
            <a:off x="59806" y="3933056"/>
            <a:ext cx="216024" cy="216024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cs-CZ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cs-CZ"/>
          </a:p>
        </p:txBody>
      </p:sp>
      <p:pic>
        <p:nvPicPr>
          <p:cNvPr id="12" name="rg_hi" descr="http://t1.gstatic.com/images?q=tbn:ANd9GcTgHd8VzlAH_aphI3N2K1PGufAd-aZl0IxbAWM8RWc3FZnIQfaKyw">
            <a:hlinkClick r:id="rId2"/>
          </p:cNvPr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0112" y="5358700"/>
            <a:ext cx="2242352" cy="1456480"/>
          </a:xfrm>
          <a:prstGeom prst="rect">
            <a:avLst/>
          </a:prstGeom>
          <a:noFill/>
          <a:ln>
            <a:noFill/>
          </a:ln>
        </p:spPr>
      </p:pic>
      <p:pic>
        <p:nvPicPr>
          <p:cNvPr id="15" name="rg_hi" descr="http://t2.gstatic.com/images?q=tbn:ANd9GcR9-EKgD0mIpBndGp2KFKb-op_6_iwvv_WY4YhsWLRZ8z14WQjp">
            <a:hlinkClick r:id="rId4"/>
          </p:cNvPr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2800" y="131290"/>
            <a:ext cx="1134444" cy="968669"/>
          </a:xfrm>
          <a:prstGeom prst="rect">
            <a:avLst/>
          </a:prstGeom>
          <a:noFill/>
          <a:ln>
            <a:noFill/>
          </a:ln>
        </p:spPr>
      </p:pic>
      <p:pic>
        <p:nvPicPr>
          <p:cNvPr id="18" name="obrázek 2" descr="http://upload.wikimedia.org/wikipedia/commons/thumb/9/99/Green_bottle_fly.jpg/220px-Green_bottle_fly.jpg">
            <a:hlinkClick r:id="rId6"/>
          </p:cNvPr>
          <p:cNvPicPr/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50022" y="5358700"/>
            <a:ext cx="2095500" cy="1456480"/>
          </a:xfrm>
          <a:prstGeom prst="rect">
            <a:avLst/>
          </a:prstGeom>
          <a:noFill/>
          <a:ln>
            <a:noFill/>
          </a:ln>
        </p:spPr>
      </p:pic>
      <p:pic>
        <p:nvPicPr>
          <p:cNvPr id="19" name="obrázek 2" descr="Bzučivka obecná Calliphora vicina">
            <a:hlinkClick r:id="rId8"/>
          </p:cNvPr>
          <p:cNvPicPr/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2160" y="0"/>
            <a:ext cx="2952327" cy="1753361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9157217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  <p:bldP spid="7" grpId="0"/>
      <p:bldP spid="9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347864" y="404664"/>
            <a:ext cx="612068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i="1" dirty="0" smtClean="0">
                <a:solidFill>
                  <a:schemeClr val="accent6">
                    <a:lumMod val="75000"/>
                  </a:schemeClr>
                </a:solidFill>
              </a:rPr>
              <a:t>mravenci</a:t>
            </a:r>
            <a:endParaRPr lang="cs-CZ" sz="4000" b="1" i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3" name="Vývojový diagram: spojnice 2"/>
          <p:cNvSpPr/>
          <p:nvPr/>
        </p:nvSpPr>
        <p:spPr>
          <a:xfrm>
            <a:off x="323528" y="1268760"/>
            <a:ext cx="216024" cy="216024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cs-CZ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cs-CZ"/>
          </a:p>
        </p:txBody>
      </p:sp>
      <p:sp>
        <p:nvSpPr>
          <p:cNvPr id="4" name="Vývojový diagram: spojnice 3"/>
          <p:cNvSpPr/>
          <p:nvPr/>
        </p:nvSpPr>
        <p:spPr>
          <a:xfrm>
            <a:off x="323528" y="2492896"/>
            <a:ext cx="216024" cy="216024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cs-CZ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cs-CZ"/>
          </a:p>
        </p:txBody>
      </p:sp>
      <p:sp>
        <p:nvSpPr>
          <p:cNvPr id="5" name="Vývojový diagram: spojnice 4"/>
          <p:cNvSpPr/>
          <p:nvPr/>
        </p:nvSpPr>
        <p:spPr>
          <a:xfrm>
            <a:off x="305125" y="3717032"/>
            <a:ext cx="216024" cy="216024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cs-CZ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cs-CZ"/>
          </a:p>
        </p:txBody>
      </p:sp>
      <p:sp>
        <p:nvSpPr>
          <p:cNvPr id="6" name="Vývojový diagram: spojnice 5"/>
          <p:cNvSpPr/>
          <p:nvPr/>
        </p:nvSpPr>
        <p:spPr>
          <a:xfrm>
            <a:off x="296308" y="6165304"/>
            <a:ext cx="216024" cy="216024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cs-CZ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cs-CZ"/>
          </a:p>
        </p:txBody>
      </p:sp>
      <p:sp>
        <p:nvSpPr>
          <p:cNvPr id="7" name="TextovéPole 6"/>
          <p:cNvSpPr txBox="1"/>
          <p:nvPr/>
        </p:nvSpPr>
        <p:spPr>
          <a:xfrm>
            <a:off x="683568" y="1158368"/>
            <a:ext cx="572463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jsou jednou z </a:t>
            </a:r>
            <a:r>
              <a:rPr lang="cs-CZ" b="1" i="1" dirty="0" smtClean="0">
                <a:solidFill>
                  <a:srgbClr val="FF0000"/>
                </a:solidFill>
              </a:rPr>
              <a:t>nejúspěšnějších </a:t>
            </a:r>
            <a:r>
              <a:rPr lang="cs-CZ" dirty="0" smtClean="0"/>
              <a:t>skupin hmyzu </a:t>
            </a:r>
          </a:p>
          <a:p>
            <a:r>
              <a:rPr lang="cs-CZ" dirty="0" smtClean="0"/>
              <a:t>v živočišné říši</a:t>
            </a:r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668760" y="2308099"/>
            <a:ext cx="806489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tato úspěšnost je přikládána jejich </a:t>
            </a:r>
            <a:r>
              <a:rPr lang="cs-CZ" b="1" i="1" dirty="0" smtClean="0">
                <a:solidFill>
                  <a:srgbClr val="FF0000"/>
                </a:solidFill>
              </a:rPr>
              <a:t>sociálnímu </a:t>
            </a:r>
            <a:r>
              <a:rPr lang="cs-CZ" dirty="0" smtClean="0"/>
              <a:t>způsobu života </a:t>
            </a:r>
          </a:p>
          <a:p>
            <a:r>
              <a:rPr lang="cs-CZ" dirty="0" smtClean="0"/>
              <a:t>a </a:t>
            </a:r>
            <a:r>
              <a:rPr lang="cs-CZ" b="1" i="1" dirty="0" smtClean="0">
                <a:solidFill>
                  <a:srgbClr val="FF0000"/>
                </a:solidFill>
              </a:rPr>
              <a:t>specializaci</a:t>
            </a:r>
            <a:endParaRPr lang="cs-CZ" b="1" i="1" dirty="0">
              <a:solidFill>
                <a:srgbClr val="FF0000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668760" y="3594211"/>
            <a:ext cx="846043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kolonie mravenců mohou dosahovat </a:t>
            </a:r>
            <a:r>
              <a:rPr lang="cs-CZ" b="1" i="1" dirty="0" smtClean="0">
                <a:solidFill>
                  <a:srgbClr val="FF0000"/>
                </a:solidFill>
              </a:rPr>
              <a:t>několika miliónů </a:t>
            </a:r>
            <a:r>
              <a:rPr lang="cs-CZ" dirty="0" smtClean="0"/>
              <a:t>jedinců</a:t>
            </a:r>
            <a:endParaRPr lang="cs-CZ" dirty="0"/>
          </a:p>
        </p:txBody>
      </p:sp>
      <p:sp>
        <p:nvSpPr>
          <p:cNvPr id="10" name="TextovéPole 9"/>
          <p:cNvSpPr txBox="1"/>
          <p:nvPr/>
        </p:nvSpPr>
        <p:spPr>
          <a:xfrm>
            <a:off x="521149" y="6010217"/>
            <a:ext cx="857598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jsou známy případy, kdy příbuzné kolonie vytvářejí </a:t>
            </a:r>
            <a:r>
              <a:rPr lang="cs-CZ" dirty="0" err="1" smtClean="0"/>
              <a:t>superkolonii</a:t>
            </a:r>
            <a:r>
              <a:rPr lang="cs-CZ" dirty="0" smtClean="0"/>
              <a:t> dosahující délky </a:t>
            </a:r>
            <a:r>
              <a:rPr lang="cs-CZ" b="1" i="1" dirty="0" smtClean="0">
                <a:solidFill>
                  <a:srgbClr val="FF0000"/>
                </a:solidFill>
              </a:rPr>
              <a:t>několika tisíc </a:t>
            </a:r>
            <a:r>
              <a:rPr lang="cs-CZ" dirty="0" smtClean="0"/>
              <a:t>kilometrů</a:t>
            </a:r>
            <a:endParaRPr lang="cs-CZ" dirty="0"/>
          </a:p>
        </p:txBody>
      </p:sp>
      <p:pic>
        <p:nvPicPr>
          <p:cNvPr id="11" name="rg_hi" descr="http://t0.gstatic.com/images?q=tbn:ANd9GcQ_116JOWFs7F2VMGeCs34pJG3QQHzKq_il2xCCWQqjW5xGHJLm">
            <a:hlinkClick r:id="rId2"/>
          </p:cNvPr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6216" y="116632"/>
            <a:ext cx="1809750" cy="2191468"/>
          </a:xfrm>
          <a:prstGeom prst="rect">
            <a:avLst/>
          </a:prstGeom>
          <a:noFill/>
          <a:ln>
            <a:noFill/>
          </a:ln>
        </p:spPr>
      </p:pic>
      <p:pic>
        <p:nvPicPr>
          <p:cNvPr id="14" name="rg_hi" descr="http://t0.gstatic.com/images?q=tbn:ANd9GcS5zUMSqbod4Xy0zW5AOgVmH18abFIetMyTydqOLHbsb0-CRH62Jw">
            <a:hlinkClick r:id="rId4"/>
          </p:cNvPr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08204" y="4055875"/>
            <a:ext cx="2325452" cy="1857377"/>
          </a:xfrm>
          <a:prstGeom prst="rect">
            <a:avLst/>
          </a:prstGeom>
          <a:noFill/>
          <a:ln>
            <a:noFill/>
          </a:ln>
        </p:spPr>
      </p:pic>
      <p:pic>
        <p:nvPicPr>
          <p:cNvPr id="15" name="obrázek 2" descr="http://upload.wikimedia.org/wikipedia/commons/thumb/a/a6/Meat_eater_ant_feeding_on_honey02.jpg/220px-Meat_eater_ant_feeding_on_honey02.jpg">
            <a:hlinkClick r:id="rId6"/>
          </p:cNvPr>
          <p:cNvPicPr/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7864" y="4055878"/>
            <a:ext cx="2736304" cy="1857374"/>
          </a:xfrm>
          <a:prstGeom prst="rect">
            <a:avLst/>
          </a:prstGeom>
          <a:noFill/>
          <a:ln>
            <a:noFill/>
          </a:ln>
        </p:spPr>
      </p:pic>
      <p:pic>
        <p:nvPicPr>
          <p:cNvPr id="16" name="obrázek 2" descr="Solenopsis invicta">
            <a:hlinkClick r:id="rId8" tooltip="&quot;Solenopsis invicta&quot;"/>
          </p:cNvPr>
          <p:cNvPicPr/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8760" y="4107852"/>
            <a:ext cx="2319064" cy="18054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9455129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9" grpId="0"/>
      <p:bldP spid="10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936507" y="679758"/>
            <a:ext cx="604867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rgbClr val="7030A0"/>
                </a:solidFill>
                <a:latin typeface="Castellar" pitchFamily="18" charset="0"/>
              </a:rPr>
              <a:t>Použité zdroje:</a:t>
            </a:r>
            <a:endParaRPr lang="cs-CZ" sz="2800" dirty="0">
              <a:solidFill>
                <a:srgbClr val="7030A0"/>
              </a:solidFill>
              <a:latin typeface="Castellar" pitchFamily="18" charset="0"/>
            </a:endParaRPr>
          </a:p>
        </p:txBody>
      </p:sp>
      <p:sp>
        <p:nvSpPr>
          <p:cNvPr id="5" name="Čtyřcípá hvězda 4"/>
          <p:cNvSpPr/>
          <p:nvPr/>
        </p:nvSpPr>
        <p:spPr>
          <a:xfrm>
            <a:off x="588421" y="1556792"/>
            <a:ext cx="346716" cy="383847"/>
          </a:xfrm>
          <a:prstGeom prst="star4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Čtyřcípá hvězda 7"/>
          <p:cNvSpPr/>
          <p:nvPr/>
        </p:nvSpPr>
        <p:spPr>
          <a:xfrm>
            <a:off x="605017" y="4956058"/>
            <a:ext cx="351534" cy="457200"/>
          </a:xfrm>
          <a:prstGeom prst="star4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9" name="TextovéPole 8"/>
          <p:cNvSpPr txBox="1"/>
          <p:nvPr/>
        </p:nvSpPr>
        <p:spPr>
          <a:xfrm>
            <a:off x="1071583" y="6157062"/>
            <a:ext cx="727280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400" dirty="0">
                <a:latin typeface="Arial Narrow" pitchFamily="34" charset="0"/>
              </a:rPr>
              <a:t>Robert Vlk, Soňa Kubešová, Přírodopis, Bezobratlí živočichové, učebnice 2. díl, nakladatelství Nová škola 2007</a:t>
            </a:r>
          </a:p>
        </p:txBody>
      </p:sp>
      <p:sp>
        <p:nvSpPr>
          <p:cNvPr id="10" name="Čtyřcípá hvězda 9"/>
          <p:cNvSpPr/>
          <p:nvPr/>
        </p:nvSpPr>
        <p:spPr>
          <a:xfrm>
            <a:off x="605017" y="5530231"/>
            <a:ext cx="351534" cy="457200"/>
          </a:xfrm>
          <a:prstGeom prst="star4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3" name="Obdélník 12"/>
          <p:cNvSpPr/>
          <p:nvPr/>
        </p:nvSpPr>
        <p:spPr>
          <a:xfrm>
            <a:off x="1044899" y="1556792"/>
            <a:ext cx="7657934" cy="33239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400" dirty="0">
                <a:latin typeface="Arial Narrow" pitchFamily="34" charset="0"/>
              </a:rPr>
              <a:t>http://cs.wikipedia.org/wiki/Mrcho%C5%BErout_%</a:t>
            </a:r>
            <a:r>
              <a:rPr lang="cs-CZ" sz="1400" dirty="0" smtClean="0">
                <a:latin typeface="Arial Narrow" pitchFamily="34" charset="0"/>
              </a:rPr>
              <a:t>C4%8Dern%C3%BD</a:t>
            </a:r>
          </a:p>
          <a:p>
            <a:r>
              <a:rPr lang="cs-CZ" sz="1400" dirty="0">
                <a:latin typeface="Arial Narrow" pitchFamily="34" charset="0"/>
              </a:rPr>
              <a:t>http://</a:t>
            </a:r>
            <a:r>
              <a:rPr lang="cs-CZ" sz="1400" dirty="0" smtClean="0">
                <a:latin typeface="Arial Narrow" pitchFamily="34" charset="0"/>
              </a:rPr>
              <a:t>leccos.com/index.php/clanky/mrchozrouti</a:t>
            </a:r>
          </a:p>
          <a:p>
            <a:r>
              <a:rPr lang="cs-CZ" sz="1400" dirty="0">
                <a:latin typeface="Arial Narrow" pitchFamily="34" charset="0"/>
              </a:rPr>
              <a:t>http://</a:t>
            </a:r>
            <a:r>
              <a:rPr lang="cs-CZ" sz="1400" dirty="0" smtClean="0">
                <a:latin typeface="Arial Narrow" pitchFamily="34" charset="0"/>
              </a:rPr>
              <a:t>www.gymta.cz/kabinety/kab_biologie/videoatlas/hmyz/brouci1.html</a:t>
            </a:r>
          </a:p>
          <a:p>
            <a:r>
              <a:rPr lang="cs-CZ" sz="1400" dirty="0">
                <a:latin typeface="Arial Narrow" pitchFamily="34" charset="0"/>
              </a:rPr>
              <a:t>http://</a:t>
            </a:r>
            <a:r>
              <a:rPr lang="cs-CZ" sz="1400" dirty="0" smtClean="0">
                <a:latin typeface="Arial Narrow" pitchFamily="34" charset="0"/>
              </a:rPr>
              <a:t>www.gymta.cz/kabinety/kab_biologie/videoatlas/hmyz/brouci1.html</a:t>
            </a:r>
          </a:p>
          <a:p>
            <a:r>
              <a:rPr lang="cs-CZ" sz="1400" dirty="0">
                <a:latin typeface="Arial Narrow" pitchFamily="34" charset="0"/>
              </a:rPr>
              <a:t>http://</a:t>
            </a:r>
            <a:r>
              <a:rPr lang="cs-CZ" sz="1400" dirty="0" smtClean="0">
                <a:latin typeface="Arial Narrow" pitchFamily="34" charset="0"/>
              </a:rPr>
              <a:t>cs.wikipedia.org/wiki/Hroba%C5%99%C3%ADk_mal%C3%BD</a:t>
            </a:r>
          </a:p>
          <a:p>
            <a:r>
              <a:rPr lang="cs-CZ" sz="1400" dirty="0">
                <a:latin typeface="Arial Narrow" pitchFamily="34" charset="0"/>
              </a:rPr>
              <a:t>http://</a:t>
            </a:r>
            <a:r>
              <a:rPr lang="cs-CZ" sz="1400" dirty="0" smtClean="0">
                <a:latin typeface="Arial Narrow" pitchFamily="34" charset="0"/>
              </a:rPr>
              <a:t>www.mistoprozivot.cz/detsky-portal/cesta/detska-encyklopedie/zivocichove/hmyz/hrobarik</a:t>
            </a:r>
          </a:p>
          <a:p>
            <a:r>
              <a:rPr lang="cs-CZ" sz="1400" dirty="0">
                <a:latin typeface="Arial Narrow" pitchFamily="34" charset="0"/>
              </a:rPr>
              <a:t>http://</a:t>
            </a:r>
            <a:r>
              <a:rPr lang="cs-CZ" sz="1400" dirty="0" smtClean="0">
                <a:latin typeface="Arial Narrow" pitchFamily="34" charset="0"/>
              </a:rPr>
              <a:t>www.mistoprozivot.cz/detsky-portal/cesta/detska-encyklopedie/zivocichove/hmyz/chrobak#vite_ze</a:t>
            </a:r>
          </a:p>
          <a:p>
            <a:r>
              <a:rPr lang="cs-CZ" sz="1400" dirty="0">
                <a:latin typeface="Arial Narrow" pitchFamily="34" charset="0"/>
              </a:rPr>
              <a:t>http://</a:t>
            </a:r>
            <a:r>
              <a:rPr lang="cs-CZ" sz="1400" dirty="0" smtClean="0">
                <a:latin typeface="Arial Narrow" pitchFamily="34" charset="0"/>
              </a:rPr>
              <a:t>zooola.webgarden.cz/brouci</a:t>
            </a:r>
          </a:p>
          <a:p>
            <a:r>
              <a:rPr lang="cs-CZ" sz="1400" dirty="0">
                <a:latin typeface="Arial Narrow" pitchFamily="34" charset="0"/>
              </a:rPr>
              <a:t>http://</a:t>
            </a:r>
            <a:r>
              <a:rPr lang="cs-CZ" sz="1400" dirty="0" smtClean="0">
                <a:latin typeface="Arial Narrow" pitchFamily="34" charset="0"/>
              </a:rPr>
              <a:t>cs.wikipedia.org/w/index.php?title=Hnojn%C3%ADkovit%C3%AD&amp;action=edit&amp;redlink=1</a:t>
            </a:r>
          </a:p>
          <a:p>
            <a:r>
              <a:rPr lang="cs-CZ" sz="1400" dirty="0">
                <a:latin typeface="Arial Narrow" pitchFamily="34" charset="0"/>
              </a:rPr>
              <a:t>http://</a:t>
            </a:r>
            <a:r>
              <a:rPr lang="cs-CZ" sz="1400" dirty="0" smtClean="0">
                <a:latin typeface="Arial Narrow" pitchFamily="34" charset="0"/>
              </a:rPr>
              <a:t>cit.vfu.cz/vet-ekologie/rozdeleni_skudcu/bzucivky.htm</a:t>
            </a:r>
          </a:p>
          <a:p>
            <a:r>
              <a:rPr lang="cs-CZ" sz="1400" dirty="0">
                <a:latin typeface="Arial Narrow" pitchFamily="34" charset="0"/>
              </a:rPr>
              <a:t>http://</a:t>
            </a:r>
            <a:r>
              <a:rPr lang="cs-CZ" sz="1400" dirty="0" smtClean="0">
                <a:latin typeface="Arial Narrow" pitchFamily="34" charset="0"/>
              </a:rPr>
              <a:t>cs.wikipedia.org/wiki/Bzu%C4%8Divka_zelen%C3%A1</a:t>
            </a:r>
          </a:p>
          <a:p>
            <a:r>
              <a:rPr lang="cs-CZ" sz="1400" dirty="0">
                <a:latin typeface="Arial Narrow" pitchFamily="34" charset="0"/>
              </a:rPr>
              <a:t>http://</a:t>
            </a:r>
            <a:r>
              <a:rPr lang="cs-CZ" sz="1400" dirty="0" smtClean="0">
                <a:latin typeface="Arial Narrow" pitchFamily="34" charset="0"/>
              </a:rPr>
              <a:t>www.jynx-t.net/priroda/bzucivka-obecna-4-0-10420224.html</a:t>
            </a:r>
          </a:p>
          <a:p>
            <a:r>
              <a:rPr lang="cs-CZ" sz="1400" dirty="0">
                <a:latin typeface="Arial Narrow" pitchFamily="34" charset="0"/>
              </a:rPr>
              <a:t>http://www.berounskyregion.cz/?</a:t>
            </a:r>
            <a:r>
              <a:rPr lang="cs-CZ" sz="1400" dirty="0" smtClean="0">
                <a:latin typeface="Arial Narrow" pitchFamily="34" charset="0"/>
              </a:rPr>
              <a:t>strana=181</a:t>
            </a:r>
          </a:p>
          <a:p>
            <a:r>
              <a:rPr lang="cs-CZ" sz="1400" dirty="0">
                <a:latin typeface="Arial Narrow" pitchFamily="34" charset="0"/>
              </a:rPr>
              <a:t>http://</a:t>
            </a:r>
            <a:r>
              <a:rPr lang="cs-CZ" sz="1400" dirty="0" smtClean="0">
                <a:latin typeface="Arial Narrow" pitchFamily="34" charset="0"/>
              </a:rPr>
              <a:t>en.wikipedia.org/wiki/Ant</a:t>
            </a:r>
          </a:p>
          <a:p>
            <a:r>
              <a:rPr lang="cs-CZ" sz="1400" dirty="0">
                <a:latin typeface="Arial Narrow" pitchFamily="34" charset="0"/>
              </a:rPr>
              <a:t>http://cs.wikipedia.org/wiki/Mravencovit%C3%AD</a:t>
            </a:r>
          </a:p>
        </p:txBody>
      </p:sp>
      <p:sp>
        <p:nvSpPr>
          <p:cNvPr id="16" name="Čtyřcípá hvězda 15"/>
          <p:cNvSpPr/>
          <p:nvPr/>
        </p:nvSpPr>
        <p:spPr>
          <a:xfrm>
            <a:off x="588421" y="6157062"/>
            <a:ext cx="351534" cy="457200"/>
          </a:xfrm>
          <a:prstGeom prst="star4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4" name="Obdélník 3"/>
          <p:cNvSpPr/>
          <p:nvPr/>
        </p:nvSpPr>
        <p:spPr>
          <a:xfrm>
            <a:off x="1123746" y="5105481"/>
            <a:ext cx="6983485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400" dirty="0">
                <a:latin typeface="Arial Narrow" pitchFamily="34" charset="0"/>
              </a:rPr>
              <a:t>Naše příroda č. </a:t>
            </a:r>
            <a:r>
              <a:rPr lang="cs-CZ" sz="1400" dirty="0" smtClean="0">
                <a:latin typeface="Arial Narrow" pitchFamily="34" charset="0"/>
              </a:rPr>
              <a:t>2/2008, </a:t>
            </a:r>
            <a:r>
              <a:rPr lang="cs-CZ" sz="1400" dirty="0">
                <a:latin typeface="Arial Narrow" pitchFamily="34" charset="0"/>
              </a:rPr>
              <a:t>adresa redakce: Naše příroda </a:t>
            </a:r>
            <a:r>
              <a:rPr lang="cs-CZ" sz="1400" dirty="0" err="1">
                <a:latin typeface="Arial Narrow" pitchFamily="34" charset="0"/>
              </a:rPr>
              <a:t>o.s</a:t>
            </a:r>
            <a:r>
              <a:rPr lang="cs-CZ" sz="1400" dirty="0">
                <a:latin typeface="Arial Narrow" pitchFamily="34" charset="0"/>
              </a:rPr>
              <a:t>., Lazecká 297/51, 77900 Olomouc</a:t>
            </a:r>
          </a:p>
        </p:txBody>
      </p:sp>
      <p:sp>
        <p:nvSpPr>
          <p:cNvPr id="11" name="Obdélník 10"/>
          <p:cNvSpPr/>
          <p:nvPr/>
        </p:nvSpPr>
        <p:spPr>
          <a:xfrm>
            <a:off x="1123746" y="5679654"/>
            <a:ext cx="6956800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400" dirty="0">
                <a:latin typeface="Arial Narrow" pitchFamily="34" charset="0"/>
              </a:rPr>
              <a:t>Naše příroda č. </a:t>
            </a:r>
            <a:r>
              <a:rPr lang="cs-CZ" sz="1400" dirty="0" smtClean="0">
                <a:latin typeface="Arial Narrow" pitchFamily="34" charset="0"/>
              </a:rPr>
              <a:t>6/2011, </a:t>
            </a:r>
            <a:r>
              <a:rPr lang="cs-CZ" sz="1400" dirty="0">
                <a:latin typeface="Arial Narrow" pitchFamily="34" charset="0"/>
              </a:rPr>
              <a:t>adresa redakce: Naše příroda </a:t>
            </a:r>
            <a:r>
              <a:rPr lang="cs-CZ" sz="1400" dirty="0" err="1">
                <a:latin typeface="Arial Narrow" pitchFamily="34" charset="0"/>
              </a:rPr>
              <a:t>o.s</a:t>
            </a:r>
            <a:r>
              <a:rPr lang="cs-CZ" sz="1400" dirty="0">
                <a:latin typeface="Arial Narrow" pitchFamily="34" charset="0"/>
              </a:rPr>
              <a:t>., Lazecká 297/51, 77900 Olomouc</a:t>
            </a:r>
          </a:p>
        </p:txBody>
      </p:sp>
    </p:spTree>
    <p:extLst>
      <p:ext uri="{BB962C8B-B14F-4D97-AF65-F5344CB8AC3E}">
        <p14:creationId xmlns:p14="http://schemas.microsoft.com/office/powerpoint/2010/main" val="22815467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Aerodynamika">
  <a:themeElements>
    <a:clrScheme name="Aerodynamika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Aerodynamika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erodynamika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3801</TotalTime>
  <Words>511</Words>
  <Application>Microsoft Office PowerPoint</Application>
  <PresentationFormat>Předvádění na obrazovce (4:3)</PresentationFormat>
  <Paragraphs>88</Paragraphs>
  <Slides>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Aerodynamika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>Osoblaha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STONEK</dc:title>
  <dc:creator>Základní škola</dc:creator>
  <cp:lastModifiedBy>Eliška Jurčicová</cp:lastModifiedBy>
  <cp:revision>228</cp:revision>
  <dcterms:created xsi:type="dcterms:W3CDTF">2011-10-24T11:56:12Z</dcterms:created>
  <dcterms:modified xsi:type="dcterms:W3CDTF">2012-06-12T13:26:25Z</dcterms:modified>
</cp:coreProperties>
</file>