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7" r:id="rId2"/>
    <p:sldId id="269" r:id="rId3"/>
    <p:sldId id="279" r:id="rId4"/>
    <p:sldId id="280" r:id="rId5"/>
    <p:sldId id="281" r:id="rId6"/>
    <p:sldId id="282" r:id="rId7"/>
    <p:sldId id="27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A86ED4"/>
    <a:srgbClr val="0000FF"/>
    <a:srgbClr val="33CC33"/>
    <a:srgbClr val="0066FF"/>
    <a:srgbClr val="FC445E"/>
    <a:srgbClr val="FFFF00"/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8" d="100"/>
          <a:sy n="68" d="100"/>
        </p:scale>
        <p:origin x="-1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1400" baseline="0" dirty="0" smtClean="0"/>
            <a:t>VY_52_INOVACE_22_ROSTLINY  A  ŽIVOČICHOVÉ  KOLEM  NÁS.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ZŠ a MŠ Osoblaha, </a:t>
          </a:r>
          <a:r>
            <a:rPr lang="cs-CZ" sz="1600" smtClean="0"/>
            <a:t>příspěvková organizace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Eliška </a:t>
          </a:r>
          <a:r>
            <a:rPr lang="cs-CZ" sz="2000" dirty="0" err="1" smtClean="0"/>
            <a:t>Jurčicová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Les – bezobratlí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7171F47-9B08-4A51-A664-1A7A1FB2D6B6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03A2A4F-B535-47D9-95FE-60EC512F3E6F}" type="presOf" srcId="{B651F6E3-6281-48DB-9319-2AEAFDAE7572}" destId="{619D679B-A015-4ECF-8348-D1034C574F40}" srcOrd="0" destOrd="0" presId="urn:microsoft.com/office/officeart/2005/8/layout/target3"/>
    <dgm:cxn modelId="{91439A8B-C6DF-4342-B5CE-E1D808A74538}" type="presOf" srcId="{B651F6E3-6281-48DB-9319-2AEAFDAE7572}" destId="{6BB5E863-4638-4E1D-BFDE-399D028AC4ED}" srcOrd="1" destOrd="0" presId="urn:microsoft.com/office/officeart/2005/8/layout/target3"/>
    <dgm:cxn modelId="{45A088F5-8E42-40D1-8A5A-67C91A99A820}" type="presOf" srcId="{D8197B8C-B260-4A16-BDF4-0947B075E274}" destId="{5A5FFA88-C948-4069-8E93-59FA12366E83}" srcOrd="1" destOrd="0" presId="urn:microsoft.com/office/officeart/2005/8/layout/target3"/>
    <dgm:cxn modelId="{1E98213E-1C28-4246-AE78-26B963A58B73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884BF6E-65EF-4CA8-AF18-5E9E0BCF5A70}" type="presOf" srcId="{D1B46980-6531-4606-95E6-44980827E919}" destId="{6140AFEC-043D-4C43-A2F9-D0F5331DF3A3}" srcOrd="0" destOrd="0" presId="urn:microsoft.com/office/officeart/2005/8/layout/target3"/>
    <dgm:cxn modelId="{D9D7386C-5A99-41F7-8D1E-6543D0FD358A}" type="presOf" srcId="{4C35D32F-0EAB-4CD7-82EE-45574DC2A586}" destId="{890E4F0B-2866-4A3F-A3C7-2A14B1797930}" srcOrd="1" destOrd="0" presId="urn:microsoft.com/office/officeart/2005/8/layout/target3"/>
    <dgm:cxn modelId="{9C6DC340-2715-4191-A053-D9FDCCDA1B30}" type="presOf" srcId="{D1D4F407-5343-4D3F-B5B9-D407B03CAEB4}" destId="{AED2198E-93D5-4001-81B4-73124B309672}" srcOrd="1" destOrd="0" presId="urn:microsoft.com/office/officeart/2005/8/layout/target3"/>
    <dgm:cxn modelId="{F8D9F681-C0D7-4D49-87FA-FE1B66A7F849}" type="presOf" srcId="{D1D4F407-5343-4D3F-B5B9-D407B03CAEB4}" destId="{D005CE8C-CC26-4C3E-AC11-E15060ECD759}" srcOrd="0" destOrd="0" presId="urn:microsoft.com/office/officeart/2005/8/layout/target3"/>
    <dgm:cxn modelId="{9D18332D-6488-4F78-9762-F1F740C3F75C}" type="presOf" srcId="{D1B46980-6531-4606-95E6-44980827E919}" destId="{2BE915AB-18AA-4053-B92C-3BFC9ED204BB}" srcOrd="1" destOrd="0" presId="urn:microsoft.com/office/officeart/2005/8/layout/target3"/>
    <dgm:cxn modelId="{D4DA8537-229F-488B-8A69-A8E4D41BDA5E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003F77C-AEC8-4857-BE0C-5B7E6A7F5B17}" type="presParOf" srcId="{333A1088-737F-45CB-B68E-254E46348037}" destId="{F5ABB229-8D3B-4694-996A-96F23CF14429}" srcOrd="0" destOrd="0" presId="urn:microsoft.com/office/officeart/2005/8/layout/target3"/>
    <dgm:cxn modelId="{DAB75B32-02D9-4A3F-8D75-1E506079DB2F}" type="presParOf" srcId="{333A1088-737F-45CB-B68E-254E46348037}" destId="{F41139FD-01EE-4571-8B17-4FB00FC51163}" srcOrd="1" destOrd="0" presId="urn:microsoft.com/office/officeart/2005/8/layout/target3"/>
    <dgm:cxn modelId="{4184817E-413D-424F-AF24-70E34D260FE3}" type="presParOf" srcId="{333A1088-737F-45CB-B68E-254E46348037}" destId="{D005CE8C-CC26-4C3E-AC11-E15060ECD759}" srcOrd="2" destOrd="0" presId="urn:microsoft.com/office/officeart/2005/8/layout/target3"/>
    <dgm:cxn modelId="{2DD0F195-4D5A-4DDE-BEFE-AB1813639E0B}" type="presParOf" srcId="{333A1088-737F-45CB-B68E-254E46348037}" destId="{2C702D82-9B77-49B7-9568-BB8EB47C3372}" srcOrd="3" destOrd="0" presId="urn:microsoft.com/office/officeart/2005/8/layout/target3"/>
    <dgm:cxn modelId="{54DD4268-5D5A-4AA0-845B-A8CA461B8DFC}" type="presParOf" srcId="{333A1088-737F-45CB-B68E-254E46348037}" destId="{A52A0455-90FF-4808-ABD0-F02540D31D5A}" srcOrd="4" destOrd="0" presId="urn:microsoft.com/office/officeart/2005/8/layout/target3"/>
    <dgm:cxn modelId="{2C4BE0A6-0982-4702-B741-E860DF52826C}" type="presParOf" srcId="{333A1088-737F-45CB-B68E-254E46348037}" destId="{6140AFEC-043D-4C43-A2F9-D0F5331DF3A3}" srcOrd="5" destOrd="0" presId="urn:microsoft.com/office/officeart/2005/8/layout/target3"/>
    <dgm:cxn modelId="{E2F87A0D-61C5-4500-9137-48B1F0EE3392}" type="presParOf" srcId="{333A1088-737F-45CB-B68E-254E46348037}" destId="{9358AC05-5D7D-4327-9F80-1AD486AEA664}" srcOrd="6" destOrd="0" presId="urn:microsoft.com/office/officeart/2005/8/layout/target3"/>
    <dgm:cxn modelId="{B74E5EBD-407F-4A71-A0ED-1E7E9E11C3DE}" type="presParOf" srcId="{333A1088-737F-45CB-B68E-254E46348037}" destId="{313FC574-E1CD-4FB4-B054-0B805CE0447D}" srcOrd="7" destOrd="0" presId="urn:microsoft.com/office/officeart/2005/8/layout/target3"/>
    <dgm:cxn modelId="{A51129FB-04A5-49F8-82F1-611B9A0D5DA2}" type="presParOf" srcId="{333A1088-737F-45CB-B68E-254E46348037}" destId="{619D679B-A015-4ECF-8348-D1034C574F40}" srcOrd="8" destOrd="0" presId="urn:microsoft.com/office/officeart/2005/8/layout/target3"/>
    <dgm:cxn modelId="{E871A076-DC3B-4388-BB86-08C1CAC1EB4E}" type="presParOf" srcId="{333A1088-737F-45CB-B68E-254E46348037}" destId="{322283A8-4A27-4CDA-BAE3-F381106A9174}" srcOrd="9" destOrd="0" presId="urn:microsoft.com/office/officeart/2005/8/layout/target3"/>
    <dgm:cxn modelId="{5BFB0D0E-C99E-441F-8B6E-9CB30ED66BBE}" type="presParOf" srcId="{333A1088-737F-45CB-B68E-254E46348037}" destId="{FFC9F71D-1B4F-4AD9-A4A6-86ADEFC8AF5C}" srcOrd="10" destOrd="0" presId="urn:microsoft.com/office/officeart/2005/8/layout/target3"/>
    <dgm:cxn modelId="{9613CCEF-7226-4044-AD1F-C3B1CAB1E923}" type="presParOf" srcId="{333A1088-737F-45CB-B68E-254E46348037}" destId="{25B08C86-7E15-44DC-BE7F-FFB55DD49D12}" srcOrd="11" destOrd="0" presId="urn:microsoft.com/office/officeart/2005/8/layout/target3"/>
    <dgm:cxn modelId="{1D73EFCE-5CBA-486C-9466-8B76BD3C7CDE}" type="presParOf" srcId="{333A1088-737F-45CB-B68E-254E46348037}" destId="{76644BE8-9D7C-4C09-B250-3D10AF48CBB7}" srcOrd="12" destOrd="0" presId="urn:microsoft.com/office/officeart/2005/8/layout/target3"/>
    <dgm:cxn modelId="{3B25D366-B6AC-44BA-8727-C73DE2711A93}" type="presParOf" srcId="{333A1088-737F-45CB-B68E-254E46348037}" destId="{EE85B701-7295-41C0-BA7A-34D3756A2AE6}" srcOrd="13" destOrd="0" presId="urn:microsoft.com/office/officeart/2005/8/layout/target3"/>
    <dgm:cxn modelId="{7DE94B8E-9C9E-4157-8C83-A2E31FF904EE}" type="presParOf" srcId="{333A1088-737F-45CB-B68E-254E46348037}" destId="{8BEBB6EC-1DAA-4CAC-8A25-BC0FCBD5DBD5}" srcOrd="14" destOrd="0" presId="urn:microsoft.com/office/officeart/2005/8/layout/target3"/>
    <dgm:cxn modelId="{FBC388B2-5FBD-4E44-BE54-988C3ECE040D}" type="presParOf" srcId="{333A1088-737F-45CB-B68E-254E46348037}" destId="{AED2198E-93D5-4001-81B4-73124B309672}" srcOrd="15" destOrd="0" presId="urn:microsoft.com/office/officeart/2005/8/layout/target3"/>
    <dgm:cxn modelId="{48FD75AE-1A12-4D5D-B8DF-8938299928FD}" type="presParOf" srcId="{333A1088-737F-45CB-B68E-254E46348037}" destId="{2BE915AB-18AA-4053-B92C-3BFC9ED204BB}" srcOrd="16" destOrd="0" presId="urn:microsoft.com/office/officeart/2005/8/layout/target3"/>
    <dgm:cxn modelId="{1B5E6D6D-705E-4B6D-A898-172FD40E051E}" type="presParOf" srcId="{333A1088-737F-45CB-B68E-254E46348037}" destId="{6BB5E863-4638-4E1D-BFDE-399D028AC4ED}" srcOrd="17" destOrd="0" presId="urn:microsoft.com/office/officeart/2005/8/layout/target3"/>
    <dgm:cxn modelId="{EBAA9B00-D181-444A-BB81-01CE4C6E7F6E}" type="presParOf" srcId="{333A1088-737F-45CB-B68E-254E46348037}" destId="{5A5FFA88-C948-4069-8E93-59FA12366E83}" srcOrd="18" destOrd="0" presId="urn:microsoft.com/office/officeart/2005/8/layout/target3"/>
    <dgm:cxn modelId="{7F9926EF-41CD-47C1-AF3B-0E8069909179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ZŠ a MŠ Osoblaha, </a:t>
          </a:r>
          <a:r>
            <a:rPr lang="cs-CZ" sz="1600" kern="1200" smtClean="0"/>
            <a:t>příspěvková organizace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Eliška </a:t>
          </a:r>
          <a:r>
            <a:rPr lang="cs-CZ" sz="2000" kern="1200" dirty="0" err="1" smtClean="0"/>
            <a:t>Jurčicová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1400" kern="1200" baseline="0" dirty="0" smtClean="0"/>
            <a:t>VY_52_INOVACE_22_ROSTLINY  A  ŽIVOČICHOVÉ  KOLEM  NÁS.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Les – bezobratlí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69A856-4231-4156-B3CA-689B9891CFA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0C9F7F-B60F-4DA5-9CC4-E0967ACF4CC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ED46E8-AAE6-4007-B71D-4BA72983C36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FD65D0-A275-41A5-8538-093C58BBEFF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DA61477-4BDC-45E5-8A8C-616F7C69F7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A475C-CB9B-46DB-A745-046C975D7BA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90F23-7EC7-44B1-B9C3-364C2D8BF65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C9FBB1-95E6-4A90-B61E-A5BC58F395B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7F3F29-B522-4629-BA4A-19E5FE32A6B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529F86-8D1B-4149-A8BB-21A7518DA5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7D2B4B-049A-4A68-848C-DC6709B9EB1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>
              <a:defRPr/>
            </a:pPr>
            <a:fld id="{D11FFEB6-649D-4994-BB33-9776118969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hyperlink" Target="http://www.google.cz/imgres?q=kl%C3%AD%C5%A1%C5%A5ata&amp;start=117&amp;hl=cs&amp;sa=X&amp;rlz=1T4ADRA_csCZ436CZ454&amp;biw=1024&amp;bih=554&amp;addh=36&amp;tbm=isch&amp;prmd=imvnsu&amp;tbnid=HJ_N6SdLb_-YwM:&amp;imgrefurl=http://www.hiltonpond.org/ArticleBirdTicksMain.html&amp;docid=SQnCOPiNZoMUPM&amp;imgurl=http://www.hiltonpond.org/images/TickBird01.jpg&amp;w=324&amp;h=255&amp;ei=aKGrT-W-J8HFswa6--DLBA&amp;zoom=1&amp;iact=hc&amp;vpx=725&amp;vpy=190&amp;dur=1906&amp;hovh=199&amp;hovw=253&amp;tx=115&amp;ty=127&amp;sig=102032948630475102088&amp;page=11&amp;tbnh=170&amp;tbnw=241&amp;ndsp=12&amp;ved=1t:429,r:11,s:117,i:85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8220454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989513"/>
            <a:ext cx="540702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1115616" y="3716338"/>
            <a:ext cx="72012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 dirty="0" smtClean="0"/>
              <a:t>Kde například mohou žít bezobratlí v lese? </a:t>
            </a:r>
          </a:p>
          <a:p>
            <a:pPr algn="ctr" eaLnBrk="1" hangingPunct="1"/>
            <a:r>
              <a:rPr lang="cs-CZ" dirty="0" smtClean="0"/>
              <a:t>V trávě.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3262958"/>
              </p:ext>
            </p:extLst>
          </p:nvPr>
        </p:nvGraphicFramePr>
        <p:xfrm>
          <a:off x="1547813" y="1412875"/>
          <a:ext cx="6096000" cy="27543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Datum vytvoření projektu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   2012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371042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Ročník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/>
                    </a:p>
                  </a:txBody>
                  <a:tcPr marT="45745" marB="45745"/>
                </a:tc>
              </a:tr>
              <a:tr h="201222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Popis prezentace</a:t>
                      </a:r>
                      <a:endParaRPr lang="cs-CZ" sz="1800" dirty="0"/>
                    </a:p>
                  </a:txBody>
                  <a:tcPr marT="45745" marB="45745"/>
                </a:tc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Další místo, kde mohou žít v lese bezobratlí je tráva. Žáci se seznámí s nejznámějšími zástupci.</a:t>
                      </a:r>
                      <a:endParaRPr lang="cs-CZ" sz="1800" dirty="0"/>
                    </a:p>
                  </a:txBody>
                  <a:tcPr marT="45745" marB="45745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16865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žijí v kmenech stromů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33996" y="64262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žijí v korunách stromů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1497" y="2508126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        žijí na zemi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33996" y="2500916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solidFill>
                  <a:schemeClr val="accent1"/>
                </a:solidFill>
              </a:rPr>
              <a:t>         žijí v trávě</a:t>
            </a:r>
            <a:endParaRPr lang="cs-CZ" b="1" i="1" dirty="0">
              <a:solidFill>
                <a:schemeClr val="accent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09467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tesaříci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5513" y="1556337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kůrovci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2039251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lumci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706257" y="1070251"/>
            <a:ext cx="2290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bekyně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24128" y="1531916"/>
            <a:ext cx="21602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chrousti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95558" y="2988500"/>
            <a:ext cx="2308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slimáci a </a:t>
            </a:r>
            <a:r>
              <a:rPr lang="cs-CZ" dirty="0" err="1" smtClean="0">
                <a:solidFill>
                  <a:srgbClr val="FF66FF"/>
                </a:solidFill>
              </a:rPr>
              <a:t>plzáci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5558" y="3466305"/>
            <a:ext cx="2596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00FF"/>
                </a:solidFill>
              </a:rPr>
              <a:t>střevlíci</a:t>
            </a:r>
            <a:endParaRPr lang="cs-CZ" dirty="0">
              <a:solidFill>
                <a:srgbClr val="0000FF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95558" y="3927970"/>
            <a:ext cx="28967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6"/>
                </a:solidFill>
              </a:rPr>
              <a:t>světlušky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95558" y="4389635"/>
            <a:ext cx="3964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mrchožrouti a hrobaříci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027" y="4873187"/>
            <a:ext cx="3272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chrobáci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07027" y="5354170"/>
            <a:ext cx="3476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bzučivky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07027" y="5815835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mravenci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758230" y="2962581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66FF"/>
                </a:solidFill>
              </a:rPr>
              <a:t>klíšťata</a:t>
            </a:r>
            <a:endParaRPr lang="cs-CZ" dirty="0">
              <a:solidFill>
                <a:srgbClr val="FF66FF"/>
              </a:solidFill>
            </a:endParaRPr>
          </a:p>
        </p:txBody>
      </p:sp>
      <p:sp>
        <p:nvSpPr>
          <p:cNvPr id="6" name="Minus 5"/>
          <p:cNvSpPr/>
          <p:nvPr/>
        </p:nvSpPr>
        <p:spPr>
          <a:xfrm>
            <a:off x="251520" y="1070251"/>
            <a:ext cx="403244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Minus 19"/>
          <p:cNvSpPr/>
          <p:nvPr/>
        </p:nvSpPr>
        <p:spPr>
          <a:xfrm>
            <a:off x="4283968" y="1070251"/>
            <a:ext cx="439248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Minus 21"/>
          <p:cNvSpPr/>
          <p:nvPr/>
        </p:nvSpPr>
        <p:spPr>
          <a:xfrm>
            <a:off x="4283968" y="2911363"/>
            <a:ext cx="4392488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Minus 22"/>
          <p:cNvSpPr/>
          <p:nvPr/>
        </p:nvSpPr>
        <p:spPr>
          <a:xfrm>
            <a:off x="107505" y="2924072"/>
            <a:ext cx="4320480" cy="45719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4760077" y="3466305"/>
            <a:ext cx="3700355" cy="291502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4860032" y="3584988"/>
            <a:ext cx="35283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světlušky, mrchožrouti </a:t>
            </a:r>
          </a:p>
          <a:p>
            <a:r>
              <a:rPr lang="cs-CZ" dirty="0" smtClean="0"/>
              <a:t>a hrobaříci, bekyně, chrobáci, kůrovci, mravenci, klíšťata, chrousti, slimáci a </a:t>
            </a:r>
            <a:r>
              <a:rPr lang="cs-CZ" dirty="0" err="1" smtClean="0"/>
              <a:t>plzáci</a:t>
            </a:r>
            <a:r>
              <a:rPr lang="cs-CZ" dirty="0" smtClean="0"/>
              <a:t>, tesaříci, střevlíci, bzučivky, lumci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24748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872" y="338753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solidFill>
                  <a:srgbClr val="FF66FF"/>
                </a:solidFill>
              </a:rPr>
              <a:t>klíšťata</a:t>
            </a:r>
            <a:endParaRPr lang="cs-CZ" sz="4000" b="1" i="1" dirty="0">
              <a:solidFill>
                <a:srgbClr val="FF66FF"/>
              </a:solidFill>
            </a:endParaRPr>
          </a:p>
        </p:txBody>
      </p:sp>
      <p:sp>
        <p:nvSpPr>
          <p:cNvPr id="3" name="Vývojový diagram: spojnice 2"/>
          <p:cNvSpPr/>
          <p:nvPr/>
        </p:nvSpPr>
        <p:spPr>
          <a:xfrm>
            <a:off x="299298" y="1246113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4" name="Vývojový diagram: spojnice 3"/>
          <p:cNvSpPr/>
          <p:nvPr/>
        </p:nvSpPr>
        <p:spPr>
          <a:xfrm>
            <a:off x="299922" y="2255676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Vývojový diagram: spojnice 4"/>
          <p:cNvSpPr/>
          <p:nvPr/>
        </p:nvSpPr>
        <p:spPr>
          <a:xfrm>
            <a:off x="313990" y="4002158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62532" y="1046639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samička klíštěte obecného se v dospělosti živí krví ptáků a savců včetně člověka, je tedy </a:t>
            </a:r>
            <a:r>
              <a:rPr lang="cs-CZ" b="1" i="1" dirty="0" smtClean="0">
                <a:solidFill>
                  <a:srgbClr val="FF0000"/>
                </a:solidFill>
              </a:rPr>
              <a:t>vnější parazit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44675" y="2132856"/>
            <a:ext cx="82089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 člověka může způsobit </a:t>
            </a:r>
            <a:r>
              <a:rPr lang="cs-CZ" b="1" i="1" dirty="0" smtClean="0">
                <a:solidFill>
                  <a:srgbClr val="FF0000"/>
                </a:solidFill>
              </a:rPr>
              <a:t>boreliózu</a:t>
            </a:r>
            <a:r>
              <a:rPr lang="cs-CZ" dirty="0" smtClean="0"/>
              <a:t> nebo </a:t>
            </a:r>
            <a:r>
              <a:rPr lang="cs-CZ" b="1" i="1" dirty="0" smtClean="0">
                <a:solidFill>
                  <a:srgbClr val="FF0000"/>
                </a:solidFill>
              </a:rPr>
              <a:t>zánět mozkových blan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5228" y="3802684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samečci klíštěte obecného jsou menší a krev nesají, v dospělosti dokonce </a:t>
            </a:r>
            <a:r>
              <a:rPr lang="cs-CZ" b="1" i="1" dirty="0" smtClean="0">
                <a:solidFill>
                  <a:srgbClr val="FF0000"/>
                </a:solidFill>
              </a:rPr>
              <a:t>vůbec nepřijímají potravu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9" name="Vývojový diagram: spojnice 8"/>
          <p:cNvSpPr/>
          <p:nvPr/>
        </p:nvSpPr>
        <p:spPr>
          <a:xfrm>
            <a:off x="299922" y="3071705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50119" y="2872231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proti zánětu existuje účinná </a:t>
            </a:r>
            <a:r>
              <a:rPr lang="cs-CZ" b="1" i="1" dirty="0" smtClean="0">
                <a:solidFill>
                  <a:srgbClr val="FF0000"/>
                </a:solidFill>
              </a:rPr>
              <a:t>očkovací látka</a:t>
            </a:r>
            <a:r>
              <a:rPr lang="cs-CZ" dirty="0" smtClean="0"/>
              <a:t>, borelióza se léčí </a:t>
            </a:r>
            <a:r>
              <a:rPr lang="cs-CZ" b="1" i="1" dirty="0" smtClean="0">
                <a:solidFill>
                  <a:srgbClr val="FF0000"/>
                </a:solidFill>
              </a:rPr>
              <a:t>antibiotiky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93216" y="4797152"/>
            <a:ext cx="80260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 nasátí mohou samičky zvětšit svůj objem </a:t>
            </a:r>
            <a:r>
              <a:rPr lang="cs-CZ" b="1" i="1" dirty="0" smtClean="0">
                <a:solidFill>
                  <a:srgbClr val="FF0000"/>
                </a:solidFill>
              </a:rPr>
              <a:t>až 300 krát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12" name="Vývojový diagram: spojnice 11"/>
          <p:cNvSpPr/>
          <p:nvPr/>
        </p:nvSpPr>
        <p:spPr>
          <a:xfrm>
            <a:off x="313990" y="4919972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50119" y="5517232"/>
            <a:ext cx="84453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lidská </a:t>
            </a:r>
            <a:r>
              <a:rPr lang="cs-CZ" b="1" i="1" dirty="0" err="1">
                <a:solidFill>
                  <a:srgbClr val="FF0000"/>
                </a:solidFill>
              </a:rPr>
              <a:t>ehrlichióza</a:t>
            </a:r>
            <a:r>
              <a:rPr lang="cs-CZ" dirty="0"/>
              <a:t> je infekční </a:t>
            </a:r>
            <a:r>
              <a:rPr lang="cs-CZ" dirty="0" smtClean="0"/>
              <a:t>onemocnění, původcem </a:t>
            </a:r>
            <a:r>
              <a:rPr lang="cs-CZ" b="1" i="1" dirty="0">
                <a:solidFill>
                  <a:srgbClr val="FF0000"/>
                </a:solidFill>
              </a:rPr>
              <a:t>je </a:t>
            </a:r>
            <a:r>
              <a:rPr lang="cs-CZ" b="1" i="1" dirty="0" smtClean="0">
                <a:solidFill>
                  <a:srgbClr val="FF0000"/>
                </a:solidFill>
              </a:rPr>
              <a:t>bakterie</a:t>
            </a:r>
            <a:r>
              <a:rPr lang="cs-CZ" dirty="0" smtClean="0"/>
              <a:t>,  </a:t>
            </a:r>
            <a:r>
              <a:rPr lang="cs-CZ" dirty="0"/>
              <a:t>která napadá bílé krvinky, proniká do </a:t>
            </a:r>
            <a:r>
              <a:rPr lang="cs-CZ" dirty="0" smtClean="0"/>
              <a:t>nich a tím </a:t>
            </a:r>
            <a:r>
              <a:rPr lang="cs-CZ" dirty="0"/>
              <a:t>snižuje jejich obrannou </a:t>
            </a:r>
            <a:r>
              <a:rPr lang="cs-CZ" dirty="0" smtClean="0"/>
              <a:t>funkci; léčí se </a:t>
            </a:r>
            <a:r>
              <a:rPr lang="cs-CZ" b="1" i="1" dirty="0" smtClean="0">
                <a:solidFill>
                  <a:srgbClr val="FF0000"/>
                </a:solidFill>
              </a:rPr>
              <a:t>antibiotiky  </a:t>
            </a:r>
            <a:endParaRPr lang="cs-CZ" b="1" i="1" dirty="0">
              <a:solidFill>
                <a:srgbClr val="FF0000"/>
              </a:solidFill>
            </a:endParaRPr>
          </a:p>
        </p:txBody>
      </p:sp>
      <p:sp>
        <p:nvSpPr>
          <p:cNvPr id="14" name="Vývojový diagram: spojnice 13"/>
          <p:cNvSpPr/>
          <p:nvPr/>
        </p:nvSpPr>
        <p:spPr>
          <a:xfrm>
            <a:off x="299298" y="5661248"/>
            <a:ext cx="21602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676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0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2636912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nasátá samice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88966" y="2636912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sosák samice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084168" y="2629097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klíšťata a savci</a:t>
            </a:r>
            <a:endParaRPr lang="cs-CZ" dirty="0"/>
          </a:p>
        </p:txBody>
      </p:sp>
      <p:pic>
        <p:nvPicPr>
          <p:cNvPr id="9" name="rg_hi" descr="http://t1.gstatic.com/images?q=tbn:ANd9GcTEbfTarXuxARHeF3Ma9HYAmK4AiRRkUxLuSgqMImPXyG0B-chLmQ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3356992"/>
            <a:ext cx="2763392" cy="260709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ovéPole 9"/>
          <p:cNvSpPr txBox="1"/>
          <p:nvPr/>
        </p:nvSpPr>
        <p:spPr>
          <a:xfrm>
            <a:off x="6084168" y="6078487"/>
            <a:ext cx="26193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klíšťata a ptáci</a:t>
            </a:r>
            <a:endParaRPr lang="cs-CZ" dirty="0"/>
          </a:p>
        </p:txBody>
      </p:sp>
      <p:pic>
        <p:nvPicPr>
          <p:cNvPr id="11" name="obrázek 1" descr="a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575433"/>
            <a:ext cx="2485793" cy="1800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obrázek 1" descr="Ilustrace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9" y="3501008"/>
            <a:ext cx="4909901" cy="3039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iimg_-2018786622" descr="05_3.jpg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75433"/>
            <a:ext cx="2763391" cy="1800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obrázek 3" descr="http://clavis.vrana.cz/rocnik10/c0406/kliste-samice_hypostom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552388"/>
            <a:ext cx="1885318" cy="18232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9240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2" descr="http://kliste.cz/tmb.php?constrain=1&amp;w=550&amp;h=10000000&amp;img=http://kliste.cz/images/vysledkykraje_vnkn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784976" cy="53285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2699792" y="6028281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výsledky z let 2006 - 2011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69059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6507" y="1202978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latin typeface="Castellar" pitchFamily="18" charset="0"/>
              </a:rPr>
              <a:t>Použité zdroje:</a:t>
            </a:r>
            <a:endParaRPr lang="cs-CZ" sz="2800" dirty="0">
              <a:solidFill>
                <a:srgbClr val="7030A0"/>
              </a:solidFill>
              <a:latin typeface="Castellar" pitchFamily="18" charset="0"/>
            </a:endParaRPr>
          </a:p>
        </p:txBody>
      </p:sp>
      <p:sp>
        <p:nvSpPr>
          <p:cNvPr id="5" name="Čtyřcípá hvězda 4"/>
          <p:cNvSpPr/>
          <p:nvPr/>
        </p:nvSpPr>
        <p:spPr>
          <a:xfrm>
            <a:off x="518215" y="2132856"/>
            <a:ext cx="346716" cy="383847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Čtyřcípá hvězda 7"/>
          <p:cNvSpPr/>
          <p:nvPr/>
        </p:nvSpPr>
        <p:spPr>
          <a:xfrm>
            <a:off x="555965" y="4798893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85294" y="6092925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Robert Vlk, Soňa Kubešová, Přírodopis, Bezobratlí živočichové, učebnice 2. díl, nakladatelství Nová škola 2007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1044899" y="2132856"/>
            <a:ext cx="76579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kynologie-psi.blog.cz/0708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kliste.cz/clanek/39/vyskyt_nakazenych_klistat_na_uzemi_cr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www.klistova-encefalitida.cz/novinky/pocet-onemocneni-klistovou-encefalitidou-muze-snizit-pouze-vyssi-proockovanost-populace-375</a:t>
            </a:r>
          </a:p>
          <a:p>
            <a:r>
              <a:rPr lang="cs-CZ" sz="1800" dirty="0">
                <a:latin typeface="Arial Narrow" pitchFamily="34" charset="0"/>
              </a:rPr>
              <a:t>http://abicko.avcr.cz/2010/09/03</a:t>
            </a:r>
            <a:r>
              <a:rPr lang="cs-CZ" sz="1800" dirty="0" smtClean="0">
                <a:latin typeface="Arial Narrow" pitchFamily="34" charset="0"/>
              </a:rPr>
              <a:t>/</a:t>
            </a:r>
          </a:p>
          <a:p>
            <a:r>
              <a:rPr lang="cs-CZ" sz="1800" dirty="0">
                <a:latin typeface="Arial Narrow" pitchFamily="34" charset="0"/>
              </a:rPr>
              <a:t>http://</a:t>
            </a:r>
            <a:r>
              <a:rPr lang="cs-CZ" sz="1800" dirty="0" smtClean="0">
                <a:latin typeface="Arial Narrow" pitchFamily="34" charset="0"/>
              </a:rPr>
              <a:t>www.zoologie.frasma.cz/mmp%200211%20klepitkatci/klep%C3%ADtkatci.html</a:t>
            </a:r>
          </a:p>
          <a:p>
            <a:r>
              <a:rPr lang="cs-CZ" sz="1800" dirty="0">
                <a:latin typeface="Arial Narrow" pitchFamily="34" charset="0"/>
              </a:rPr>
              <a:t>http://clavis.vrana.cz/rocnik10/c0406/</a:t>
            </a:r>
            <a:endParaRPr lang="cs-CZ" sz="1800" dirty="0">
              <a:latin typeface="Arial Narrow" pitchFamily="34" charset="0"/>
            </a:endParaRPr>
          </a:p>
          <a:p>
            <a:endParaRPr lang="cs-CZ" sz="1800" dirty="0">
              <a:latin typeface="Arial Narrow" pitchFamily="34" charset="0"/>
            </a:endParaRPr>
          </a:p>
        </p:txBody>
      </p:sp>
      <p:sp>
        <p:nvSpPr>
          <p:cNvPr id="16" name="Čtyřcípá hvězda 15"/>
          <p:cNvSpPr/>
          <p:nvPr/>
        </p:nvSpPr>
        <p:spPr>
          <a:xfrm>
            <a:off x="562840" y="6092925"/>
            <a:ext cx="351534" cy="457200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21278" y="4798893"/>
            <a:ext cx="7523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800" dirty="0">
                <a:latin typeface="Arial Narrow" pitchFamily="34" charset="0"/>
              </a:rPr>
              <a:t>Naše příroda č. </a:t>
            </a:r>
            <a:r>
              <a:rPr lang="cs-CZ" sz="1800" dirty="0" smtClean="0">
                <a:latin typeface="Arial Narrow" pitchFamily="34" charset="0"/>
              </a:rPr>
              <a:t>3/2009, </a:t>
            </a:r>
            <a:r>
              <a:rPr lang="cs-CZ" sz="1800" dirty="0">
                <a:latin typeface="Arial Narrow" pitchFamily="34" charset="0"/>
              </a:rPr>
              <a:t>adresa redakce: Naše příroda </a:t>
            </a:r>
            <a:r>
              <a:rPr lang="cs-CZ" sz="1800" dirty="0" err="1">
                <a:latin typeface="Arial Narrow" pitchFamily="34" charset="0"/>
              </a:rPr>
              <a:t>o.s</a:t>
            </a:r>
            <a:r>
              <a:rPr lang="cs-CZ" sz="1800" dirty="0">
                <a:latin typeface="Arial Narrow" pitchFamily="34" charset="0"/>
              </a:rPr>
              <a:t>., Lazecká 297/51, 77900 Olomouc</a:t>
            </a:r>
          </a:p>
        </p:txBody>
      </p:sp>
    </p:spTree>
    <p:extLst>
      <p:ext uri="{BB962C8B-B14F-4D97-AF65-F5344CB8AC3E}">
        <p14:creationId xmlns:p14="http://schemas.microsoft.com/office/powerpoint/2010/main" val="2281546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3679</TotalTime>
  <Words>302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Osoblaha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STONEK</dc:title>
  <dc:creator>Základní škola</dc:creator>
  <cp:lastModifiedBy>Eliška Jurčicová</cp:lastModifiedBy>
  <cp:revision>230</cp:revision>
  <dcterms:created xsi:type="dcterms:W3CDTF">2011-10-24T11:56:12Z</dcterms:created>
  <dcterms:modified xsi:type="dcterms:W3CDTF">2012-06-14T09:39:30Z</dcterms:modified>
</cp:coreProperties>
</file>