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0" r:id="rId3"/>
    <p:sldId id="269" r:id="rId4"/>
    <p:sldId id="257" r:id="rId5"/>
    <p:sldId id="258" r:id="rId6"/>
    <p:sldId id="256" r:id="rId7"/>
    <p:sldId id="261" r:id="rId8"/>
    <p:sldId id="259" r:id="rId9"/>
    <p:sldId id="262" r:id="rId10"/>
    <p:sldId id="260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VY_32_INOVACE_3. 2. 2. 3. F 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Chemie 8 - Molekula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2BC1814-DAD7-44E6-B5DC-2B69390CFC5D}" type="presOf" srcId="{D1B46980-6531-4606-95E6-44980827E919}" destId="{2BE915AB-18AA-4053-B92C-3BFC9ED204BB}" srcOrd="1" destOrd="0" presId="urn:microsoft.com/office/officeart/2005/8/layout/target3"/>
    <dgm:cxn modelId="{589F9DEF-C5FF-40CD-A83F-94E4C2660282}" type="presOf" srcId="{B651F6E3-6281-48DB-9319-2AEAFDAE7572}" destId="{619D679B-A015-4ECF-8348-D1034C574F40}" srcOrd="0" destOrd="0" presId="urn:microsoft.com/office/officeart/2005/8/layout/target3"/>
    <dgm:cxn modelId="{96FA4545-FCF7-4430-B6D7-F15B11A4B6BB}" type="presOf" srcId="{4C35D32F-0EAB-4CD7-82EE-45574DC2A586}" destId="{8BEBB6EC-1DAA-4CAC-8A25-BC0FCBD5DBD5}" srcOrd="0" destOrd="0" presId="urn:microsoft.com/office/officeart/2005/8/layout/target3"/>
    <dgm:cxn modelId="{498C751D-BAAA-4517-9F75-D8CBAAA880C9}" type="presOf" srcId="{D1D4F407-5343-4D3F-B5B9-D407B03CAEB4}" destId="{AED2198E-93D5-4001-81B4-73124B309672}" srcOrd="1" destOrd="0" presId="urn:microsoft.com/office/officeart/2005/8/layout/target3"/>
    <dgm:cxn modelId="{1B8FAB81-384B-4077-8896-3014E9C9C3B9}" type="presOf" srcId="{D8197B8C-B260-4A16-BDF4-0947B075E274}" destId="{25B08C86-7E15-44DC-BE7F-FFB55DD49D12}" srcOrd="0" destOrd="0" presId="urn:microsoft.com/office/officeart/2005/8/layout/target3"/>
    <dgm:cxn modelId="{D7AA5203-4982-4E2F-A1CF-2E094688C394}" type="presOf" srcId="{D1B46980-6531-4606-95E6-44980827E919}" destId="{6140AFEC-043D-4C43-A2F9-D0F5331DF3A3}" srcOrd="0" destOrd="0" presId="urn:microsoft.com/office/officeart/2005/8/layout/target3"/>
    <dgm:cxn modelId="{BE4309E2-44F4-43BC-B7A7-C01F1E7B126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20B0185-59BD-4D9B-B042-BB801FC90BE6}" type="presOf" srcId="{D8197B8C-B260-4A16-BDF4-0947B075E274}" destId="{5A5FFA88-C948-4069-8E93-59FA12366E83}" srcOrd="1" destOrd="0" presId="urn:microsoft.com/office/officeart/2005/8/layout/target3"/>
    <dgm:cxn modelId="{18A319A7-E79C-40D6-9D62-6CA28A2B6770}" type="presOf" srcId="{D1D4F407-5343-4D3F-B5B9-D407B03CAEB4}" destId="{D005CE8C-CC26-4C3E-AC11-E15060ECD759}" srcOrd="0" destOrd="0" presId="urn:microsoft.com/office/officeart/2005/8/layout/target3"/>
    <dgm:cxn modelId="{C36C6049-0679-43B4-A8FF-314709D54EC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1204C3-3890-4F6B-8CF7-635096222864}" type="presOf" srcId="{757F3AB3-0718-4624-B441-E567A8F0AB56}" destId="{333A1088-737F-45CB-B68E-254E46348037}" srcOrd="0" destOrd="0" presId="urn:microsoft.com/office/officeart/2005/8/layout/target3"/>
    <dgm:cxn modelId="{911571BB-4EF4-45B2-8CBF-079383AFBFD2}" type="presParOf" srcId="{333A1088-737F-45CB-B68E-254E46348037}" destId="{F5ABB229-8D3B-4694-996A-96F23CF14429}" srcOrd="0" destOrd="0" presId="urn:microsoft.com/office/officeart/2005/8/layout/target3"/>
    <dgm:cxn modelId="{17460202-C2BA-4B8B-9AA2-705AE52BD5A4}" type="presParOf" srcId="{333A1088-737F-45CB-B68E-254E46348037}" destId="{F41139FD-01EE-4571-8B17-4FB00FC51163}" srcOrd="1" destOrd="0" presId="urn:microsoft.com/office/officeart/2005/8/layout/target3"/>
    <dgm:cxn modelId="{7F7D8345-3E3A-414E-8FA2-B9A359A92339}" type="presParOf" srcId="{333A1088-737F-45CB-B68E-254E46348037}" destId="{D005CE8C-CC26-4C3E-AC11-E15060ECD759}" srcOrd="2" destOrd="0" presId="urn:microsoft.com/office/officeart/2005/8/layout/target3"/>
    <dgm:cxn modelId="{6E44F75B-1C68-4C7A-98D7-6534B47DCF5D}" type="presParOf" srcId="{333A1088-737F-45CB-B68E-254E46348037}" destId="{2C702D82-9B77-49B7-9568-BB8EB47C3372}" srcOrd="3" destOrd="0" presId="urn:microsoft.com/office/officeart/2005/8/layout/target3"/>
    <dgm:cxn modelId="{5CFE3AFD-54C1-4846-B26E-FBF68AD4A9E6}" type="presParOf" srcId="{333A1088-737F-45CB-B68E-254E46348037}" destId="{A52A0455-90FF-4808-ABD0-F02540D31D5A}" srcOrd="4" destOrd="0" presId="urn:microsoft.com/office/officeart/2005/8/layout/target3"/>
    <dgm:cxn modelId="{48BA8C0D-E095-4815-83B3-85812898A76F}" type="presParOf" srcId="{333A1088-737F-45CB-B68E-254E46348037}" destId="{6140AFEC-043D-4C43-A2F9-D0F5331DF3A3}" srcOrd="5" destOrd="0" presId="urn:microsoft.com/office/officeart/2005/8/layout/target3"/>
    <dgm:cxn modelId="{CCA02982-770F-460F-8984-7ED5883BE159}" type="presParOf" srcId="{333A1088-737F-45CB-B68E-254E46348037}" destId="{9358AC05-5D7D-4327-9F80-1AD486AEA664}" srcOrd="6" destOrd="0" presId="urn:microsoft.com/office/officeart/2005/8/layout/target3"/>
    <dgm:cxn modelId="{EE2AC527-91A1-453C-9F9A-94F071C3D978}" type="presParOf" srcId="{333A1088-737F-45CB-B68E-254E46348037}" destId="{313FC574-E1CD-4FB4-B054-0B805CE0447D}" srcOrd="7" destOrd="0" presId="urn:microsoft.com/office/officeart/2005/8/layout/target3"/>
    <dgm:cxn modelId="{95346F81-829B-425F-8768-3A502DDEBC73}" type="presParOf" srcId="{333A1088-737F-45CB-B68E-254E46348037}" destId="{619D679B-A015-4ECF-8348-D1034C574F40}" srcOrd="8" destOrd="0" presId="urn:microsoft.com/office/officeart/2005/8/layout/target3"/>
    <dgm:cxn modelId="{8B7FCB91-600A-48E5-9AE6-402BD8CEE3F6}" type="presParOf" srcId="{333A1088-737F-45CB-B68E-254E46348037}" destId="{322283A8-4A27-4CDA-BAE3-F381106A9174}" srcOrd="9" destOrd="0" presId="urn:microsoft.com/office/officeart/2005/8/layout/target3"/>
    <dgm:cxn modelId="{D3D3A694-AB56-4398-97CE-3B302FC7F9F1}" type="presParOf" srcId="{333A1088-737F-45CB-B68E-254E46348037}" destId="{FFC9F71D-1B4F-4AD9-A4A6-86ADEFC8AF5C}" srcOrd="10" destOrd="0" presId="urn:microsoft.com/office/officeart/2005/8/layout/target3"/>
    <dgm:cxn modelId="{3AE5AF0F-943E-4B6B-BF8B-4BBD3154F4ED}" type="presParOf" srcId="{333A1088-737F-45CB-B68E-254E46348037}" destId="{25B08C86-7E15-44DC-BE7F-FFB55DD49D12}" srcOrd="11" destOrd="0" presId="urn:microsoft.com/office/officeart/2005/8/layout/target3"/>
    <dgm:cxn modelId="{05EDE3A3-3381-4BE2-A24F-19A3526CE2D2}" type="presParOf" srcId="{333A1088-737F-45CB-B68E-254E46348037}" destId="{76644BE8-9D7C-4C09-B250-3D10AF48CBB7}" srcOrd="12" destOrd="0" presId="urn:microsoft.com/office/officeart/2005/8/layout/target3"/>
    <dgm:cxn modelId="{40E4E2C2-6436-4F19-9EA0-6E9D2F11E522}" type="presParOf" srcId="{333A1088-737F-45CB-B68E-254E46348037}" destId="{EE85B701-7295-41C0-BA7A-34D3756A2AE6}" srcOrd="13" destOrd="0" presId="urn:microsoft.com/office/officeart/2005/8/layout/target3"/>
    <dgm:cxn modelId="{F05D6CB8-BE72-4C49-BD3F-C6BA0F842129}" type="presParOf" srcId="{333A1088-737F-45CB-B68E-254E46348037}" destId="{8BEBB6EC-1DAA-4CAC-8A25-BC0FCBD5DBD5}" srcOrd="14" destOrd="0" presId="urn:microsoft.com/office/officeart/2005/8/layout/target3"/>
    <dgm:cxn modelId="{78E2B131-2CB5-4CA3-811C-ED49EF217A33}" type="presParOf" srcId="{333A1088-737F-45CB-B68E-254E46348037}" destId="{AED2198E-93D5-4001-81B4-73124B309672}" srcOrd="15" destOrd="0" presId="urn:microsoft.com/office/officeart/2005/8/layout/target3"/>
    <dgm:cxn modelId="{D166808B-4888-4099-9892-65AC8329656F}" type="presParOf" srcId="{333A1088-737F-45CB-B68E-254E46348037}" destId="{2BE915AB-18AA-4053-B92C-3BFC9ED204BB}" srcOrd="16" destOrd="0" presId="urn:microsoft.com/office/officeart/2005/8/layout/target3"/>
    <dgm:cxn modelId="{5DA5818B-A169-4993-8FF2-5CAB3163023D}" type="presParOf" srcId="{333A1088-737F-45CB-B68E-254E46348037}" destId="{6BB5E863-4638-4E1D-BFDE-399D028AC4ED}" srcOrd="17" destOrd="0" presId="urn:microsoft.com/office/officeart/2005/8/layout/target3"/>
    <dgm:cxn modelId="{C99D0736-CD71-44C6-BB4A-56B51C817596}" type="presParOf" srcId="{333A1088-737F-45CB-B68E-254E46348037}" destId="{5A5FFA88-C948-4069-8E93-59FA12366E83}" srcOrd="18" destOrd="0" presId="urn:microsoft.com/office/officeart/2005/8/layout/target3"/>
    <dgm:cxn modelId="{B64CACB2-CDFD-4291-8D3D-A90EBE83A4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VY_32_INOVACE_3. 2. 2. 3. F 12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Chemie 8 - Molekula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B3A83F-0A53-4AE3-BAE9-1652F0B1BD08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BBFEC7-B1A5-4DD2-BE12-77FE3E3DB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95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91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013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072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30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420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95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98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847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36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280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601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5664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456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1264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353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3286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3513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1948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708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10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9271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958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9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856F9-8904-4432-B121-23E798226AB0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CD283-7485-4E25-AF66-CE5BCFF9B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695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1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Dihydrogen-3D-vdW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molekuly/molekuly1.html" TargetMode="External"/><Relationship Id="rId2" Type="http://schemas.openxmlformats.org/officeDocument/2006/relationships/hyperlink" Target="http://cs.wikipedia.org/wiki/Vod%C3%AD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47126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168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Molekula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</a:p>
          <a:p>
            <a:pPr marL="0" indent="0">
              <a:buNone/>
            </a:pPr>
            <a:r>
              <a:rPr lang="cs-CZ" dirty="0" smtClean="0"/>
              <a:t>tento materiál je určen pro žáky 8. ročníku ZŠ.</a:t>
            </a:r>
          </a:p>
          <a:p>
            <a:pPr marL="0" indent="0">
              <a:buNone/>
            </a:pPr>
            <a:r>
              <a:rPr lang="cs-CZ" dirty="0" smtClean="0"/>
              <a:t>Cílem je navázat na vysvětlení pojmu atom a objasnit, že některé </a:t>
            </a:r>
            <a:r>
              <a:rPr lang="cs-CZ" dirty="0"/>
              <a:t>prvky se vyskytují jako </a:t>
            </a:r>
            <a:r>
              <a:rPr lang="cs-CZ"/>
              <a:t>samostatné </a:t>
            </a:r>
            <a:r>
              <a:rPr lang="cs-CZ" smtClean="0"/>
              <a:t>atomy a jiné </a:t>
            </a:r>
            <a:r>
              <a:rPr lang="cs-CZ" dirty="0"/>
              <a:t>(jako například vodík) tvoří molekuly.</a:t>
            </a:r>
          </a:p>
        </p:txBody>
      </p:sp>
    </p:spTree>
    <p:extLst>
      <p:ext uri="{BB962C8B-B14F-4D97-AF65-F5344CB8AC3E}">
        <p14:creationId xmlns:p14="http://schemas.microsoft.com/office/powerpoint/2010/main" val="69517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Molekula</a:t>
            </a:r>
            <a:endParaRPr lang="cs-CZ" dirty="0"/>
          </a:p>
        </p:txBody>
      </p:sp>
      <p:pic>
        <p:nvPicPr>
          <p:cNvPr id="1026" name="Picture 2" descr="C:\Users\FiedlerovaI\AppData\Local\Microsoft\Windows\Temporary Internet Files\Content.IE5\5TF57ZSW\MP90032110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edlerovaI\AppData\Local\Microsoft\Windows\Temporary Internet Files\Content.IE5\DE4CGPLA\MP9004312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8840"/>
            <a:ext cx="4221088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981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Atomy jsou elektroneutrální částice.</a:t>
            </a:r>
          </a:p>
          <a:p>
            <a:r>
              <a:rPr lang="cs-CZ" dirty="0" smtClean="0"/>
              <a:t>Nejstabilnější jsou atomy tehdy, tvoří-li elektrony ve valenční vrstvě dvojice (páry)</a:t>
            </a:r>
          </a:p>
          <a:p>
            <a:r>
              <a:rPr lang="cs-CZ" dirty="0" smtClean="0"/>
              <a:t>Atomy se mohou vzájemně slučovat za vzniku </a:t>
            </a:r>
            <a:r>
              <a:rPr lang="cs-CZ" u="sng" dirty="0" smtClean="0"/>
              <a:t>molekul.</a:t>
            </a:r>
          </a:p>
          <a:p>
            <a:r>
              <a:rPr lang="cs-CZ" dirty="0" smtClean="0"/>
              <a:t> Atomy drží pohromadě vazebné síly, kterým říkáme chemická vazba.</a:t>
            </a:r>
          </a:p>
        </p:txBody>
      </p:sp>
    </p:spTree>
    <p:extLst>
      <p:ext uri="{BB962C8B-B14F-4D97-AF65-F5344CB8AC3E}">
        <p14:creationId xmlns:p14="http://schemas.microsoft.com/office/powerpoint/2010/main" val="420554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/>
              <a:t>Molekula</a:t>
            </a:r>
            <a:r>
              <a:rPr lang="cs-CZ" dirty="0" smtClean="0"/>
              <a:t> </a:t>
            </a:r>
            <a:r>
              <a:rPr lang="cs-CZ" sz="4000" dirty="0" smtClean="0"/>
              <a:t>vzniká sloučením (spojením atomů)</a:t>
            </a:r>
            <a:br>
              <a:rPr lang="cs-CZ" sz="4000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Nejjednodušší molekula : vodík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atom + atom                      molekula</a:t>
            </a:r>
          </a:p>
          <a:p>
            <a:pPr marL="0" indent="0">
              <a:buNone/>
            </a:pPr>
            <a:r>
              <a:rPr lang="cs-CZ" sz="4000" dirty="0" smtClean="0"/>
              <a:t>     H   +    H                       H</a:t>
            </a:r>
            <a:r>
              <a:rPr lang="cs-CZ" sz="4000" baseline="-25000" dirty="0" smtClean="0"/>
              <a:t>2</a:t>
            </a:r>
          </a:p>
          <a:p>
            <a:r>
              <a:rPr lang="cs-CZ" sz="4000" baseline="-25000" dirty="0" smtClean="0"/>
              <a:t>Složení molekul vyjadřují vzorce</a:t>
            </a:r>
          </a:p>
          <a:p>
            <a:endParaRPr lang="cs-CZ" sz="4000" baseline="-25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88696"/>
            <a:ext cx="1095375" cy="10953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77234"/>
            <a:ext cx="1095375" cy="1095375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3419872" y="3717032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491880" y="422108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751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Molekuly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Molekula je tvořena </a:t>
            </a:r>
            <a:r>
              <a:rPr lang="cs-CZ" b="1" dirty="0" smtClean="0"/>
              <a:t>dvěma nebo více atomy</a:t>
            </a:r>
            <a:r>
              <a:rPr lang="cs-CZ" dirty="0" smtClean="0"/>
              <a:t> spojenými chemickou vazbou.</a:t>
            </a:r>
          </a:p>
          <a:p>
            <a:r>
              <a:rPr lang="cs-CZ" dirty="0" smtClean="0"/>
              <a:t>Molekula může být tvořena </a:t>
            </a:r>
            <a:r>
              <a:rPr lang="cs-CZ" b="1" dirty="0" smtClean="0"/>
              <a:t>stejnými atomy</a:t>
            </a:r>
            <a:r>
              <a:rPr lang="cs-CZ" dirty="0" smtClean="0"/>
              <a:t>. Je to molekula některého z chemických prvků.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H   +    H                       H</a:t>
            </a:r>
            <a:r>
              <a:rPr lang="cs-CZ" baseline="-25000" dirty="0" smtClean="0"/>
              <a:t>2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392498" y="465313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http://upload.wikimedia.org/wikipedia/commons/thumb/d/d4/Dihydrogen-3D-vdW.png/220px-Dihydrogen-3D-vdW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13176"/>
            <a:ext cx="2095500" cy="16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3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6700" baseline="-25000" dirty="0" smtClean="0"/>
              <a:t/>
            </a:r>
            <a:br>
              <a:rPr lang="cs-CZ" sz="6700" baseline="-25000" dirty="0" smtClean="0"/>
            </a:br>
            <a:r>
              <a:rPr lang="cs-CZ" sz="6700" baseline="-25000" dirty="0" smtClean="0"/>
              <a:t>Složení molekul vyjadřují vzorce</a:t>
            </a:r>
            <a:br>
              <a:rPr lang="cs-CZ" sz="6700" baseline="-25000" dirty="0" smtClean="0"/>
            </a:br>
            <a:r>
              <a:rPr lang="cs-CZ" baseline="-25000" dirty="0" smtClean="0"/>
              <a:t/>
            </a:r>
            <a:br>
              <a:rPr lang="cs-CZ" baseline="-250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Používáme v nich značky prvků</a:t>
            </a:r>
          </a:p>
          <a:p>
            <a:r>
              <a:rPr lang="cs-CZ" dirty="0" err="1" smtClean="0"/>
              <a:t>Vodík,dusík</a:t>
            </a:r>
            <a:r>
              <a:rPr lang="cs-CZ" dirty="0"/>
              <a:t> </a:t>
            </a:r>
            <a:r>
              <a:rPr lang="cs-CZ" dirty="0" smtClean="0"/>
              <a:t>a kyslík mají dvouatomové molekuly: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, N</a:t>
            </a:r>
            <a:r>
              <a:rPr lang="cs-CZ" baseline="-25000" dirty="0" smtClean="0"/>
              <a:t>2</a:t>
            </a:r>
            <a:r>
              <a:rPr lang="cs-CZ" dirty="0" smtClean="0"/>
              <a:t> O</a:t>
            </a:r>
            <a:r>
              <a:rPr lang="cs-CZ" baseline="-25000" dirty="0" smtClean="0"/>
              <a:t>2   </a:t>
            </a:r>
            <a:r>
              <a:rPr lang="cs-CZ" dirty="0" smtClean="0"/>
              <a:t>čti : </a:t>
            </a:r>
            <a:r>
              <a:rPr lang="cs-CZ" dirty="0" err="1" smtClean="0"/>
              <a:t>há</a:t>
            </a:r>
            <a:r>
              <a:rPr lang="cs-CZ" dirty="0" smtClean="0"/>
              <a:t>-dvě, en-dvě, ó- dvě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Index za značkou prvku udává počet atomů tohoto prvku v molekule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4176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Počet atomů v molekule zapisujeme </a:t>
            </a:r>
            <a:r>
              <a:rPr lang="cs-CZ" b="1" dirty="0" smtClean="0"/>
              <a:t>vpravo dole</a:t>
            </a:r>
            <a:r>
              <a:rPr lang="cs-CZ" dirty="0" smtClean="0"/>
              <a:t> ke značce prvku!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813" y="3140968"/>
            <a:ext cx="1584176" cy="7920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293096"/>
            <a:ext cx="2306472" cy="11532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023724"/>
            <a:ext cx="1374540" cy="687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876042"/>
            <a:ext cx="1728192" cy="15380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933056"/>
            <a:ext cx="2619489" cy="209559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339752" y="20237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Kyslík O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32129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Dusík N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90040" y="4869714"/>
            <a:ext cx="1293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Chlor Cl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1885224"/>
            <a:ext cx="1462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Fosfor P</a:t>
            </a:r>
            <a:r>
              <a:rPr lang="cs-CZ" sz="2400" baseline="-25000" dirty="0" smtClean="0"/>
              <a:t>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35505" y="4437112"/>
            <a:ext cx="141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Síra S</a:t>
            </a:r>
            <a:r>
              <a:rPr lang="cs-CZ" sz="2400" baseline="-25000" dirty="0" smtClean="0"/>
              <a:t>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608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Vzorec  chemické sloučeniny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                         </a:t>
            </a:r>
            <a:r>
              <a:rPr lang="cs-CZ" sz="5400" dirty="0" smtClean="0"/>
              <a:t>VODA           H</a:t>
            </a:r>
            <a:r>
              <a:rPr lang="cs-CZ" sz="5400" baseline="-25000" dirty="0" smtClean="0"/>
              <a:t>2</a:t>
            </a:r>
            <a:r>
              <a:rPr lang="cs-CZ" sz="5400" dirty="0" smtClean="0"/>
              <a:t>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</a:t>
            </a:r>
            <a:r>
              <a:rPr lang="cs-CZ" sz="2400" dirty="0" smtClean="0"/>
              <a:t>čti </a:t>
            </a:r>
            <a:r>
              <a:rPr lang="cs-CZ" sz="2400" dirty="0" err="1" smtClean="0"/>
              <a:t>há</a:t>
            </a:r>
            <a:r>
              <a:rPr lang="cs-CZ" sz="2400" dirty="0" smtClean="0"/>
              <a:t>-dvě- ó</a:t>
            </a:r>
            <a:endParaRPr lang="cs-CZ" dirty="0" smtClean="0"/>
          </a:p>
          <a:p>
            <a:pPr>
              <a:buFontTx/>
              <a:buChar char="-"/>
            </a:pPr>
            <a:r>
              <a:rPr lang="cs-CZ" sz="2800" dirty="0" smtClean="0"/>
              <a:t>molekula vody se skládá ze dvou atomů vodíku a jednoho atomu kyslíku,</a:t>
            </a:r>
          </a:p>
          <a:p>
            <a:pPr>
              <a:buFontTx/>
              <a:buChar char="-"/>
            </a:pPr>
            <a:r>
              <a:rPr lang="cs-CZ" sz="2800" dirty="0" smtClean="0"/>
              <a:t>chemický vzorec se skládá </a:t>
            </a:r>
            <a:r>
              <a:rPr lang="cs-CZ" sz="2800" b="1" dirty="0" smtClean="0"/>
              <a:t>ze značek prvků</a:t>
            </a:r>
            <a:r>
              <a:rPr lang="cs-CZ" sz="2800" dirty="0" smtClean="0"/>
              <a:t>, které sloučenina obsahuje,</a:t>
            </a:r>
          </a:p>
          <a:p>
            <a:pPr>
              <a:buFontTx/>
              <a:buChar char="-"/>
            </a:pPr>
            <a:r>
              <a:rPr lang="cs-CZ" sz="2800" b="1" dirty="0" smtClean="0"/>
              <a:t>počet jednotlivých atomů vyjadřujeme indexem</a:t>
            </a:r>
            <a:r>
              <a:rPr lang="cs-CZ" sz="2800" dirty="0" smtClean="0"/>
              <a:t> umístěným v prvku </a:t>
            </a:r>
            <a:r>
              <a:rPr lang="cs-CZ" sz="2800" b="1" dirty="0" smtClean="0"/>
              <a:t>vpravo dole</a:t>
            </a:r>
            <a:r>
              <a:rPr lang="cs-CZ" sz="2800" dirty="0" smtClean="0"/>
              <a:t>.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103594"/>
            <a:ext cx="2925663" cy="2089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0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Chemické sloučeniny se skládají </a:t>
            </a:r>
            <a:br>
              <a:rPr lang="cs-CZ" dirty="0" smtClean="0"/>
            </a:br>
            <a:r>
              <a:rPr lang="cs-CZ" b="1" dirty="0" smtClean="0"/>
              <a:t>z atomů dvou nebo více prvků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757364"/>
              </p:ext>
            </p:extLst>
          </p:nvPr>
        </p:nvGraphicFramePr>
        <p:xfrm>
          <a:off x="539552" y="2470795"/>
          <a:ext cx="8229600" cy="1463040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371480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Oxid uhličitý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uhlík a kyslík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CO</a:t>
                      </a:r>
                      <a:r>
                        <a:rPr lang="cs-CZ" baseline="-25000" dirty="0" smtClean="0"/>
                        <a:t>2</a:t>
                      </a:r>
                    </a:p>
                    <a:p>
                      <a:pPr algn="ctr"/>
                      <a:endParaRPr lang="cs-CZ" baseline="-25000" dirty="0" smtClean="0"/>
                    </a:p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899">
                <a:tc>
                  <a:txBody>
                    <a:bodyPr/>
                    <a:lstStyle/>
                    <a:p>
                      <a:pPr algn="ctr"/>
                      <a:r>
                        <a:rPr lang="cs-CZ" dirty="0" err="1"/>
                        <a:t>Ethanol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uhlík, vodík a kyslík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C</a:t>
                      </a:r>
                      <a:r>
                        <a:rPr lang="cs-CZ" baseline="-25000" dirty="0"/>
                        <a:t>2</a:t>
                      </a:r>
                      <a:r>
                        <a:rPr lang="cs-CZ" dirty="0"/>
                        <a:t>H</a:t>
                      </a:r>
                      <a:r>
                        <a:rPr lang="cs-CZ" baseline="-25000" dirty="0"/>
                        <a:t>5</a:t>
                      </a:r>
                      <a:r>
                        <a:rPr lang="cs-CZ" dirty="0"/>
                        <a:t>OH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5" name="Picture 1" descr="http://www.zschemie.euweb.cz/molekuly/co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65537"/>
            <a:ext cx="259228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zschemie.euweb.cz/molekuly/ethano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433742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77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chemický vzorec budou mít následující molekuly?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526047"/>
            <a:ext cx="1584176" cy="15841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844824"/>
            <a:ext cx="3954735" cy="395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70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i="1" dirty="0"/>
              <a:t>Cs.wikipedia.org</a:t>
            </a:r>
            <a:r>
              <a:rPr lang="cs-CZ" sz="1800" dirty="0"/>
              <a:t>: </a:t>
            </a:r>
            <a:r>
              <a:rPr lang="cs-CZ" sz="1800" i="1" dirty="0"/>
              <a:t>Vodík</a:t>
            </a:r>
            <a:r>
              <a:rPr lang="cs-CZ" sz="1800" dirty="0"/>
              <a:t> [online]. 2012 [cit. 2012-02-23]. </a:t>
            </a:r>
            <a:r>
              <a:rPr lang="cs-CZ" sz="1800"/>
              <a:t>Dostupné z: </a:t>
            </a:r>
            <a:r>
              <a:rPr lang="cs-CZ" sz="1800">
                <a:hlinkClick r:id="rId2"/>
              </a:rPr>
              <a:t>http://</a:t>
            </a:r>
            <a:r>
              <a:rPr lang="cs-CZ" sz="1800" smtClean="0">
                <a:hlinkClick r:id="rId2"/>
              </a:rPr>
              <a:t>cs.wikipedia.org/wiki/Vod%C3%ADk</a:t>
            </a:r>
            <a:endParaRPr lang="cs-CZ" sz="1800" smtClean="0"/>
          </a:p>
          <a:p>
            <a:r>
              <a:rPr lang="cs-CZ" sz="1800" i="1" smtClean="0"/>
              <a:t>Zschemie.euweb.cz</a:t>
            </a:r>
            <a:r>
              <a:rPr lang="cs-CZ" sz="1800" dirty="0"/>
              <a:t>: </a:t>
            </a:r>
            <a:r>
              <a:rPr lang="cs-CZ" sz="1800" i="1" dirty="0"/>
              <a:t>molekuly</a:t>
            </a:r>
            <a:r>
              <a:rPr lang="cs-CZ" sz="1800" dirty="0"/>
              <a:t> [online]. 2012 [cit. 2012-02-23].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www.zschemie.euweb.cz/molekuly/molekuly1.html</a:t>
            </a:r>
            <a:endParaRPr lang="cs-CZ" sz="1800" dirty="0" smtClean="0"/>
          </a:p>
          <a:p>
            <a:r>
              <a:rPr lang="cs-CZ" sz="1800" i="1" dirty="0" smtClean="0"/>
              <a:t>Office.com</a:t>
            </a:r>
            <a:r>
              <a:rPr lang="cs-CZ" sz="1800" dirty="0"/>
              <a:t>: </a:t>
            </a:r>
            <a:r>
              <a:rPr lang="cs-CZ" sz="1800" i="1" dirty="0" err="1"/>
              <a:t>Obrazky</a:t>
            </a:r>
            <a:r>
              <a:rPr lang="cs-CZ" sz="1800" dirty="0"/>
              <a:t> [online]. 2012 [cit. 2012-02-23]. Dostupné z: http://office.microsoft.com/cs-cz/images</a:t>
            </a:r>
          </a:p>
        </p:txBody>
      </p:sp>
    </p:spTree>
    <p:extLst>
      <p:ext uri="{BB962C8B-B14F-4D97-AF65-F5344CB8AC3E}">
        <p14:creationId xmlns:p14="http://schemas.microsoft.com/office/powerpoint/2010/main" val="157445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355</Words>
  <Application>Microsoft Office PowerPoint</Application>
  <PresentationFormat>Předvádění na obrazovce (4:3)</PresentationFormat>
  <Paragraphs>60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Prezentace aplikace PowerPoint</vt:lpstr>
      <vt:lpstr>Molekula</vt:lpstr>
      <vt:lpstr>Molekula</vt:lpstr>
      <vt:lpstr>Opakování :</vt:lpstr>
      <vt:lpstr> Molekula vzniká sloučením (spojením atomů)  </vt:lpstr>
      <vt:lpstr>Molekuly</vt:lpstr>
      <vt:lpstr> Složení molekul vyjadřují vzorce  </vt:lpstr>
      <vt:lpstr>Počet atomů v molekule zapisujeme vpravo dole ke značce prvku!</vt:lpstr>
      <vt:lpstr>Vzorec  chemické sloučeniny</vt:lpstr>
      <vt:lpstr>Chemické sloučeniny se skládají  z atomů dvou nebo více prvků.</vt:lpstr>
      <vt:lpstr>Jaký chemický vzorec budou mít následující molekuly?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Molekula</dc:title>
  <dc:creator>Fiedlerová Ivana</dc:creator>
  <cp:lastModifiedBy>Fiedlerová Ivana</cp:lastModifiedBy>
  <cp:revision>20</cp:revision>
  <dcterms:created xsi:type="dcterms:W3CDTF">2011-11-23T19:13:14Z</dcterms:created>
  <dcterms:modified xsi:type="dcterms:W3CDTF">2012-03-04T11:38:23Z</dcterms:modified>
</cp:coreProperties>
</file>