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8" r:id="rId4"/>
    <p:sldId id="263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59" autoAdjust="0"/>
    <p:restoredTop sz="86482" autoAdjust="0"/>
  </p:normalViewPr>
  <p:slideViewPr>
    <p:cSldViewPr>
      <p:cViewPr varScale="1">
        <p:scale>
          <a:sx n="74" d="100"/>
          <a:sy n="74" d="100"/>
        </p:scale>
        <p:origin x="-76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271F92-68D1-48CE-8000-D37120156087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7C1E52-C757-4E37-BAD0-173B76F995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1907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271F92-68D1-48CE-8000-D37120156087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7C1E52-C757-4E37-BAD0-173B76F995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39231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271F92-68D1-48CE-8000-D37120156087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7C1E52-C757-4E37-BAD0-173B76F995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83797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271F92-68D1-48CE-8000-D37120156087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7C1E52-C757-4E37-BAD0-173B76F995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9592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271F92-68D1-48CE-8000-D37120156087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7C1E52-C757-4E37-BAD0-173B76F995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45728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271F92-68D1-48CE-8000-D37120156087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7C1E52-C757-4E37-BAD0-173B76F995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74978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271F92-68D1-48CE-8000-D37120156087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7C1E52-C757-4E37-BAD0-173B76F995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33038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271F92-68D1-48CE-8000-D37120156087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7C1E52-C757-4E37-BAD0-173B76F995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8983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271F92-68D1-48CE-8000-D37120156087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7C1E52-C757-4E37-BAD0-173B76F995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02481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271F92-68D1-48CE-8000-D37120156087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7C1E52-C757-4E37-BAD0-173B76F995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83113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271F92-68D1-48CE-8000-D37120156087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7C1E52-C757-4E37-BAD0-173B76F995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56238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271F92-68D1-48CE-8000-D37120156087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7C1E52-C757-4E37-BAD0-173B76F995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32530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8526035"/>
              </p:ext>
            </p:extLst>
          </p:nvPr>
        </p:nvGraphicFramePr>
        <p:xfrm>
          <a:off x="1665288" y="2414588"/>
          <a:ext cx="5813425" cy="3602038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Anna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Činátlová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5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VY_32_Inovace_3216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172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Podstatná jména – určování vzorů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74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Skloňování podstatných jmen rodu mužského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4.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6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cvičení k určování vzorů rodu mužského.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rozlišuje podstatná jména rodu mužského podle vzorů.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4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6934869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Podstatná jména - určování rodů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Podstatná jména jsou názvy : osob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    zvířat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    věcí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    činností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    vlastností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Určujeme u nich rod: mužský (ten)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ženský (ta)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střední (to)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3239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rgbClr val="00B050"/>
                </a:solidFill>
              </a:rPr>
              <a:t>Rozděl podstatná jména podle rodu</a:t>
            </a:r>
            <a:endParaRPr lang="cs-CZ" b="1" u="sng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š</a:t>
            </a:r>
            <a:r>
              <a:rPr lang="cs-CZ" dirty="0" smtClean="0"/>
              <a:t>elma, kopřiva, chvíle, slovo, bohatství, síla, konev, petržel, veslo, medvěd, nos, skříň, laň, škeble, hoch, okap, dravec, Pepík, strom, spisovatel, uhlí, koště, štěně, mýdlo, kotě</a:t>
            </a:r>
          </a:p>
          <a:p>
            <a:pPr marL="0" indent="0">
              <a:buNone/>
            </a:pPr>
            <a:r>
              <a:rPr lang="cs-CZ" dirty="0" smtClean="0"/>
              <a:t>								</a:t>
            </a:r>
          </a:p>
        </p:txBody>
      </p:sp>
    </p:spTree>
    <p:extLst>
      <p:ext uri="{BB962C8B-B14F-4D97-AF65-F5344CB8AC3E}">
        <p14:creationId xmlns:p14="http://schemas.microsoft.com/office/powerpoint/2010/main" val="2637529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B0F0"/>
                </a:solidFill>
              </a:rPr>
              <a:t>Správné řešení</a:t>
            </a:r>
            <a:endParaRPr lang="cs-CZ" b="1" u="sng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6"/>
                </a:solidFill>
              </a:rPr>
              <a:t>M			    Ž			    S</a:t>
            </a:r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edvěd		šelma		           slovo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os			kopřiva		bohatství</a:t>
            </a:r>
          </a:p>
          <a:p>
            <a:pPr marL="0" indent="0">
              <a:buNone/>
            </a:pPr>
            <a:r>
              <a:rPr lang="cs-CZ" dirty="0"/>
              <a:t>h</a:t>
            </a:r>
            <a:r>
              <a:rPr lang="cs-CZ" dirty="0" smtClean="0"/>
              <a:t>och			chvíle		           veslo</a:t>
            </a:r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kap			síla			uhlí</a:t>
            </a:r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ravec		konev		koště</a:t>
            </a:r>
          </a:p>
          <a:p>
            <a:pPr marL="0" indent="0">
              <a:buNone/>
            </a:pPr>
            <a:r>
              <a:rPr lang="cs-CZ" dirty="0" smtClean="0"/>
              <a:t>Pepík			petržel		štěně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trom		           skříň			kotě		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pisovatel		laň			mýdlo		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4132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accent5"/>
                </a:solidFill>
              </a:rPr>
              <a:t>Vzory mužského rodu</a:t>
            </a:r>
            <a:endParaRPr lang="cs-CZ" b="1" u="sng" dirty="0">
              <a:solidFill>
                <a:schemeClr val="accent5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 smtClean="0">
                <a:solidFill>
                  <a:schemeClr val="accent6"/>
                </a:solidFill>
              </a:rPr>
              <a:t>pán	</a:t>
            </a:r>
            <a:r>
              <a:rPr lang="cs-CZ" dirty="0" smtClean="0"/>
              <a:t>	       </a:t>
            </a:r>
            <a:r>
              <a:rPr lang="cs-CZ" b="1" dirty="0" smtClean="0">
                <a:solidFill>
                  <a:schemeClr val="accent6"/>
                </a:solidFill>
              </a:rPr>
              <a:t>hrad			     muž		stroj</a:t>
            </a:r>
          </a:p>
          <a:p>
            <a:endParaRPr lang="cs-CZ" b="1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dirty="0" smtClean="0"/>
              <a:t>Podle vzoru</a:t>
            </a:r>
            <a:r>
              <a:rPr lang="cs-CZ" dirty="0" smtClean="0">
                <a:solidFill>
                  <a:schemeClr val="accent6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pán </a:t>
            </a:r>
            <a:r>
              <a:rPr lang="cs-CZ" dirty="0" smtClean="0"/>
              <a:t>se skloňují podstatná jména rodu mužského životného, která nají v 1. pádě souhlásku a </a:t>
            </a:r>
            <a:r>
              <a:rPr lang="cs-CZ" b="1" dirty="0" smtClean="0">
                <a:solidFill>
                  <a:srgbClr val="0070C0"/>
                </a:solidFill>
              </a:rPr>
              <a:t>ve 2. pádě koncovku-a.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Podle vzoru </a:t>
            </a:r>
            <a:r>
              <a:rPr lang="cs-CZ" b="1" dirty="0" smtClean="0">
                <a:solidFill>
                  <a:srgbClr val="FF0000"/>
                </a:solidFill>
              </a:rPr>
              <a:t>muž</a:t>
            </a:r>
            <a:r>
              <a:rPr lang="cs-CZ" dirty="0" smtClean="0"/>
              <a:t> se skloňují podstatná jména rodu mužského životného, která mají v </a:t>
            </a:r>
            <a:r>
              <a:rPr lang="cs-CZ" b="1" dirty="0" smtClean="0">
                <a:solidFill>
                  <a:srgbClr val="FF0000"/>
                </a:solidFill>
              </a:rPr>
              <a:t>1. pádě souhlásku a ve 2. pádě koncovku-e.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Podle vzoru </a:t>
            </a:r>
            <a:r>
              <a:rPr lang="cs-CZ" b="1" dirty="0" smtClean="0">
                <a:solidFill>
                  <a:srgbClr val="00B050"/>
                </a:solidFill>
              </a:rPr>
              <a:t>hrad</a:t>
            </a:r>
            <a:r>
              <a:rPr lang="cs-CZ" dirty="0" smtClean="0"/>
              <a:t> se skloňují podstatná jména rodu mužského neživotného, která mají v 1. pádě souhlásku a ve </a:t>
            </a:r>
            <a:r>
              <a:rPr lang="cs-CZ" dirty="0" smtClean="0">
                <a:solidFill>
                  <a:srgbClr val="00B050"/>
                </a:solidFill>
              </a:rPr>
              <a:t>2. pádě koncovku-u.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Podle vzoru </a:t>
            </a:r>
            <a:r>
              <a:rPr lang="cs-CZ" b="1" dirty="0" smtClean="0">
                <a:solidFill>
                  <a:srgbClr val="C00000"/>
                </a:solidFill>
              </a:rPr>
              <a:t>stroj</a:t>
            </a:r>
            <a:r>
              <a:rPr lang="cs-CZ" dirty="0" smtClean="0"/>
              <a:t> se skloňují podstatná jména rodu mužského neživotného, která mají ve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2. pádě koncovku-e.</a:t>
            </a:r>
            <a:r>
              <a:rPr lang="cs-CZ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3008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</a:rPr>
              <a:t>Podtrhni barevně podstatná jména, která se skloňují podle vzoru pán.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Stavitel, žralok, závodník, učitel, král, páv, přítel, čáp, obyvatel, bratranec, jezdec, holič, zpěvák.</a:t>
            </a:r>
          </a:p>
          <a:p>
            <a:endParaRPr lang="cs-CZ" dirty="0"/>
          </a:p>
          <a:p>
            <a:r>
              <a:rPr lang="cs-CZ" b="1" u="sng" dirty="0" smtClean="0">
                <a:solidFill>
                  <a:srgbClr val="00B050"/>
                </a:solidFill>
              </a:rPr>
              <a:t>Správné řešení: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žralok, závodník, páv, čáp, zpěvák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6127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Archiv autora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8966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191</Words>
  <Application>Microsoft Office PowerPoint</Application>
  <PresentationFormat>Předvádění na obrazovce (4:3)</PresentationFormat>
  <Paragraphs>59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Podstatná jména - určování rodů</vt:lpstr>
      <vt:lpstr>Rozděl podstatná jména podle rodu</vt:lpstr>
      <vt:lpstr>Správné řešení</vt:lpstr>
      <vt:lpstr>Vzory mužského rodu</vt:lpstr>
      <vt:lpstr>Podtrhni barevně podstatná jména, která se skloňují podle vzoru pán.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tabulka</dc:title>
  <dc:creator>install</dc:creator>
  <cp:lastModifiedBy>install</cp:lastModifiedBy>
  <cp:revision>25</cp:revision>
  <dcterms:created xsi:type="dcterms:W3CDTF">2012-04-02T12:35:20Z</dcterms:created>
  <dcterms:modified xsi:type="dcterms:W3CDTF">2012-04-10T12:40:00Z</dcterms:modified>
</cp:coreProperties>
</file>