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68" r:id="rId3"/>
    <p:sldId id="269" r:id="rId4"/>
    <p:sldId id="270" r:id="rId5"/>
    <p:sldId id="271" r:id="rId6"/>
    <p:sldId id="272" r:id="rId7"/>
    <p:sldId id="27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5B634-B86E-49DE-97E5-444905C1774A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5B634-B86E-49DE-97E5-444905C1774A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5B634-B86E-49DE-97E5-444905C1774A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5B634-B86E-49DE-97E5-444905C1774A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5B634-B86E-49DE-97E5-444905C1774A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5B634-B86E-49DE-97E5-444905C1774A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5B634-B86E-49DE-97E5-444905C1774A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5B634-B86E-49DE-97E5-444905C1774A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5B634-B86E-49DE-97E5-444905C1774A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5B634-B86E-49DE-97E5-444905C1774A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1F65B634-B86E-49DE-97E5-444905C1774A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1F65B634-B86E-49DE-97E5-444905C1774A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55AC5FC7-15C7-4B70-B27D-CB425E2419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81195165"/>
              </p:ext>
            </p:extLst>
          </p:nvPr>
        </p:nvGraphicFramePr>
        <p:xfrm>
          <a:off x="1665288" y="2414588"/>
          <a:ext cx="5813425" cy="3628948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Anna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Činátlová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5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VY_32_Inovace_2318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17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Skloňování podstatných jmen rodu středního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Podstatná jména rodu středního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9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6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cvičení k určování vzorů rodu středního a skloňování.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rozlišuje rody podstatných jmen a umí správně určit koncovky pádů.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8373582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3800" dirty="0" smtClean="0">
                <a:solidFill>
                  <a:schemeClr val="accent5"/>
                </a:solidFill>
              </a:rPr>
              <a:t>                   Vzory podstatných jmen rodu středního: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00B0F0"/>
                </a:solidFill>
              </a:rPr>
              <a:t>město	                moře	                    kuře	</a:t>
            </a:r>
            <a:r>
              <a:rPr lang="cs-CZ" dirty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    stavení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Podle vzoru </a:t>
            </a:r>
            <a:r>
              <a:rPr lang="cs-CZ" dirty="0" smtClean="0">
                <a:solidFill>
                  <a:srgbClr val="FF0000"/>
                </a:solidFill>
              </a:rPr>
              <a:t>město</a:t>
            </a:r>
            <a:r>
              <a:rPr lang="cs-CZ" dirty="0" smtClean="0"/>
              <a:t> se skloňují podstatná jména rodu středního, která mají v 1. pádě čísla jednotného samohlásku </a:t>
            </a:r>
            <a:r>
              <a:rPr lang="cs-CZ" dirty="0" smtClean="0">
                <a:solidFill>
                  <a:srgbClr val="FF0000"/>
                </a:solidFill>
              </a:rPr>
              <a:t>–o </a:t>
            </a:r>
            <a:r>
              <a:rPr lang="cs-CZ" dirty="0" smtClean="0"/>
              <a:t>a ve 2. pádě </a:t>
            </a:r>
            <a:r>
              <a:rPr lang="cs-CZ" dirty="0" smtClean="0"/>
              <a:t>koncovku-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Podle vzoru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moře </a:t>
            </a:r>
            <a:r>
              <a:rPr lang="cs-CZ" dirty="0" smtClean="0"/>
              <a:t>se skloňují podstatná jména rodu středního, která mají v 1. a ve 2.pádě čísla jednotného koncovku </a:t>
            </a:r>
            <a:r>
              <a:rPr lang="cs-CZ" dirty="0" smtClean="0">
                <a:solidFill>
                  <a:srgbClr val="00B050"/>
                </a:solidFill>
              </a:rPr>
              <a:t>–e.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Podle vzoru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kuře </a:t>
            </a:r>
            <a:r>
              <a:rPr lang="cs-CZ" dirty="0" smtClean="0"/>
              <a:t>se skloňují podstatná jména rodu středního, která mají v 1.pádě čísla jednotného samohlásku –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e</a:t>
            </a:r>
            <a:r>
              <a:rPr lang="cs-CZ" dirty="0" smtClean="0"/>
              <a:t> a ve 2. pádě koncovku –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ete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Podle vzoru </a:t>
            </a:r>
            <a:r>
              <a:rPr lang="cs-CZ" dirty="0" smtClean="0">
                <a:solidFill>
                  <a:srgbClr val="0070C0"/>
                </a:solidFill>
              </a:rPr>
              <a:t>stavení </a:t>
            </a:r>
            <a:r>
              <a:rPr lang="cs-CZ" dirty="0" smtClean="0"/>
              <a:t>se skloňují podstatná jména rodu středního, která mají v 1. a ve 2. pádě čísla jednotného koncovku-</a:t>
            </a:r>
            <a:r>
              <a:rPr lang="cs-CZ" dirty="0" smtClean="0">
                <a:solidFill>
                  <a:srgbClr val="0070C0"/>
                </a:solidFill>
              </a:rPr>
              <a:t>í.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  Podstatná jména rodu středního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2494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eslo, </a:t>
            </a:r>
            <a:r>
              <a:rPr lang="cs-CZ" dirty="0" smtClean="0"/>
              <a:t>cukroví, </a:t>
            </a:r>
            <a:r>
              <a:rPr lang="cs-CZ" dirty="0" smtClean="0"/>
              <a:t>tele, pole, dříví, house, křídlo, slunce, švihadlo, ovoce, vnouče, </a:t>
            </a:r>
            <a:r>
              <a:rPr lang="cs-CZ" dirty="0" smtClean="0"/>
              <a:t>dítě, </a:t>
            </a:r>
            <a:r>
              <a:rPr lang="cs-CZ" dirty="0" smtClean="0"/>
              <a:t>dětství, stéblo, nebe, kachně, </a:t>
            </a:r>
            <a:r>
              <a:rPr lang="cs-CZ" dirty="0" smtClean="0"/>
              <a:t>hedvábí, letadlo, </a:t>
            </a:r>
            <a:r>
              <a:rPr lang="cs-CZ" dirty="0" smtClean="0"/>
              <a:t>Labe, hříbě, bohatství, slovo, srdce, nádobí.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u="sng" dirty="0">
                <a:solidFill>
                  <a:schemeClr val="accent3">
                    <a:lumMod val="75000"/>
                  </a:schemeClr>
                </a:solidFill>
              </a:rPr>
              <a:t>m</a:t>
            </a:r>
            <a:r>
              <a:rPr lang="cs-CZ" b="1" u="sng" dirty="0" smtClean="0">
                <a:solidFill>
                  <a:schemeClr val="accent3">
                    <a:lumMod val="75000"/>
                  </a:schemeClr>
                </a:solidFill>
              </a:rPr>
              <a:t>ěsto	    moře		kuře		stavení</a:t>
            </a:r>
            <a:endParaRPr lang="cs-CZ" b="1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5"/>
                </a:solidFill>
              </a:rPr>
              <a:t>       Urči vzory podstatných jmen rodu středního:</a:t>
            </a:r>
            <a:endParaRPr lang="cs-CZ" sz="2800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9125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m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ěsto	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  moře		kuře		stavení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eslo		    pole		tele		cukroví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řídlo	    slunce		house	dříví</a:t>
            </a:r>
          </a:p>
          <a:p>
            <a:pPr marL="0" indent="0">
              <a:buNone/>
            </a:pPr>
            <a:r>
              <a:rPr lang="cs-CZ" dirty="0"/>
              <a:t>š</a:t>
            </a:r>
            <a:r>
              <a:rPr lang="cs-CZ" dirty="0" smtClean="0"/>
              <a:t>vihadlo	    ovoce		vnouče	dětství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téblo	    nebe		kachně	hedvábí</a:t>
            </a:r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etadlo	    Labe		hříbě		bohatství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lovo		    srdce		dítě		nádobí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Řešení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9036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ladivo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řídlo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truhadlo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ole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ele</a:t>
            </a:r>
          </a:p>
          <a:p>
            <a:pPr marL="0" indent="0">
              <a:buNone/>
            </a:pPr>
            <a:r>
              <a:rPr lang="cs-CZ" dirty="0" smtClean="0"/>
              <a:t>srdce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otě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binadlo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oupě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yvadlo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orče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            </a:t>
            </a:r>
            <a:r>
              <a:rPr lang="cs-CZ" sz="2800" dirty="0" smtClean="0">
                <a:solidFill>
                  <a:srgbClr val="00B0F0"/>
                </a:solidFill>
              </a:rPr>
              <a:t>Napište slova v 7. pádě čísla množného:</a:t>
            </a:r>
            <a:endParaRPr lang="cs-CZ" sz="28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8933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Kladivy, křídly, struhadly, poli, selaty, srdci, koťaty, obinadly, poupaty, kyvadly, morčaty.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Řešení:</a:t>
            </a: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9889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Archiv autora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           Použité </a:t>
            </a:r>
            <a:r>
              <a:rPr lang="cs-CZ" dirty="0" smtClean="0"/>
              <a:t>materiály: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1835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228</TotalTime>
  <Words>192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Mountain</vt:lpstr>
      <vt:lpstr>Snímek 1</vt:lpstr>
      <vt:lpstr>   Podstatná jména rodu středního</vt:lpstr>
      <vt:lpstr>       Urči vzory podstatných jmen rodu středního:</vt:lpstr>
      <vt:lpstr>                     Řešení</vt:lpstr>
      <vt:lpstr>            Napište slova v 7. pádě čísla množného:</vt:lpstr>
      <vt:lpstr>                    Řešení:</vt:lpstr>
      <vt:lpstr>              Použité materiály: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VY_32_inovace__</dc:title>
  <dc:creator>ZSTREBON</dc:creator>
  <cp:lastModifiedBy>Dum</cp:lastModifiedBy>
  <cp:revision>49</cp:revision>
  <dcterms:created xsi:type="dcterms:W3CDTF">2011-09-16T08:31:17Z</dcterms:created>
  <dcterms:modified xsi:type="dcterms:W3CDTF">2012-06-18T14:32:27Z</dcterms:modified>
</cp:coreProperties>
</file>