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61" r:id="rId3"/>
    <p:sldId id="262" r:id="rId4"/>
    <p:sldId id="263" r:id="rId5"/>
    <p:sldId id="264" r:id="rId6"/>
    <p:sldId id="265" r:id="rId7"/>
    <p:sldId id="267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6"/>
          <p:cNvGrpSpPr/>
          <p:nvPr/>
        </p:nvGrpSpPr>
        <p:grpSpPr>
          <a:xfrm>
            <a:off x="0" y="3268345"/>
            <a:ext cx="9144000" cy="146304"/>
            <a:chOff x="0" y="3268345"/>
            <a:chExt cx="9144000" cy="146304"/>
          </a:xfrm>
        </p:grpSpPr>
        <p:sp>
          <p:nvSpPr>
            <p:cNvPr id="13" name="Rectangle 12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752600"/>
            <a:ext cx="7924800" cy="1470025"/>
          </a:xfrm>
          <a:prstGeom prst="rect">
            <a:avLst/>
          </a:prstGeom>
        </p:spPr>
        <p:txBody>
          <a:bodyPr anchor="b"/>
          <a:lstStyle>
            <a:lvl1pPr algn="ctr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05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5B634-B86E-49DE-97E5-444905C1774A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C5FC7-15C7-4B70-B27D-CB425E2419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99616"/>
            <a:ext cx="8229600" cy="462654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5B634-B86E-49DE-97E5-444905C1774A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C5FC7-15C7-4B70-B27D-CB425E2419A9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3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5" name="Rectangle 14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Title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7512" y="4406900"/>
            <a:ext cx="7827201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2667000"/>
            <a:ext cx="782720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5B634-B86E-49DE-97E5-444905C1774A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C5FC7-15C7-4B70-B27D-CB425E2419A9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7" name="Group 12"/>
          <p:cNvGrpSpPr/>
          <p:nvPr/>
        </p:nvGrpSpPr>
        <p:grpSpPr>
          <a:xfrm flipH="1">
            <a:off x="0" y="4228465"/>
            <a:ext cx="9144000" cy="146304"/>
            <a:chOff x="0" y="3268345"/>
            <a:chExt cx="9144000" cy="146304"/>
          </a:xfrm>
        </p:grpSpPr>
        <p:sp>
          <p:nvSpPr>
            <p:cNvPr id="14" name="Rectangle 13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5B634-B86E-49DE-97E5-444905C1774A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C5FC7-15C7-4B70-B27D-CB425E2419A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14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6" name="Rectangle 15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2971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00200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2971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5B634-B86E-49DE-97E5-444905C1774A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C5FC7-15C7-4B70-B27D-CB425E2419A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16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8" name="Rectangle 17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5B634-B86E-49DE-97E5-444905C1774A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C5FC7-15C7-4B70-B27D-CB425E2419A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12"/>
          <p:cNvGrpSpPr/>
          <p:nvPr/>
        </p:nvGrpSpPr>
        <p:grpSpPr>
          <a:xfrm flipH="1">
            <a:off x="0" y="1371600"/>
            <a:ext cx="9144000" cy="73152"/>
            <a:chOff x="0" y="3268345"/>
            <a:chExt cx="9144000" cy="146304"/>
          </a:xfrm>
        </p:grpSpPr>
        <p:sp>
          <p:nvSpPr>
            <p:cNvPr id="14" name="Rectangle 13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5B634-B86E-49DE-97E5-444905C1774A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C5FC7-15C7-4B70-B27D-CB425E2419A9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5" name="Group 10"/>
          <p:cNvGrpSpPr/>
          <p:nvPr/>
        </p:nvGrpSpPr>
        <p:grpSpPr>
          <a:xfrm>
            <a:off x="-9144" y="-18288"/>
            <a:ext cx="9144000" cy="146304"/>
            <a:chOff x="0" y="3268345"/>
            <a:chExt cx="9144000" cy="146304"/>
          </a:xfrm>
        </p:grpSpPr>
        <p:sp>
          <p:nvSpPr>
            <p:cNvPr id="12" name="Rectangle 11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5495544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6592824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7690104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79375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8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71600"/>
            <a:ext cx="5111750" cy="4754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371600"/>
            <a:ext cx="3008313" cy="47545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5B634-B86E-49DE-97E5-444905C1774A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C5FC7-15C7-4B70-B27D-CB425E2419A9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8" name="Group 13"/>
          <p:cNvGrpSpPr/>
          <p:nvPr/>
        </p:nvGrpSpPr>
        <p:grpSpPr>
          <a:xfrm flipH="1">
            <a:off x="0" y="1143000"/>
            <a:ext cx="9144000" cy="73152"/>
            <a:chOff x="0" y="3268345"/>
            <a:chExt cx="9144000" cy="146304"/>
          </a:xfrm>
        </p:grpSpPr>
        <p:sp>
          <p:nvSpPr>
            <p:cNvPr id="15" name="Rectangle 14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1801368" y="685800"/>
            <a:ext cx="5495544" cy="3886200"/>
          </a:xfrm>
          <a:solidFill>
            <a:schemeClr val="accent1"/>
          </a:solidFill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contrasting" dir="t"/>
          </a:scene3d>
          <a:sp3d contourW="12700" prstMaterial="softEdge">
            <a:bevelT prst="cross"/>
            <a:contourClr>
              <a:srgbClr val="FFFFFF"/>
            </a:contourClr>
          </a:sp3d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5B634-B86E-49DE-97E5-444905C1774A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C5FC7-15C7-4B70-B27D-CB425E2419A9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3" name="Group 15"/>
          <p:cNvGrpSpPr/>
          <p:nvPr/>
        </p:nvGrpSpPr>
        <p:grpSpPr>
          <a:xfrm>
            <a:off x="-9144" y="-18288"/>
            <a:ext cx="9144000" cy="146304"/>
            <a:chOff x="0" y="3268345"/>
            <a:chExt cx="9144000" cy="146304"/>
          </a:xfrm>
        </p:grpSpPr>
        <p:sp>
          <p:nvSpPr>
            <p:cNvPr id="17" name="Rectangle 16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5495544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6592824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/>
            <p:cNvSpPr/>
            <p:nvPr userDrawn="1"/>
          </p:nvSpPr>
          <p:spPr>
            <a:xfrm>
              <a:off x="7690104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a svislý tex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5B634-B86E-49DE-97E5-444905C1774A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C5FC7-15C7-4B70-B27D-CB425E2419A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7"/>
          <p:cNvGrpSpPr/>
          <p:nvPr/>
        </p:nvGrpSpPr>
        <p:grpSpPr>
          <a:xfrm flipH="1">
            <a:off x="0" y="1371600"/>
            <a:ext cx="9144000" cy="73152"/>
            <a:chOff x="0" y="3268345"/>
            <a:chExt cx="9144000" cy="146304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8"/>
            <a:ext cx="1828800" cy="5851525"/>
          </a:xfrm>
          <a:prstGeom prst="rect">
            <a:avLst/>
          </a:prstGeo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1722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39712" y="6356350"/>
            <a:ext cx="1868424" cy="365125"/>
          </a:xfrm>
        </p:spPr>
        <p:txBody>
          <a:bodyPr/>
          <a:lstStyle/>
          <a:p>
            <a:fld id="{1F65B634-B86E-49DE-97E5-444905C1774A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C5FC7-15C7-4B70-B27D-CB425E2419A9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 rot="5400000" flipH="1">
            <a:off x="3332988" y="3384804"/>
            <a:ext cx="6867144" cy="73152"/>
            <a:chOff x="0" y="3268345"/>
            <a:chExt cx="9144000" cy="146304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7453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ysClr val="windowText" lastClr="000000"/>
                </a:solidFill>
              </a:defRPr>
            </a:lvl1pPr>
          </a:lstStyle>
          <a:p>
            <a:fld id="{1F65B634-B86E-49DE-97E5-444905C1774A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ysClr val="windowText" lastClr="000000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0248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ysClr val="windowText" lastClr="000000"/>
                </a:solidFill>
              </a:defRPr>
            </a:lvl1pPr>
          </a:lstStyle>
          <a:p>
            <a:fld id="{55AC5FC7-15C7-4B70-B27D-CB425E2419A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Placeholder 7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400" kern="1200">
          <a:ln>
            <a:noFill/>
          </a:ln>
          <a:solidFill>
            <a:srgbClr val="FFFFFF"/>
          </a:solidFill>
          <a:effectLst>
            <a:glow rad="101600">
              <a:schemeClr val="tx2"/>
            </a:glo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spcBef>
          <a:spcPct val="20000"/>
        </a:spcBef>
        <a:buClr>
          <a:schemeClr val="tx2"/>
        </a:buClr>
        <a:buSzPct val="70000"/>
        <a:buFont typeface="Wingdings 2" pitchFamily="18" charset="2"/>
        <a:buChar char="¥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chemeClr val="accent4"/>
        </a:buClr>
        <a:buSzPct val="60000"/>
        <a:buFont typeface="Wingdings 2" pitchFamily="18" charset="2"/>
        <a:buChar char="¥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accent5"/>
        </a:buClr>
        <a:buSzPct val="57000"/>
        <a:buFont typeface="Wingdings 2" pitchFamily="18" charset="2"/>
        <a:buChar char="¥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accent6"/>
        </a:buClr>
        <a:buSzPct val="55000"/>
        <a:buFont typeface="Wingdings 2" pitchFamily="18" charset="2"/>
        <a:buChar char="¥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accent2"/>
        </a:buClr>
        <a:buSzPct val="50000"/>
        <a:buFont typeface="Wingdings 2" pitchFamily="18" charset="2"/>
        <a:buChar char="¥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69123897"/>
              </p:ext>
            </p:extLst>
          </p:nvPr>
        </p:nvGraphicFramePr>
        <p:xfrm>
          <a:off x="1665288" y="2414588"/>
          <a:ext cx="5813425" cy="3628948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8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Anna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Činátlová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85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VY_32_Inovace_3219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17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Skloňování podstatných jmen rodu ženského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Podstatná jména rodu ženského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Český jazyk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97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4.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obsahuje cvičení k určování vzorů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rodu ženského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 skloňování.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6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Žák rozlišuje rody podstatných jmen a umí správně určit koncovky pádů.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4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33582121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sz="2800" b="1" u="sng" dirty="0" smtClean="0">
                <a:solidFill>
                  <a:srgbClr val="FFC000"/>
                </a:solidFill>
              </a:rPr>
              <a:t>Podstatná jména rodu ženského mají vzory:</a:t>
            </a:r>
            <a:endParaRPr lang="cs-CZ" b="1" u="sng" dirty="0" smtClean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žena, 	růže, </a:t>
            </a:r>
            <a:r>
              <a:rPr lang="cs-CZ" dirty="0" smtClean="0">
                <a:solidFill>
                  <a:srgbClr val="FF0000"/>
                </a:solidFill>
              </a:rPr>
              <a:t>       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píseň,	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kost</a:t>
            </a: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sz="1900" dirty="0" smtClean="0"/>
          </a:p>
          <a:p>
            <a:pPr marL="0" indent="0">
              <a:buNone/>
            </a:pPr>
            <a:r>
              <a:rPr lang="cs-CZ" sz="1900" dirty="0" smtClean="0"/>
              <a:t>Podle vzoru </a:t>
            </a:r>
            <a:r>
              <a:rPr lang="cs-CZ" sz="1900" b="1" dirty="0" smtClean="0">
                <a:solidFill>
                  <a:srgbClr val="00B050"/>
                </a:solidFill>
              </a:rPr>
              <a:t>žena</a:t>
            </a:r>
            <a:r>
              <a:rPr lang="cs-CZ" sz="1900" dirty="0" smtClean="0"/>
              <a:t> se skloňují podstatná jména rodu ženského, která mají </a:t>
            </a:r>
            <a:r>
              <a:rPr lang="cs-CZ" sz="1900" dirty="0" smtClean="0"/>
              <a:t>             v </a:t>
            </a:r>
            <a:r>
              <a:rPr lang="cs-CZ" sz="1900" dirty="0" smtClean="0"/>
              <a:t>1. pádě samohlásku </a:t>
            </a:r>
            <a:r>
              <a:rPr lang="cs-CZ" sz="1900" b="1" dirty="0" smtClean="0">
                <a:solidFill>
                  <a:srgbClr val="00B050"/>
                </a:solidFill>
              </a:rPr>
              <a:t>a</a:t>
            </a:r>
            <a:r>
              <a:rPr lang="cs-CZ" sz="1900" dirty="0" smtClean="0"/>
              <a:t>, ve </a:t>
            </a:r>
            <a:r>
              <a:rPr lang="cs-CZ" sz="1900" dirty="0" smtClean="0">
                <a:solidFill>
                  <a:srgbClr val="00B050"/>
                </a:solidFill>
              </a:rPr>
              <a:t>2. pádě koncovku-y</a:t>
            </a:r>
            <a:r>
              <a:rPr lang="cs-CZ" sz="1900" dirty="0" smtClean="0"/>
              <a:t>.</a:t>
            </a:r>
          </a:p>
          <a:p>
            <a:pPr marL="0" indent="0">
              <a:buNone/>
            </a:pPr>
            <a:endParaRPr lang="cs-CZ" sz="1900" dirty="0" smtClean="0"/>
          </a:p>
          <a:p>
            <a:pPr marL="0" indent="0">
              <a:buNone/>
            </a:pPr>
            <a:r>
              <a:rPr lang="cs-CZ" sz="1900" dirty="0" smtClean="0"/>
              <a:t>Podle vzoru</a:t>
            </a:r>
            <a:r>
              <a:rPr lang="cs-CZ" sz="1900" b="1" dirty="0" smtClean="0">
                <a:solidFill>
                  <a:schemeClr val="accent5">
                    <a:lumMod val="75000"/>
                  </a:schemeClr>
                </a:solidFill>
              </a:rPr>
              <a:t> růže </a:t>
            </a:r>
            <a:r>
              <a:rPr lang="cs-CZ" sz="1900" dirty="0" smtClean="0"/>
              <a:t>se skloňují podstatná jména rodu ženského, která mají </a:t>
            </a:r>
            <a:r>
              <a:rPr lang="cs-CZ" sz="1900" dirty="0" smtClean="0"/>
              <a:t>                  v </a:t>
            </a:r>
            <a:r>
              <a:rPr lang="cs-CZ" sz="1900" dirty="0" smtClean="0"/>
              <a:t>1. pádě samohlásku </a:t>
            </a:r>
            <a:r>
              <a:rPr lang="cs-CZ" sz="1900" dirty="0" smtClean="0">
                <a:solidFill>
                  <a:srgbClr val="FF0000"/>
                </a:solidFill>
              </a:rPr>
              <a:t>e</a:t>
            </a:r>
            <a:r>
              <a:rPr lang="cs-CZ" sz="1900" dirty="0" smtClean="0"/>
              <a:t>, ve </a:t>
            </a:r>
            <a:r>
              <a:rPr lang="cs-CZ" sz="1900" dirty="0" smtClean="0">
                <a:solidFill>
                  <a:schemeClr val="accent5">
                    <a:lumMod val="75000"/>
                  </a:schemeClr>
                </a:solidFill>
              </a:rPr>
              <a:t>2. pádě koncovku-e.</a:t>
            </a:r>
          </a:p>
          <a:p>
            <a:pPr marL="0" indent="0">
              <a:buNone/>
            </a:pPr>
            <a:endParaRPr lang="cs-CZ" sz="1900" dirty="0" smtClean="0"/>
          </a:p>
          <a:p>
            <a:pPr marL="0" indent="0">
              <a:buNone/>
            </a:pPr>
            <a:r>
              <a:rPr lang="cs-CZ" sz="1900" dirty="0" smtClean="0"/>
              <a:t>Podle vzoru</a:t>
            </a:r>
            <a:r>
              <a:rPr lang="cs-CZ" sz="1900" dirty="0" smtClean="0">
                <a:solidFill>
                  <a:srgbClr val="0070C0"/>
                </a:solidFill>
              </a:rPr>
              <a:t> </a:t>
            </a:r>
            <a:r>
              <a:rPr lang="cs-CZ" sz="1900" b="1" dirty="0" smtClean="0">
                <a:solidFill>
                  <a:srgbClr val="0070C0"/>
                </a:solidFill>
              </a:rPr>
              <a:t>píseň</a:t>
            </a:r>
            <a:r>
              <a:rPr lang="cs-CZ" sz="1900" dirty="0" smtClean="0">
                <a:solidFill>
                  <a:srgbClr val="0070C0"/>
                </a:solidFill>
              </a:rPr>
              <a:t> </a:t>
            </a:r>
            <a:r>
              <a:rPr lang="cs-CZ" sz="1900" dirty="0" smtClean="0"/>
              <a:t>se skloňují podstatná jména rodu ženského, která mají </a:t>
            </a:r>
            <a:r>
              <a:rPr lang="cs-CZ" sz="1900" dirty="0" smtClean="0"/>
              <a:t>                         v </a:t>
            </a:r>
            <a:r>
              <a:rPr lang="cs-CZ" sz="1900" dirty="0" smtClean="0"/>
              <a:t>1. pádě souhlásku a ve </a:t>
            </a:r>
            <a:r>
              <a:rPr lang="cs-CZ" sz="1900" dirty="0" smtClean="0">
                <a:solidFill>
                  <a:srgbClr val="0070C0"/>
                </a:solidFill>
              </a:rPr>
              <a:t>2. pádě koncovku-e.</a:t>
            </a:r>
          </a:p>
          <a:p>
            <a:pPr marL="0" indent="0">
              <a:buNone/>
            </a:pPr>
            <a:endParaRPr lang="cs-CZ" sz="1900" dirty="0" smtClean="0"/>
          </a:p>
          <a:p>
            <a:pPr marL="0" indent="0">
              <a:buNone/>
            </a:pPr>
            <a:r>
              <a:rPr lang="cs-CZ" sz="1900" dirty="0" smtClean="0"/>
              <a:t>Podle vzoru</a:t>
            </a:r>
            <a:r>
              <a:rPr lang="cs-CZ" sz="1900" b="1" dirty="0" smtClean="0">
                <a:solidFill>
                  <a:srgbClr val="FF0000"/>
                </a:solidFill>
              </a:rPr>
              <a:t> kost </a:t>
            </a:r>
            <a:r>
              <a:rPr lang="cs-CZ" sz="1900" dirty="0" smtClean="0"/>
              <a:t>se skloňují podstatná jména rodu ženského, která mají </a:t>
            </a:r>
            <a:r>
              <a:rPr lang="cs-CZ" sz="1900" dirty="0" smtClean="0"/>
              <a:t>                  v </a:t>
            </a:r>
            <a:r>
              <a:rPr lang="cs-CZ" sz="1900" dirty="0" smtClean="0"/>
              <a:t>1. pádě souhlásku, ve </a:t>
            </a:r>
            <a:r>
              <a:rPr lang="cs-CZ" sz="1900" dirty="0" smtClean="0">
                <a:solidFill>
                  <a:srgbClr val="FF0000"/>
                </a:solidFill>
              </a:rPr>
              <a:t>2. pádě koncovku-i</a:t>
            </a:r>
            <a:r>
              <a:rPr lang="cs-CZ" sz="1900" dirty="0" smtClean="0"/>
              <a:t>.</a:t>
            </a:r>
            <a:endParaRPr lang="cs-CZ" sz="19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>
                <a:solidFill>
                  <a:schemeClr val="accent3">
                    <a:lumMod val="50000"/>
                  </a:schemeClr>
                </a:solidFill>
              </a:rPr>
              <a:t>Podstatná jména rodu ženského</a:t>
            </a:r>
            <a:endParaRPr lang="cs-CZ" u="sng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2691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Náves, obuv, řeka, borovice, vědomost, chalupa, cibule, petržel, skříň, barva, židle, hráz, povinnost, síla, step, sláva, schůze, bledule, mrkev, broskev.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>
                <a:solidFill>
                  <a:srgbClr val="FF0000"/>
                </a:solidFill>
              </a:rPr>
              <a:t>žena	</a:t>
            </a:r>
            <a:r>
              <a:rPr lang="cs-CZ" dirty="0">
                <a:solidFill>
                  <a:srgbClr val="FF0000"/>
                </a:solidFill>
              </a:rPr>
              <a:t>	</a:t>
            </a:r>
            <a:r>
              <a:rPr lang="cs-CZ" dirty="0" smtClean="0">
                <a:solidFill>
                  <a:srgbClr val="FF0000"/>
                </a:solidFill>
              </a:rPr>
              <a:t>růže	       píseň		kost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  </a:t>
            </a:r>
            <a:r>
              <a:rPr lang="cs-CZ" u="sng" dirty="0" smtClean="0">
                <a:solidFill>
                  <a:srgbClr val="FF0000"/>
                </a:solidFill>
              </a:rPr>
              <a:t>Podstatná jména zařaďte </a:t>
            </a:r>
            <a:r>
              <a:rPr lang="cs-CZ" u="sng" dirty="0" smtClean="0">
                <a:solidFill>
                  <a:srgbClr val="FF0000"/>
                </a:solidFill>
              </a:rPr>
              <a:t>                        ke </a:t>
            </a:r>
            <a:r>
              <a:rPr lang="cs-CZ" u="sng" dirty="0" smtClean="0">
                <a:solidFill>
                  <a:srgbClr val="FF0000"/>
                </a:solidFill>
              </a:rPr>
              <a:t>vzorům</a:t>
            </a:r>
            <a:endParaRPr lang="cs-CZ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8614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u="sng" dirty="0">
                <a:solidFill>
                  <a:schemeClr val="accent1"/>
                </a:solidFill>
              </a:rPr>
              <a:t>ž</a:t>
            </a:r>
            <a:r>
              <a:rPr lang="cs-CZ" sz="2800" b="1" u="sng" dirty="0" smtClean="0">
                <a:solidFill>
                  <a:schemeClr val="accent1"/>
                </a:solidFill>
              </a:rPr>
              <a:t>ena		 růže	</a:t>
            </a:r>
            <a:r>
              <a:rPr lang="cs-CZ" sz="2800" b="1" u="sng" dirty="0">
                <a:solidFill>
                  <a:schemeClr val="accent1"/>
                </a:solidFill>
              </a:rPr>
              <a:t> </a:t>
            </a:r>
            <a:r>
              <a:rPr lang="cs-CZ" sz="2800" b="1" u="sng" dirty="0" smtClean="0">
                <a:solidFill>
                  <a:schemeClr val="accent1"/>
                </a:solidFill>
              </a:rPr>
              <a:t>                 píseň		kost</a:t>
            </a:r>
          </a:p>
          <a:p>
            <a:pPr marL="0" indent="0">
              <a:buNone/>
            </a:pPr>
            <a:r>
              <a:rPr lang="cs-CZ" dirty="0" smtClean="0"/>
              <a:t>řeka		 borovice	</a:t>
            </a:r>
            <a:r>
              <a:rPr lang="cs-CZ" dirty="0" smtClean="0"/>
              <a:t>  broskev</a:t>
            </a:r>
            <a:r>
              <a:rPr lang="cs-CZ" dirty="0" smtClean="0"/>
              <a:t>	</a:t>
            </a:r>
            <a:r>
              <a:rPr lang="cs-CZ" dirty="0" smtClean="0"/>
              <a:t>   vědomost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c</a:t>
            </a:r>
            <a:r>
              <a:rPr lang="cs-CZ" dirty="0" smtClean="0"/>
              <a:t>halupa	 cibule	</a:t>
            </a:r>
            <a:r>
              <a:rPr lang="cs-CZ" dirty="0" smtClean="0"/>
              <a:t>  petržel</a:t>
            </a:r>
            <a:r>
              <a:rPr lang="cs-CZ" dirty="0" smtClean="0"/>
              <a:t>	</a:t>
            </a:r>
            <a:r>
              <a:rPr lang="cs-CZ" dirty="0" smtClean="0"/>
              <a:t>   povinnost  síla</a:t>
            </a:r>
            <a:r>
              <a:rPr lang="cs-CZ" dirty="0" smtClean="0"/>
              <a:t>		 židle	</a:t>
            </a:r>
            <a:r>
              <a:rPr lang="cs-CZ" dirty="0" smtClean="0"/>
              <a:t>  </a:t>
            </a:r>
            <a:r>
              <a:rPr lang="cs-CZ" dirty="0" smtClean="0"/>
              <a:t>mrkev</a:t>
            </a:r>
            <a:r>
              <a:rPr lang="cs-CZ" dirty="0" smtClean="0"/>
              <a:t>	</a:t>
            </a:r>
            <a:r>
              <a:rPr lang="cs-CZ" dirty="0" smtClean="0"/>
              <a:t>        step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s</a:t>
            </a:r>
            <a:r>
              <a:rPr lang="cs-CZ" dirty="0" smtClean="0"/>
              <a:t>láva</a:t>
            </a:r>
            <a:r>
              <a:rPr lang="cs-CZ" dirty="0" smtClean="0"/>
              <a:t>	</a:t>
            </a:r>
            <a:r>
              <a:rPr lang="cs-CZ" dirty="0" smtClean="0"/>
              <a:t> </a:t>
            </a:r>
            <a:r>
              <a:rPr lang="cs-CZ" dirty="0" smtClean="0"/>
              <a:t>schůze	</a:t>
            </a:r>
            <a:r>
              <a:rPr lang="cs-CZ" dirty="0" smtClean="0"/>
              <a:t>  hráz</a:t>
            </a:r>
            <a:r>
              <a:rPr lang="cs-CZ" dirty="0" smtClean="0"/>
              <a:t>		náves</a:t>
            </a:r>
          </a:p>
          <a:p>
            <a:pPr marL="0" indent="0">
              <a:buNone/>
            </a:pPr>
            <a:r>
              <a:rPr lang="cs-CZ" dirty="0" smtClean="0"/>
              <a:t>b</a:t>
            </a:r>
            <a:r>
              <a:rPr lang="cs-CZ" dirty="0" smtClean="0"/>
              <a:t>arva</a:t>
            </a:r>
            <a:r>
              <a:rPr lang="cs-CZ" dirty="0" smtClean="0"/>
              <a:t>	 bledule	</a:t>
            </a:r>
            <a:r>
              <a:rPr lang="cs-CZ" dirty="0" smtClean="0"/>
              <a:t>  skříň</a:t>
            </a:r>
            <a:r>
              <a:rPr lang="cs-CZ" dirty="0" smtClean="0"/>
              <a:t>		obuv			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			Řešení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42607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f</a:t>
            </a:r>
            <a:r>
              <a:rPr lang="cs-CZ" dirty="0" smtClean="0"/>
              <a:t>azole</a:t>
            </a:r>
          </a:p>
          <a:p>
            <a:pPr marL="0" indent="0">
              <a:buNone/>
            </a:pPr>
            <a:r>
              <a:rPr lang="cs-CZ" dirty="0"/>
              <a:t>k</a:t>
            </a:r>
            <a:r>
              <a:rPr lang="cs-CZ" dirty="0" smtClean="0"/>
              <a:t>lobása</a:t>
            </a:r>
          </a:p>
          <a:p>
            <a:pPr marL="0" indent="0">
              <a:buNone/>
            </a:pPr>
            <a:r>
              <a:rPr lang="cs-CZ" dirty="0"/>
              <a:t>k</a:t>
            </a:r>
            <a:r>
              <a:rPr lang="cs-CZ" dirty="0" smtClean="0"/>
              <a:t>apsa</a:t>
            </a:r>
          </a:p>
          <a:p>
            <a:pPr marL="0" indent="0">
              <a:buNone/>
            </a:pPr>
            <a:r>
              <a:rPr lang="cs-CZ" dirty="0"/>
              <a:t>c</a:t>
            </a:r>
            <a:r>
              <a:rPr lang="cs-CZ" dirty="0" smtClean="0"/>
              <a:t>edule</a:t>
            </a:r>
          </a:p>
          <a:p>
            <a:pPr marL="0" indent="0">
              <a:buNone/>
            </a:pPr>
            <a:r>
              <a:rPr lang="cs-CZ" dirty="0"/>
              <a:t>t</a:t>
            </a:r>
            <a:r>
              <a:rPr lang="cs-CZ" dirty="0" smtClean="0"/>
              <a:t>elevize</a:t>
            </a:r>
          </a:p>
          <a:p>
            <a:pPr marL="0" indent="0">
              <a:buNone/>
            </a:pPr>
            <a:r>
              <a:rPr lang="cs-CZ" dirty="0"/>
              <a:t>h</a:t>
            </a:r>
            <a:r>
              <a:rPr lang="cs-CZ" dirty="0" smtClean="0"/>
              <a:t>ráz</a:t>
            </a:r>
          </a:p>
          <a:p>
            <a:pPr marL="0" indent="0">
              <a:buNone/>
            </a:pPr>
            <a:r>
              <a:rPr lang="cs-CZ" dirty="0"/>
              <a:t>l</a:t>
            </a:r>
            <a:r>
              <a:rPr lang="cs-CZ" dirty="0" smtClean="0"/>
              <a:t>áhev</a:t>
            </a:r>
          </a:p>
          <a:p>
            <a:pPr marL="0" indent="0">
              <a:buNone/>
            </a:pPr>
            <a:r>
              <a:rPr lang="cs-CZ" dirty="0"/>
              <a:t>v</a:t>
            </a:r>
            <a:r>
              <a:rPr lang="cs-CZ" dirty="0" smtClean="0"/>
              <a:t>ýstava</a:t>
            </a:r>
          </a:p>
          <a:p>
            <a:pPr marL="0" indent="0">
              <a:buNone/>
            </a:pPr>
            <a:r>
              <a:rPr lang="cs-CZ" dirty="0"/>
              <a:t>k</a:t>
            </a:r>
            <a:r>
              <a:rPr lang="cs-CZ" dirty="0" smtClean="0"/>
              <a:t>ošile</a:t>
            </a:r>
          </a:p>
          <a:p>
            <a:pPr marL="0" indent="0">
              <a:buNone/>
            </a:pPr>
            <a:r>
              <a:rPr lang="cs-CZ" dirty="0"/>
              <a:t>m</a:t>
            </a:r>
            <a:r>
              <a:rPr lang="cs-CZ" dirty="0" smtClean="0"/>
              <a:t>apa</a:t>
            </a:r>
          </a:p>
          <a:p>
            <a:pPr marL="0" indent="0">
              <a:buNone/>
            </a:pPr>
            <a:r>
              <a:rPr lang="cs-CZ" dirty="0"/>
              <a:t>k</a:t>
            </a:r>
            <a:r>
              <a:rPr lang="cs-CZ" dirty="0" smtClean="0"/>
              <a:t>roupa</a:t>
            </a:r>
          </a:p>
          <a:p>
            <a:pPr marL="0" indent="0">
              <a:buNone/>
            </a:pPr>
            <a:r>
              <a:rPr lang="cs-CZ" dirty="0"/>
              <a:t>m</a:t>
            </a:r>
            <a:r>
              <a:rPr lang="cs-CZ" dirty="0" smtClean="0"/>
              <a:t>alba</a:t>
            </a:r>
          </a:p>
          <a:p>
            <a:pPr marL="0" indent="0">
              <a:buNone/>
            </a:pPr>
            <a:r>
              <a:rPr lang="cs-CZ" dirty="0"/>
              <a:t>o</a:t>
            </a:r>
            <a:r>
              <a:rPr lang="cs-CZ" dirty="0" smtClean="0"/>
              <a:t>buv</a:t>
            </a:r>
          </a:p>
          <a:p>
            <a:pPr marL="0" indent="0">
              <a:buNone/>
            </a:pPr>
            <a:r>
              <a:rPr lang="cs-CZ" dirty="0" smtClean="0"/>
              <a:t>vědomost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   </a:t>
            </a:r>
            <a:r>
              <a:rPr lang="cs-CZ" sz="2400" dirty="0" smtClean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U podstatných jmen určete 7. pád čísla množného</a:t>
            </a:r>
            <a:endParaRPr lang="cs-CZ" sz="2400" dirty="0">
              <a:solidFill>
                <a:schemeClr val="accent6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18832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fazolemi, klobásami, kapsami, cedulemi, televizemi, hrázemi,  láhvemi, výstavami, košilemi, mapami, kroupami, malbami, obuví, vědomostmi.</a:t>
            </a:r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dirty="0" smtClean="0">
                <a:solidFill>
                  <a:srgbClr val="FF0000"/>
                </a:solidFill>
              </a:rPr>
              <a:t>Podstatná jména rodu ženského mají </a:t>
            </a:r>
            <a:r>
              <a:rPr lang="cs-CZ" dirty="0" smtClean="0">
                <a:solidFill>
                  <a:srgbClr val="FF0000"/>
                </a:solidFill>
              </a:rPr>
              <a:t>                     v </a:t>
            </a:r>
            <a:r>
              <a:rPr lang="cs-CZ" dirty="0" smtClean="0">
                <a:solidFill>
                  <a:srgbClr val="FF0000"/>
                </a:solidFill>
              </a:rPr>
              <a:t>7. pádě čísla množného měkkou </a:t>
            </a:r>
            <a:r>
              <a:rPr lang="cs-CZ" dirty="0" smtClean="0">
                <a:solidFill>
                  <a:srgbClr val="FF0000"/>
                </a:solidFill>
              </a:rPr>
              <a:t> koncovku </a:t>
            </a:r>
            <a:r>
              <a:rPr lang="cs-CZ" dirty="0" smtClean="0">
                <a:solidFill>
                  <a:srgbClr val="FF0000"/>
                </a:solidFill>
              </a:rPr>
              <a:t>–</a:t>
            </a:r>
            <a:r>
              <a:rPr lang="cs-CZ" dirty="0" err="1" smtClean="0">
                <a:solidFill>
                  <a:srgbClr val="FF0000"/>
                </a:solidFill>
              </a:rPr>
              <a:t>ami</a:t>
            </a:r>
            <a:r>
              <a:rPr lang="cs-CZ" dirty="0" smtClean="0">
                <a:solidFill>
                  <a:srgbClr val="FF0000"/>
                </a:solidFill>
              </a:rPr>
              <a:t>, -</a:t>
            </a:r>
            <a:r>
              <a:rPr lang="cs-CZ" dirty="0" err="1" smtClean="0">
                <a:solidFill>
                  <a:srgbClr val="FF0000"/>
                </a:solidFill>
              </a:rPr>
              <a:t>emi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			</a:t>
            </a:r>
            <a:r>
              <a:rPr lang="cs-CZ" dirty="0" smtClean="0">
                <a:solidFill>
                  <a:schemeClr val="accent6"/>
                </a:solidFill>
              </a:rPr>
              <a:t>Řešení:</a:t>
            </a:r>
            <a:endParaRPr lang="cs-CZ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0201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Archiv autora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                            </a:t>
            </a:r>
            <a:r>
              <a:rPr lang="cs-CZ" sz="28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Použité materiály:</a:t>
            </a:r>
            <a:endParaRPr lang="cs-CZ" sz="2800" dirty="0">
              <a:solidFill>
                <a:schemeClr val="accent3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16654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untain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Mountain">
      <a:majorFont>
        <a:latin typeface="Gill Sans MT"/>
        <a:ea typeface=""/>
        <a:cs typeface=""/>
        <a:font script="Cyrl" typeface="Arial"/>
        <a:font script="Grek" typeface="Arial"/>
        <a:font script="Jpan" typeface="HG丸ｺﾞｼｯｸM-PRO"/>
        <a:font script="Hang" typeface="HY 헤드라인 M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ill Sans MT"/>
        <a:ea typeface=""/>
        <a:cs typeface=""/>
        <a:font script="Cyrl" typeface="Arial"/>
        <a:font script="Grek" typeface="Arial"/>
        <a:font script="Jpan" typeface="HG丸ｺﾞｼｯｸM-PRO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untain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</a:schemeClr>
            </a:gs>
            <a:gs pos="50000">
              <a:schemeClr val="phClr">
                <a:tint val="2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4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68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40000"/>
                <a:shade val="100000"/>
                <a:hueMod val="100000"/>
                <a:sat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br" rotWithShape="0">
              <a:srgbClr val="000000">
                <a:alpha val="0"/>
              </a:srgbClr>
            </a:outerShdw>
          </a:effectLst>
        </a:effectStyle>
        <a:effectStyle>
          <a:effectLst>
            <a:outerShdw blurRad="38100" dist="25400" dir="5400000" algn="ctr" rotWithShape="0">
              <a:srgbClr val="EBE9ED">
                <a:alpha val="0"/>
              </a:srgbClr>
            </a:outerShdw>
          </a:effectLst>
          <a:scene3d>
            <a:camera prst="orthographicFront">
              <a:rot lat="0" lon="0" rev="0"/>
            </a:camera>
            <a:lightRig rig="glow" dir="b"/>
          </a:scene3d>
          <a:sp3d contourW="6350" prstMaterial="softEdge">
            <a:bevelT w="25400" h="25400"/>
            <a:contourClr>
              <a:schemeClr val="phClr">
                <a:tint val="9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reflection blurRad="12700" stA="40000" endPos="40000" dist="25400" dir="5400000" sy="-100000" rotWithShape="0"/>
          </a:effectLst>
          <a:scene3d>
            <a:camera prst="perspectiveFront"/>
            <a:lightRig rig="glow" dir="b"/>
          </a:scene3d>
          <a:sp3d contourW="6350" prstMaterial="softEdge">
            <a:bevelT w="50800" h="25400"/>
            <a:contourClr>
              <a:schemeClr val="phClr">
                <a:tint val="100000"/>
                <a:shade val="8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shade val="75000"/>
              </a:schemeClr>
              <a:schemeClr val="phClr">
                <a:tint val="55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TC010219414[[fn=Horský motiv]]</Template>
  <TotalTime>195</TotalTime>
  <Words>206</Words>
  <Application>Microsoft Office PowerPoint</Application>
  <PresentationFormat>Předvádění na obrazovce (4:3)</PresentationFormat>
  <Paragraphs>64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Mountain</vt:lpstr>
      <vt:lpstr>Snímek 1</vt:lpstr>
      <vt:lpstr>Podstatná jména rodu ženského</vt:lpstr>
      <vt:lpstr>  Podstatná jména zařaďte                         ke vzorům</vt:lpstr>
      <vt:lpstr>   Řešení</vt:lpstr>
      <vt:lpstr>   U podstatných jmen určete 7. pád čísla množného</vt:lpstr>
      <vt:lpstr>   Řešení:</vt:lpstr>
      <vt:lpstr>                            Použité materiály: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VY_32_inovace__</dc:title>
  <dc:creator>ZSTREBON</dc:creator>
  <cp:lastModifiedBy>Dum</cp:lastModifiedBy>
  <cp:revision>31</cp:revision>
  <dcterms:created xsi:type="dcterms:W3CDTF">2011-09-16T08:31:17Z</dcterms:created>
  <dcterms:modified xsi:type="dcterms:W3CDTF">2012-06-18T14:37:43Z</dcterms:modified>
</cp:coreProperties>
</file>