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FF00"/>
    <a:srgbClr val="A50021"/>
    <a:srgbClr val="FF0000"/>
    <a:srgbClr val="FF0066"/>
    <a:srgbClr val="00FFFF"/>
    <a:srgbClr val="339966"/>
    <a:srgbClr val="33CC33"/>
    <a:srgbClr val="00FF99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VY_52_INOVACE_25_ROSTLINY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</a:t>
          </a:r>
          <a:r>
            <a:rPr lang="cs-CZ" sz="1600" smtClean="0"/>
            <a:t>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URČOVÁNÍ ROSTLIN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</a:t>
          </a:r>
          <a:r>
            <a:rPr lang="cs-CZ" sz="1600" kern="1200" smtClean="0"/>
            <a:t>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VY_52_INOVACE_25_ROSTLINY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URČOVÁNÍ ROSTLIN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ika.wendys.cz/kytky/K284.php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botanika.wendys.cz/kytky/K221.php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otanika.wendys.cz/kytky/K161.php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botanika.wendys.cz/kytky/foto.php?100:" TargetMode="External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ika.wendys.cz/kytky/K284.php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botanika.wendys.cz/kytky/K221.php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otanika.wendys.cz/kytky/K161.php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botanika.wendys.cz/kytky/foto.php?100:" TargetMode="External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ika.wendys.cz/kytky/foto.php?105:" TargetMode="External"/><Relationship Id="rId13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12" Type="http://schemas.openxmlformats.org/officeDocument/2006/relationships/hyperlink" Target="http://botanika.wendys.cz/kytky/foto.php?125:" TargetMode="External"/><Relationship Id="rId17" Type="http://schemas.openxmlformats.org/officeDocument/2006/relationships/image" Target="../media/image15.jpeg"/><Relationship Id="rId2" Type="http://schemas.openxmlformats.org/officeDocument/2006/relationships/hyperlink" Target="http://botanika.wendys.cz/kytky/K101.php" TargetMode="External"/><Relationship Id="rId16" Type="http://schemas.openxmlformats.org/officeDocument/2006/relationships/hyperlink" Target="http://botanika.wendys.cz/kytky/foto.php?373: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otanika.wendys.cz/kytky/foto.php?113:" TargetMode="External"/><Relationship Id="rId11" Type="http://schemas.openxmlformats.org/officeDocument/2006/relationships/image" Target="../media/image12.jpeg"/><Relationship Id="rId5" Type="http://schemas.openxmlformats.org/officeDocument/2006/relationships/image" Target="../media/image9.jpeg"/><Relationship Id="rId15" Type="http://schemas.openxmlformats.org/officeDocument/2006/relationships/image" Target="../media/image14.jpeg"/><Relationship Id="rId10" Type="http://schemas.openxmlformats.org/officeDocument/2006/relationships/hyperlink" Target="http://botanika.wendys.cz/kytky/foto.php?59:" TargetMode="External"/><Relationship Id="rId4" Type="http://schemas.openxmlformats.org/officeDocument/2006/relationships/hyperlink" Target="http://botanika.wendys.cz/kytky/foto.php?171:" TargetMode="External"/><Relationship Id="rId9" Type="http://schemas.openxmlformats.org/officeDocument/2006/relationships/image" Target="../media/image11.jpeg"/><Relationship Id="rId14" Type="http://schemas.openxmlformats.org/officeDocument/2006/relationships/hyperlink" Target="http://botanika.wendys.cz/kytky/foto.php?38: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ika.wendys.cz/kytky/foto.php?216:" TargetMode="External"/><Relationship Id="rId13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12" Type="http://schemas.openxmlformats.org/officeDocument/2006/relationships/hyperlink" Target="http://botanika.wendys.cz/kytky/foto.php?109:" TargetMode="External"/><Relationship Id="rId17" Type="http://schemas.openxmlformats.org/officeDocument/2006/relationships/image" Target="../media/image23.jpeg"/><Relationship Id="rId2" Type="http://schemas.openxmlformats.org/officeDocument/2006/relationships/hyperlink" Target="http://botanika.wendys.cz/kytky/foto.php?557:" TargetMode="External"/><Relationship Id="rId16" Type="http://schemas.openxmlformats.org/officeDocument/2006/relationships/hyperlink" Target="http://www.google.cz/imgres?q=pivo%C5%88ka&amp;hl=cs&amp;sa=X&amp;rlz=1T4ADRA_csCZ436CZ454&amp;biw=1024&amp;bih=554&amp;tbm=isch&amp;prmd=imvns&amp;tbnid=7YG03ukdTN_9nM:&amp;imgrefurl=http://bdadafoto.webzdarma.cz/kytky_4.htm&amp;docid=_ormGQT5hlObOM&amp;imgurl=http://bdadafoto.webzdarma.cz/kytky/2002_06_02_05_OP_pivonka.jpg&amp;w=800&amp;h=600&amp;ei=Ow3bT9OUDIKj4gTYwOGlCg&amp;zoom=1&amp;iact=hc&amp;vpx=403&amp;vpy=135&amp;dur=1313&amp;hovh=194&amp;hovw=259&amp;tx=166&amp;ty=99&amp;sig=102032948630475102088&amp;page=1&amp;tbnh=110&amp;tbnw=152&amp;start=0&amp;ndsp=18&amp;ved=1t:429,r:2,s:0,i:7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otanika.wendys.cz/kytky/foto.php?78:" TargetMode="External"/><Relationship Id="rId11" Type="http://schemas.openxmlformats.org/officeDocument/2006/relationships/image" Target="../media/image20.jpeg"/><Relationship Id="rId5" Type="http://schemas.openxmlformats.org/officeDocument/2006/relationships/image" Target="../media/image17.jpeg"/><Relationship Id="rId15" Type="http://schemas.openxmlformats.org/officeDocument/2006/relationships/image" Target="../media/image22.jpeg"/><Relationship Id="rId10" Type="http://schemas.openxmlformats.org/officeDocument/2006/relationships/hyperlink" Target="http://botanika.wendys.cz/kytky/foto.php?261:" TargetMode="External"/><Relationship Id="rId4" Type="http://schemas.openxmlformats.org/officeDocument/2006/relationships/hyperlink" Target="http://botanika.wendys.cz/kytky/foto.php?664:" TargetMode="External"/><Relationship Id="rId9" Type="http://schemas.openxmlformats.org/officeDocument/2006/relationships/image" Target="../media/image19.jpeg"/><Relationship Id="rId14" Type="http://schemas.openxmlformats.org/officeDocument/2006/relationships/hyperlink" Target="http://www.kvetena.com/fullimages/brukvovite/rerisnice_lucni_V_1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pn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556196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755576" y="3716338"/>
            <a:ext cx="806489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Logické hry s názvy rostlin a určování rostlin podle obrázku.</a:t>
            </a:r>
          </a:p>
          <a:p>
            <a:pPr algn="ctr" eaLnBrk="1" hangingPunct="1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663616"/>
              </p:ext>
            </p:extLst>
          </p:nvPr>
        </p:nvGraphicFramePr>
        <p:xfrm>
          <a:off x="1547813" y="1412875"/>
          <a:ext cx="6096000" cy="3023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Pracovní list, ve kterém žáci pracují s názvy rostlin a poté k názvům přiřazují obrázek.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2968" cy="1938992"/>
          </a:xfrm>
          <a:prstGeom prst="rect">
            <a:avLst/>
          </a:prstGeom>
          <a:solidFill>
            <a:srgbClr val="00FF99"/>
          </a:solidFill>
        </p:spPr>
        <p:txBody>
          <a:bodyPr wrap="square" rtlCol="0">
            <a:spAutoFit/>
          </a:bodyPr>
          <a:lstStyle/>
          <a:p>
            <a:r>
              <a:rPr lang="cs-CZ" i="1" dirty="0" smtClean="0"/>
              <a:t>Na každém řádku najdeš čtyři rostlinky. Tři z nich vždy něco důležitého spojuje (např. barva, jméno apod.) a čtvrtá se k nim z toho důvodu nehodí. Podtrhni ji a zdůvodni proč. (Malá nápověda: je to spíše logická hra se jmény, kromě prvního případu nepotřebuješ vědět, jak rostlinky vypadají). </a:t>
            </a:r>
            <a:endParaRPr lang="cs-CZ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271648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sněženka     –          sedmikráska        –           konvalinka     -         pampeliška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841842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srdečník – plicník – řeřicha - kostival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0281" y="4477483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kuklík – kakost – kopretina - sasanka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141044"/>
            <a:ext cx="87129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4. pivoňka lékařská – divizna velkokvětá – heřmánek lékařský – kozlík lékařský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620" y="5804836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5. vlaštovičník – šanta kočičí – chrpa – vlčí mák</a:t>
            </a:r>
            <a:endParaRPr lang="cs-CZ" sz="2000" dirty="0"/>
          </a:p>
        </p:txBody>
      </p:sp>
      <p:pic>
        <p:nvPicPr>
          <p:cNvPr id="14" name="obrázek 2" descr="Foto herbář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71758"/>
            <a:ext cx="2052228" cy="11508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2" descr="Konvalinka vonná,Convallaria majalis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122" y="2652503"/>
            <a:ext cx="1875110" cy="11700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" descr="Foto herbář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025" y="2671758"/>
            <a:ext cx="1893447" cy="11508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" descr="Foto herbář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71757"/>
            <a:ext cx="1872208" cy="11508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64375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683568" y="434590"/>
            <a:ext cx="1042416" cy="1042416"/>
          </a:xfrm>
          <a:prstGeom prst="actionButtonHelp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44785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33CC33"/>
                </a:solidFill>
              </a:rPr>
              <a:t>Uhádli jste?</a:t>
            </a:r>
            <a:endParaRPr lang="cs-CZ" sz="5400" dirty="0">
              <a:solidFill>
                <a:srgbClr val="33CC3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508" y="1910657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1. nepatří tam pampeliška, protože má žlutý květ, ostatní mají bílý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3508" y="2982143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66FF"/>
                </a:solidFill>
              </a:rPr>
              <a:t>2. nepatří tam řeřicha, ostatní rostliny mají v názvu část těla</a:t>
            </a:r>
            <a:endParaRPr lang="cs-CZ" dirty="0">
              <a:solidFill>
                <a:srgbClr val="0066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3508" y="3975447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3. nepatří tam sasanka, názvy ostatních začínají písmenem 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350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339966"/>
                </a:solidFill>
              </a:rPr>
              <a:t>4. nepatří tam divizna, ostatní mají druhové jméno lékařský(á)</a:t>
            </a:r>
            <a:endParaRPr lang="cs-CZ" dirty="0">
              <a:solidFill>
                <a:srgbClr val="3399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3508" y="5721361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5. nepatří tam chrpa, ostatní mají v názvu nějakého živočicha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617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edmiúhelník 4"/>
          <p:cNvSpPr/>
          <p:nvPr/>
        </p:nvSpPr>
        <p:spPr>
          <a:xfrm>
            <a:off x="168546" y="399577"/>
            <a:ext cx="914400" cy="914400"/>
          </a:xfrm>
          <a:prstGeom prst="heptagon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56728" y="68545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Sedmiúhelník 10"/>
          <p:cNvSpPr/>
          <p:nvPr/>
        </p:nvSpPr>
        <p:spPr>
          <a:xfrm>
            <a:off x="190637" y="1675062"/>
            <a:ext cx="914400" cy="914400"/>
          </a:xfrm>
          <a:prstGeom prst="heptagon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65018" y="19236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95636" y="1901429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66FF"/>
                </a:solidFill>
              </a:rPr>
              <a:t>srdečník (srdce)           plicník (plíce)        kostival (kost)</a:t>
            </a:r>
            <a:endParaRPr lang="cs-CZ" dirty="0">
              <a:solidFill>
                <a:srgbClr val="0066FF"/>
              </a:solidFill>
            </a:endParaRPr>
          </a:p>
        </p:txBody>
      </p:sp>
      <p:sp>
        <p:nvSpPr>
          <p:cNvPr id="14" name="Sedmiúhelník 13"/>
          <p:cNvSpPr/>
          <p:nvPr/>
        </p:nvSpPr>
        <p:spPr>
          <a:xfrm>
            <a:off x="193195" y="2881108"/>
            <a:ext cx="914400" cy="914400"/>
          </a:xfrm>
          <a:prstGeom prst="heptagon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3153" y="310747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95636" y="3061219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kuklík		            kakost		        kopretina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" name="Sedmiúhelník 16"/>
          <p:cNvSpPr/>
          <p:nvPr/>
        </p:nvSpPr>
        <p:spPr>
          <a:xfrm>
            <a:off x="193195" y="4096681"/>
            <a:ext cx="914400" cy="914400"/>
          </a:xfrm>
          <a:prstGeom prst="heptagon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00659" y="4323048"/>
            <a:ext cx="606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59632" y="4323048"/>
            <a:ext cx="7596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339966"/>
                </a:solidFill>
              </a:rPr>
              <a:t>pivoňka lékařská     heřmánek lékařský      kozlík lékařský</a:t>
            </a:r>
            <a:endParaRPr lang="cs-CZ" dirty="0">
              <a:solidFill>
                <a:srgbClr val="339966"/>
              </a:solidFill>
            </a:endParaRPr>
          </a:p>
        </p:txBody>
      </p:sp>
      <p:sp>
        <p:nvSpPr>
          <p:cNvPr id="20" name="Sedmiúhelník 19"/>
          <p:cNvSpPr/>
          <p:nvPr/>
        </p:nvSpPr>
        <p:spPr>
          <a:xfrm>
            <a:off x="215552" y="5288770"/>
            <a:ext cx="914400" cy="914400"/>
          </a:xfrm>
          <a:prstGeom prst="heptagon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81354" y="554507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59632" y="5449613"/>
            <a:ext cx="7596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vlaštovičník (vlaštovka)  šanta kočičí (kočka)  vlčí mák (vlk)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5" name="obrázek 2" descr="Foto herbář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99577"/>
            <a:ext cx="1800200" cy="1170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obrázek 2" descr="Konvalinka vonná,Convallaria majalis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3348"/>
            <a:ext cx="1800200" cy="1166353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obrázek 1" descr="Foto herbář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3347"/>
            <a:ext cx="1764196" cy="1166354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obrázek 1" descr="Foto herbář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636" y="403348"/>
            <a:ext cx="1620180" cy="11663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71634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  <p:bldP spid="19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51936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A50021"/>
                </a:solidFill>
              </a:rPr>
              <a:t>K obrázkům rostlin z úkolu 2. - 5. přiřaď jména.</a:t>
            </a:r>
            <a:endParaRPr lang="cs-CZ" sz="3200" dirty="0">
              <a:solidFill>
                <a:srgbClr val="A50021"/>
              </a:solidFill>
            </a:endParaRPr>
          </a:p>
        </p:txBody>
      </p:sp>
      <p:sp>
        <p:nvSpPr>
          <p:cNvPr id="3" name="Minus 2"/>
          <p:cNvSpPr/>
          <p:nvPr/>
        </p:nvSpPr>
        <p:spPr>
          <a:xfrm>
            <a:off x="-900608" y="836711"/>
            <a:ext cx="10873208" cy="283677"/>
          </a:xfrm>
          <a:prstGeom prst="mathMinus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748384" y="2985205"/>
            <a:ext cx="914400" cy="80383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2890664" y="2985205"/>
            <a:ext cx="914400" cy="80383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5241870" y="3024635"/>
            <a:ext cx="914400" cy="72497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7300093" y="3047121"/>
            <a:ext cx="914400" cy="741919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748384" y="5589241"/>
            <a:ext cx="914400" cy="72008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2890664" y="5591542"/>
            <a:ext cx="914400" cy="717779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5222206" y="5607595"/>
            <a:ext cx="914400" cy="7017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309892" y="5607595"/>
            <a:ext cx="914400" cy="7017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995027" y="3233233"/>
            <a:ext cx="457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1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67844" y="3264191"/>
            <a:ext cx="360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2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24444" y="3233232"/>
            <a:ext cx="3099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21746" y="3296753"/>
            <a:ext cx="2710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58936" y="5805264"/>
            <a:ext cx="3293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15999" y="5795391"/>
            <a:ext cx="360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544108" y="5836239"/>
            <a:ext cx="3099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631546" y="5805264"/>
            <a:ext cx="2710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pic>
        <p:nvPicPr>
          <p:cNvPr id="31" name="obrázek 1" descr="Foto herbář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1656183" cy="1512168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obrázek 2" descr="Plicník tmavý,Pulmonaria obscura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402" y="1268760"/>
            <a:ext cx="1977594" cy="1512168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obrázek 2" descr="Kuklík městský,Geum urbanum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1252134"/>
            <a:ext cx="1806297" cy="1528794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obrázek 1" descr="Kostival lékařský,Symphytum officinale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252134"/>
            <a:ext cx="1821742" cy="152879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Chrpa modrá,Centaurea cyanus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7222" y="3789042"/>
            <a:ext cx="197759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obrázek 1" descr="Mák vlčí,Papaver rhoeas">
            <a:hlinkClick r:id="rId12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3749607"/>
            <a:ext cx="1656183" cy="1839634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obrázek 1" descr="Heřmánek pravý,Matricaria recutita">
            <a:hlinkClick r:id="rId14"/>
          </p:cNvPr>
          <p:cNvPicPr/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3777811"/>
            <a:ext cx="1806297" cy="18002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obrázek 1" descr="Divizna velkokvětá,Verbascum densiflorum">
            <a:hlinkClick r:id="rId16"/>
          </p:cNvPr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3777811"/>
            <a:ext cx="1821742" cy="180020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76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unce 10"/>
          <p:cNvSpPr/>
          <p:nvPr/>
        </p:nvSpPr>
        <p:spPr>
          <a:xfrm>
            <a:off x="983705" y="2659514"/>
            <a:ext cx="914400" cy="720079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979436" y="5493545"/>
            <a:ext cx="914400" cy="81402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3091310" y="2585122"/>
            <a:ext cx="914400" cy="779448"/>
          </a:xfrm>
          <a:prstGeom prst="sun">
            <a:avLst>
              <a:gd name="adj" fmla="val 2346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3070684" y="5589240"/>
            <a:ext cx="914400" cy="71833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5160069" y="2580250"/>
            <a:ext cx="914400" cy="79934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5160069" y="5589241"/>
            <a:ext cx="914400" cy="71833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7372125" y="2580249"/>
            <a:ext cx="914400" cy="79934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7372125" y="5589241"/>
            <a:ext cx="914400" cy="71833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311758" y="2879873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65904" y="2820957"/>
            <a:ext cx="5652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10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15049" y="2865664"/>
            <a:ext cx="5663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11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57236" y="2879873"/>
            <a:ext cx="6181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12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64735" y="5794518"/>
            <a:ext cx="5820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13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27060" y="5814781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14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91173" y="5826621"/>
            <a:ext cx="8851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15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86823" y="5794684"/>
            <a:ext cx="6181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16</a:t>
            </a:r>
            <a:endParaRPr lang="cs-CZ" sz="1400" b="1" dirty="0"/>
          </a:p>
        </p:txBody>
      </p:sp>
      <p:pic>
        <p:nvPicPr>
          <p:cNvPr id="27" name="obrázek 1" descr="Srdečník obecný,Leonurus cardiaca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29" y="262508"/>
            <a:ext cx="1806231" cy="23376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obrázek 1" descr="Šanta kočičí,Nepeta cataria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107" y="255600"/>
            <a:ext cx="2034133" cy="2344546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obrázek 1" descr="Kakost luční,Geranium pratense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552" y="252266"/>
            <a:ext cx="1733550" cy="23478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Sasanka hajní,Anemone nemorosa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29" y="3573016"/>
            <a:ext cx="1806231" cy="1889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obrázek 1" descr="Vlaštovičník větší,Chelidonium majus">
            <a:hlinkClick r:id="rId10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263" y="3573016"/>
            <a:ext cx="1726722" cy="188962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obrázek 1" descr="Kozlík výběžkatý,Valeriana excelsa">
            <a:hlinkClick r:id="rId12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551" y="3573015"/>
            <a:ext cx="1820921" cy="1889621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obrázek 2" descr="řeřišnice luční velkokvětá">
            <a:hlinkClick r:id="rId14"/>
          </p:cNvPr>
          <p:cNvPicPr/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263" y="252266"/>
            <a:ext cx="1726722" cy="2327983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rg_hi" descr="http://t0.gstatic.com/images?q=tbn:ANd9GcQbka7O7x28KijCBSoZw2kbvmNT2yn8cL3VmXBvpNoiyLyDnXA2">
            <a:hlinkClick r:id="rId16"/>
          </p:cNvPr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107" y="3573017"/>
            <a:ext cx="2034133" cy="18896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9424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2809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dirty="0" smtClean="0"/>
              <a:t>plicník				ch) kostival</a:t>
            </a:r>
          </a:p>
          <a:p>
            <a:pPr marL="457200" indent="-457200">
              <a:buAutoNum type="alphaLcParenR"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kozlík				i) vlaštovičník</a:t>
            </a:r>
          </a:p>
          <a:p>
            <a:pPr marL="457200" indent="-457200">
              <a:buAutoNum type="alphaLcParenR"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šanta kočičí			j) kopretina</a:t>
            </a:r>
          </a:p>
          <a:p>
            <a:pPr marL="457200" indent="-457200">
              <a:buAutoNum type="alphaLcParenR"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pivoňka				k) řeřicha</a:t>
            </a:r>
          </a:p>
          <a:p>
            <a:pPr marL="457200" indent="-457200">
              <a:buAutoNum type="alphaLcParenR"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chrpa				l) mák vlčí</a:t>
            </a:r>
          </a:p>
          <a:p>
            <a:pPr marL="457200" indent="-457200">
              <a:buAutoNum type="alphaLcParenR"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srdečník				m) kuklík</a:t>
            </a:r>
          </a:p>
          <a:p>
            <a:pPr marL="457200" indent="-457200">
              <a:buAutoNum type="alphaLcParenR"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divizna				n) heřmánek</a:t>
            </a:r>
          </a:p>
          <a:p>
            <a:pPr marL="457200" indent="-457200">
              <a:buAutoNum type="alphaLcParenR"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kakost				o) sasanka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699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764704"/>
            <a:ext cx="60510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i="1" dirty="0" smtClean="0">
                <a:solidFill>
                  <a:srgbClr val="0066FF"/>
                </a:solidFill>
              </a:rPr>
              <a:t>….. takhle je to správně</a:t>
            </a:r>
            <a:endParaRPr lang="cs-CZ" sz="4800" i="1" dirty="0">
              <a:solidFill>
                <a:srgbClr val="0066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916832"/>
            <a:ext cx="87849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– j		   5 – l		9 – f		         13 - o</a:t>
            </a:r>
          </a:p>
          <a:p>
            <a:endParaRPr lang="cs-CZ" sz="3200" dirty="0"/>
          </a:p>
          <a:p>
            <a:r>
              <a:rPr lang="cs-CZ" sz="3200" dirty="0" smtClean="0"/>
              <a:t>2 – a		   6 – e		10 – k		14 - i</a:t>
            </a:r>
          </a:p>
          <a:p>
            <a:endParaRPr lang="cs-CZ" sz="3200" dirty="0"/>
          </a:p>
          <a:p>
            <a:r>
              <a:rPr lang="cs-CZ" sz="3200" dirty="0" smtClean="0"/>
              <a:t>3 – m	   7 – n		11 – c		15 - d</a:t>
            </a:r>
          </a:p>
          <a:p>
            <a:endParaRPr lang="cs-CZ" sz="3200" dirty="0"/>
          </a:p>
          <a:p>
            <a:r>
              <a:rPr lang="cs-CZ" sz="3200" dirty="0" smtClean="0"/>
              <a:t>4 – ch	   8 – g		12 – h		16 - b</a:t>
            </a:r>
            <a:endParaRPr lang="cs-CZ" sz="3200" dirty="0"/>
          </a:p>
        </p:txBody>
      </p:sp>
      <p:pic>
        <p:nvPicPr>
          <p:cNvPr id="10" name="Obrázek 9" descr="C:\Program Files\Microsoft Office\MEDIA\CAGCAT10\j0281904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47" y="503833"/>
            <a:ext cx="1236509" cy="12940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C:\Documents and Settings\Kamila Dardová\Local Settings\Temporary Internet Files\Content.IE5\0EJMCQ4U\MP900446601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406" y="4980381"/>
            <a:ext cx="1224176" cy="12911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C:\Documents and Settings\Kamila Dardová\Local Settings\Temporary Internet Files\Content.IE5\ZSCG8WCV\MC900441796[1]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52372">
            <a:off x="7324271" y="217056"/>
            <a:ext cx="1371600" cy="19476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C:\Documents and Settings\Kamila Dardová\Local Settings\Temporary Internet Files\Content.IE5\XRR8L6PE\MC900439073[1].pn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46478" y="2938463"/>
            <a:ext cx="2286000" cy="981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 descr="C:\Documents and Settings\Kamila Dardová\Local Settings\Temporary Internet Files\Content.IE5\ZPBKD47L\MC900439076[1].pn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940" y="5391400"/>
            <a:ext cx="2286000" cy="981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5" descr="C:\Documents and Settings\Kamila Dardová\Local Settings\Temporary Internet Files\Content.IE5\LEML8JXJ\MC900442117[1].pn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958" y="3917038"/>
            <a:ext cx="1418376" cy="212668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343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4882" y="260648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583794" y="746169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tyřcípá hvězda 14"/>
          <p:cNvSpPr/>
          <p:nvPr/>
        </p:nvSpPr>
        <p:spPr>
          <a:xfrm>
            <a:off x="583794" y="1587216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85294" y="2212077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800" dirty="0">
              <a:latin typeface="Arial Narrow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4103" y="1587216"/>
            <a:ext cx="744714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Arial Narrow" pitchFamily="34" charset="0"/>
              </a:rPr>
              <a:t>http://botanika.wendys.cz/kytky/foto.php?284:0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>
                <a:latin typeface="Arial Narrow" pitchFamily="34" charset="0"/>
              </a:rPr>
              <a:t>http://botanika.wendys.cz/kytky/foto.php?221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 smtClean="0">
                <a:latin typeface="Arial Narrow" pitchFamily="34" charset="0"/>
              </a:rPr>
              <a:t>http</a:t>
            </a:r>
            <a:r>
              <a:rPr lang="cs-CZ" sz="1400" dirty="0">
                <a:latin typeface="Arial Narrow" pitchFamily="34" charset="0"/>
              </a:rPr>
              <a:t>://botanika.wendys.cz/kytky/foto.php?100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http://botanika.wendys.cz/kytky/foto.php?161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http://botanika.wendys.cz/kytky/foto.php?101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http://botanika.wendys.cz/kytky/foto.php?171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http://botanika.wendys.cz/kytky/foto.php?113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http://botanika.wendys.cz/kytky/foto.php?105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http://botanika.wendys.cz/kytky/foto.php?59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http://botanika.wendys.cz/kytky/foto.php?125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http://botanika.wendys.cz/kytky/foto.php?38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http://botanika.wendys.cz/kytky/foto.php?373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http://botanika.wendys.cz/kytky/foto.php?557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http://www.kvetena.com/brukvovite.html#rer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>
                <a:latin typeface="Arial Narrow" pitchFamily="34" charset="0"/>
              </a:rPr>
              <a:t>http://botanika.wendys.cz/kytky/foto.php?664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http://botanika.wendys.cz/kytky/foto.php?78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http://botanika.wendys.cz/kytky/foto.php?216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http://botanika.wendys.cz/kytky/foto.php?261</a:t>
            </a:r>
            <a:r>
              <a:rPr lang="cs-CZ" sz="1400" dirty="0" smtClean="0">
                <a:latin typeface="Arial Narrow" pitchFamily="34" charset="0"/>
              </a:rPr>
              <a:t>:</a:t>
            </a:r>
          </a:p>
          <a:p>
            <a:r>
              <a:rPr lang="cs-CZ" sz="1400" dirty="0">
                <a:latin typeface="Arial Narrow" pitchFamily="34" charset="0"/>
              </a:rPr>
              <a:t>http://bdadafoto.webzdarma.cz/kytky_4.htm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>
                <a:latin typeface="Arial Narrow" pitchFamily="34" charset="0"/>
              </a:rPr>
              <a:t>http://botanika.wendys.cz/kytky/foto.php?109: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12411" y="822239"/>
            <a:ext cx="744714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Arial Narrow" pitchFamily="34" charset="0"/>
              </a:rPr>
              <a:t>Náš les, Karel Patočka, Antonín Pospíšil, nakladatelství Albatros, Praha1989</a:t>
            </a:r>
          </a:p>
        </p:txBody>
      </p:sp>
      <p:sp>
        <p:nvSpPr>
          <p:cNvPr id="8" name="Čtyřcípá hvězda 7"/>
          <p:cNvSpPr/>
          <p:nvPr/>
        </p:nvSpPr>
        <p:spPr>
          <a:xfrm>
            <a:off x="589791" y="1130016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6530" y="1208746"/>
            <a:ext cx="74471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 Narrow" pitchFamily="34" charset="0"/>
              </a:rPr>
              <a:t>Atlas rostlin, Albert Pilát, Otto Ušák, Státní pedagogické nakladatelství Praha, 1964</a:t>
            </a:r>
            <a:endParaRPr lang="cs-CZ" sz="1400" dirty="0">
              <a:latin typeface="Arial Narrow" pitchFamily="34" charset="0"/>
            </a:endParaRPr>
          </a:p>
        </p:txBody>
      </p:sp>
      <p:sp>
        <p:nvSpPr>
          <p:cNvPr id="10" name="Čtyřcípá hvězda 9"/>
          <p:cNvSpPr/>
          <p:nvPr/>
        </p:nvSpPr>
        <p:spPr>
          <a:xfrm>
            <a:off x="544628" y="5907935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51710" y="5988421"/>
            <a:ext cx="41356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 Narrow" pitchFamily="34" charset="0"/>
              </a:rPr>
              <a:t>klipart MS </a:t>
            </a:r>
            <a:r>
              <a:rPr lang="cs-CZ" sz="1400" smtClean="0">
                <a:latin typeface="Arial Narrow" pitchFamily="34" charset="0"/>
              </a:rPr>
              <a:t>Office </a:t>
            </a:r>
            <a:r>
              <a:rPr lang="cs-CZ" sz="1400" smtClean="0">
                <a:latin typeface="Arial Narrow" pitchFamily="34" charset="0"/>
              </a:rPr>
              <a:t>2010</a:t>
            </a:r>
            <a:endParaRPr lang="cs-CZ" sz="14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4073</TotalTime>
  <Words>440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272</cp:revision>
  <dcterms:created xsi:type="dcterms:W3CDTF">2011-10-24T11:56:12Z</dcterms:created>
  <dcterms:modified xsi:type="dcterms:W3CDTF">2012-06-18T12:39:53Z</dcterms:modified>
</cp:coreProperties>
</file>