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FF00"/>
    <a:srgbClr val="66FF33"/>
    <a:srgbClr val="FF0066"/>
    <a:srgbClr val="800000"/>
    <a:srgbClr val="0033CC"/>
    <a:srgbClr val="FF0000"/>
    <a:srgbClr val="990000"/>
    <a:srgbClr val="A50021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VY_52_INOVACE_26_ROSTLINY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LESNÍ 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VY_52_INOVACE_26_ROSTLINY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LESNÍ ROSTLINY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imgres?q=obr%C3%A1zky+strom%C5%AF+a+ke%C5%99%C5%AF&amp;start=234&amp;hl=cs&amp;sa=X&amp;rlz=1T4ADRA_csCZ436CZ454&amp;biw=1024&amp;bih=554&amp;tbm=isch&amp;prmd=imvns&amp;tbnid=I1nmrgyWdbW91M:&amp;imgrefurl=http://botany.cz/cs/magdalena-hlizova/&amp;docid=c_ivoWXZFYGtAM&amp;imgurl=http://botany.cz/soutez/hlizova2.jpg&amp;w=400&amp;h=573&amp;ei=Bii2T-rQCsKJhQfv_93cCA&amp;zoom=1&amp;iact=hc&amp;vpx=551&amp;vpy=133&amp;dur=6015&amp;hovh=269&amp;hovw=187&amp;tx=89&amp;ty=136&amp;sig=102032948630475102088&amp;page=18&amp;tbnh=152&amp;tbnw=106&amp;ndsp=13&amp;ved=1t:429,r:6,s:234,i:104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http://www.google.cz/imgres?q=kresby+kytek&amp;hl=cs&amp;sa=X&amp;rlz=1T4ADRA_csCZ436CZ454&amp;biw=1024&amp;bih=554&amp;tbm=isch&amp;prmd=imvns&amp;tbnid=8J22m6M299kT6M:&amp;imgrefurl=http://manulymusic.blog.cz/rubrika/ostatni-kresby&amp;docid=keR8a-inW1FfeM&amp;imgurl=http://nd01.jxs.cz/667/225/1ba1eea08b_50978127_o2.jpg&amp;w=440&amp;h=606&amp;ei=_RPbT7r5NOan4gSyzJSNCg&amp;zoom=1&amp;iact=hc&amp;vpx=86&amp;vpy=172&amp;dur=203&amp;hovh=264&amp;hovw=191&amp;tx=107&amp;ty=144&amp;sig=102032948630475102088&amp;page=1&amp;tbnh=114&amp;tbnw=87&amp;start=0&amp;ndsp=22&amp;ved=1t:429,r:14,s:0,i:115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imgres?q=obr%C3%A1zky+strom%C5%AF+a+ke%C5%99%C5%AF&amp;hl=cs&amp;sa=X&amp;rlz=1T4ADRA_csCZ436CZ454&amp;biw=1024&amp;bih=554&amp;tbm=isch&amp;prmd=imvns&amp;tbnid=ZGeQXb2xEsRaTM:&amp;imgrefurl=http://produkty.topkontakt.idnes.cz/p/ovocne-stromy-kere/1216843/&amp;docid=bRHz840mnsmMDM&amp;imgurl=http://s.topkontakt.cz/images/img_product/original/01216/01216843_foto__3c46257500.jpg&amp;w=261&amp;h=262&amp;ei=fye2T_6xCoKhOu7_xaMK&amp;zoom=1&amp;iact=hc&amp;vpx=378&amp;vpy=170&amp;dur=2031&amp;hovh=209&amp;hovw=208&amp;tx=119&amp;ty=118&amp;sig=102032948630475102088&amp;page=5&amp;tbnh=159&amp;tbnw=158&amp;start=62&amp;ndsp=14&amp;ved=1t:429,r:6,s:62,i:225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://www.google.cz/imgres?q=karikatury+strom%C5%AF+a+ke%C5%99%C5%AF&amp;hl=cs&amp;rlz=1T4ADRA_csCZ436CZ454&amp;biw=1024&amp;bih=554&amp;tbm=isch&amp;tbnid=SVJls-k2mZRdQM:&amp;imgrefurl=http://www.malovano.cz/nejnovejsi-dila/&amp;docid=rtNnB3DIOvmC5M&amp;imgurl=http://www.malovano.cz/obrazky/autori/0056/00841-ojeti-stromu-olej-nahled.jpg&amp;w=150&amp;h=221&amp;ei=Yym2T7HrB4WmhAehip37CA&amp;zoom=1&amp;iact=hc&amp;vpx=477&amp;vpy=244&amp;dur=4407&amp;hovh=176&amp;hovw=120&amp;tx=77&amp;ty=127&amp;sig=102032948630475102088&amp;page=6&amp;tbnh=160&amp;tbnw=113&amp;start=73&amp;ndsp=16&amp;ved=1t:429,r:13,s:73,i:26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cs.wikipedia.org/wiki/Soubor:Scilla_bifolia_15030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onvallaria_majalis_l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Primula_veris_0x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cs.wikipedia.org/wiki/Soubor:Lungwor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ragaria_vesca_Jahodn%C3%ADk_obecn%C3%BD_1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Anemone_nemorosa_00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lberries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http://cs.wikipedia.org/wiki/Soubor:A_Blume_33_020be_wp1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agaria_vesca_Jahodn%C3%ADk_obecn%C3%BD_1.jpg" TargetMode="External"/><Relationship Id="rId13" Type="http://schemas.openxmlformats.org/officeDocument/2006/relationships/hyperlink" Target="http://www.dreviny-okrasne.cz/listnace/dub/quercus-robur-concordia" TargetMode="External"/><Relationship Id="rId3" Type="http://schemas.openxmlformats.org/officeDocument/2006/relationships/hyperlink" Target="http://cs.wikipedia.org/wiki/Soubor:Scilla_bifolia_150303.jpg" TargetMode="External"/><Relationship Id="rId7" Type="http://schemas.openxmlformats.org/officeDocument/2006/relationships/hyperlink" Target="http://cs.wikipedia.org/wiki/Soubor:Anemone_nemorosa_001.JPG" TargetMode="External"/><Relationship Id="rId12" Type="http://schemas.openxmlformats.org/officeDocument/2006/relationships/hyperlink" Target="http://www.foto-tapety.cz/image1.php?uid=32&amp;iid=531&amp;nv=2&amp;sz=1" TargetMode="External"/><Relationship Id="rId2" Type="http://schemas.openxmlformats.org/officeDocument/2006/relationships/hyperlink" Target="http://www.naturabohemica.cz/scilla-bifolia-bifoli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Lungwort.jpg" TargetMode="External"/><Relationship Id="rId11" Type="http://schemas.openxmlformats.org/officeDocument/2006/relationships/hyperlink" Target="http://fotoatlaspr.zs-sychrov3.sweb.cz/hloh-obecny.html" TargetMode="External"/><Relationship Id="rId5" Type="http://schemas.openxmlformats.org/officeDocument/2006/relationships/hyperlink" Target="http://cs.wikipedia.org/wiki/Soubor:Convallaria_majalis_l.jpg" TargetMode="External"/><Relationship Id="rId10" Type="http://schemas.openxmlformats.org/officeDocument/2006/relationships/hyperlink" Target="http://cs.wikipedia.org/wiki/Soubor:Bilberries.jpg" TargetMode="External"/><Relationship Id="rId4" Type="http://schemas.openxmlformats.org/officeDocument/2006/relationships/hyperlink" Target="http://cs.wikipedia.org/wiki/Soubor:Primula_veris_0x.JPG" TargetMode="External"/><Relationship Id="rId9" Type="http://schemas.openxmlformats.org/officeDocument/2006/relationships/hyperlink" Target="http://commons.wikimedia.org/wiki/File:A_mature_ash_tree_near_Potash_Farm_-_geograph.org.uk_-_1498929.jpg?uselang=cs" TargetMode="External"/><Relationship Id="rId14" Type="http://schemas.openxmlformats.org/officeDocument/2006/relationships/hyperlink" Target="http://cs.wikipedia.org/wiki/Soubor:A_Blume_33_020be_wp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7638170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393305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Dřeviny a byliny v lese.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60951091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zopakují již v nižších ročnících probrané lesní rostliny, jejich třídění </a:t>
                      </a:r>
                      <a:r>
                        <a:rPr lang="cs-CZ" sz="1800" dirty="0" smtClean="0"/>
                        <a:t>                      a </a:t>
                      </a:r>
                      <a:r>
                        <a:rPr lang="cs-CZ" sz="1800" dirty="0" smtClean="0"/>
                        <a:t>určování.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93432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66"/>
                </a:solidFill>
              </a:rPr>
              <a:t>Uvedené lesní rostliny rozděl na byliny a dřeviny.</a:t>
            </a:r>
            <a:endParaRPr lang="cs-CZ" sz="2800" b="1" i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55343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jasan ztepilý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1042" y="194414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ladoňka dvoulistá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989625">
            <a:off x="365119" y="3448589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C3300"/>
                </a:solidFill>
              </a:rPr>
              <a:t>prvosenka jarní</a:t>
            </a:r>
            <a:endParaRPr lang="cs-CZ" b="1" i="1" dirty="0">
              <a:solidFill>
                <a:srgbClr val="CC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0076217">
            <a:off x="4762804" y="447550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A50021"/>
                </a:solidFill>
              </a:rPr>
              <a:t>brusnice borůvka</a:t>
            </a:r>
            <a:endParaRPr lang="cs-CZ" b="1" i="1" dirty="0">
              <a:solidFill>
                <a:srgbClr val="A5002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424360">
            <a:off x="3779878" y="377230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sasanka hajní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9884031">
            <a:off x="388750" y="484120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808080"/>
                </a:solidFill>
              </a:rPr>
              <a:t>dub letní</a:t>
            </a:r>
            <a:endParaRPr lang="cs-CZ" b="1" i="1" dirty="0">
              <a:solidFill>
                <a:srgbClr val="80808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864671">
            <a:off x="6663622" y="334277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FF"/>
                </a:solidFill>
              </a:rPr>
              <a:t>bez černý</a:t>
            </a:r>
            <a:endParaRPr lang="cs-CZ" b="1" i="1" dirty="0">
              <a:solidFill>
                <a:srgbClr val="FF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73325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FF00"/>
                </a:solidFill>
              </a:rPr>
              <a:t>jahodník obecný</a:t>
            </a:r>
            <a:endParaRPr lang="cs-CZ" b="1" i="1" dirty="0">
              <a:solidFill>
                <a:srgbClr val="00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91019">
            <a:off x="2642335" y="5057611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růže šípková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50516">
            <a:off x="6311140" y="1977448"/>
            <a:ext cx="24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plicník lékařský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80979">
            <a:off x="7176674" y="55024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3300"/>
                </a:solidFill>
              </a:rPr>
              <a:t>hloh obecný</a:t>
            </a:r>
            <a:endParaRPr lang="cs-CZ" b="1" i="1" dirty="0">
              <a:solidFill>
                <a:srgbClr val="FF33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568147">
            <a:off x="22295" y="177999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3366CC"/>
                </a:solidFill>
              </a:rPr>
              <a:t>konvalinka vonná</a:t>
            </a:r>
            <a:endParaRPr lang="cs-CZ" b="1" i="1" dirty="0">
              <a:solidFill>
                <a:srgbClr val="3366CC"/>
              </a:solidFill>
            </a:endParaRPr>
          </a:p>
        </p:txBody>
      </p:sp>
      <p:sp>
        <p:nvSpPr>
          <p:cNvPr id="15" name="Minus 14"/>
          <p:cNvSpPr/>
          <p:nvPr/>
        </p:nvSpPr>
        <p:spPr>
          <a:xfrm>
            <a:off x="-828600" y="1016652"/>
            <a:ext cx="10873208" cy="180100"/>
          </a:xfrm>
          <a:prstGeom prst="mathMinus">
            <a:avLst/>
          </a:prstGeom>
          <a:solidFill>
            <a:srgbClr val="00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443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431086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3300"/>
                </a:solidFill>
              </a:rPr>
              <a:t>Pracoval jsi správně?</a:t>
            </a:r>
            <a:endParaRPr lang="cs-CZ" sz="2800" b="1" i="1" dirty="0">
              <a:solidFill>
                <a:srgbClr val="FF33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043608" y="1844824"/>
            <a:ext cx="2160240" cy="1296144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444208" y="1484784"/>
            <a:ext cx="2016224" cy="1213284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936752" y="4989676"/>
            <a:ext cx="2016224" cy="1296144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11560" y="3783654"/>
            <a:ext cx="1994520" cy="1274440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948264" y="4757102"/>
            <a:ext cx="1850504" cy="1202432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789355" y="2492896"/>
            <a:ext cx="2160240" cy="1274440"/>
          </a:xfrm>
          <a:prstGeom prst="cloud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>
            <a:off x="2123728" y="954306"/>
            <a:ext cx="5112568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92917" y="134076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toto jsou byliny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21126" y="2107143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konvalinka</a:t>
            </a:r>
          </a:p>
          <a:p>
            <a:r>
              <a:rPr lang="cs-CZ" dirty="0" smtClean="0"/>
              <a:t>   vonná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2725469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prvosenka</a:t>
            </a:r>
          </a:p>
          <a:p>
            <a:r>
              <a:rPr lang="cs-CZ" dirty="0" smtClean="0"/>
              <a:t>    jarní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68244" y="1691644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ladoňka</a:t>
            </a:r>
          </a:p>
          <a:p>
            <a:r>
              <a:rPr lang="cs-CZ" dirty="0" smtClean="0"/>
              <a:t>dvoulistá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005375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sasanka  </a:t>
            </a:r>
          </a:p>
          <a:p>
            <a:r>
              <a:rPr lang="cs-CZ" dirty="0"/>
              <a:t> </a:t>
            </a:r>
            <a:r>
              <a:rPr lang="cs-CZ" dirty="0" smtClean="0"/>
              <a:t> hajní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30411" y="5222249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jahodník</a:t>
            </a:r>
          </a:p>
          <a:p>
            <a:r>
              <a:rPr lang="cs-CZ" dirty="0" smtClean="0"/>
              <a:t> obecný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97170" y="4842493"/>
            <a:ext cx="1476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plicník</a:t>
            </a:r>
          </a:p>
          <a:p>
            <a:r>
              <a:rPr lang="cs-CZ" dirty="0" smtClean="0"/>
              <a:t>lékařský</a:t>
            </a:r>
            <a:endParaRPr lang="cs-CZ" dirty="0"/>
          </a:p>
        </p:txBody>
      </p:sp>
      <p:pic>
        <p:nvPicPr>
          <p:cNvPr id="22" name="rg_hi" descr="http://t2.gstatic.com/images?q=tbn:ANd9GcRgma43oaHTbfwNekwReOhHDIVKu0gmw33th7VtUrIXlhml0eAFjQ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69846">
            <a:off x="2714256" y="3745918"/>
            <a:ext cx="1357842" cy="220473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rg_hi" descr="http://t2.gstatic.com/images?q=tbn:ANd9GcQy2mtHlUFY8agCIXXMIOewF2sZZHGV-bYf85yaUFDLOwE6dzVY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008478">
            <a:off x="816583" y="242442"/>
            <a:ext cx="1025709" cy="178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1" descr="Zátiší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5393" y="2962873"/>
            <a:ext cx="1381003" cy="16089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4474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100" y="60587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800000"/>
                </a:solidFill>
              </a:rPr>
              <a:t>              a toto dřeviny</a:t>
            </a:r>
            <a:endParaRPr lang="cs-CZ" dirty="0">
              <a:solidFill>
                <a:srgbClr val="80000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491818" y="2116233"/>
            <a:ext cx="1944216" cy="1130424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654972" y="1268760"/>
            <a:ext cx="1944216" cy="1130424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827584" y="4606602"/>
            <a:ext cx="1872208" cy="1202432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300192" y="2954609"/>
            <a:ext cx="2227472" cy="1202432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540050" y="3262946"/>
            <a:ext cx="2088232" cy="1224136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372200" y="4739444"/>
            <a:ext cx="2083456" cy="1274440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68186" y="2150129"/>
            <a:ext cx="16316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00"/>
                </a:solidFill>
              </a:rPr>
              <a:t> </a:t>
            </a:r>
            <a:r>
              <a:rPr lang="cs-CZ" dirty="0" smtClean="0">
                <a:solidFill>
                  <a:srgbClr val="0033CC"/>
                </a:solidFill>
              </a:rPr>
              <a:t>jasan ztepilý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1418473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33CC"/>
                </a:solidFill>
              </a:rPr>
              <a:t>dub</a:t>
            </a:r>
          </a:p>
          <a:p>
            <a:r>
              <a:rPr lang="cs-CZ" dirty="0" smtClean="0">
                <a:solidFill>
                  <a:srgbClr val="0033CC"/>
                </a:solidFill>
              </a:rPr>
              <a:t>letní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7922" y="3038199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0033CC"/>
                </a:solidFill>
              </a:rPr>
              <a:t>růže</a:t>
            </a:r>
          </a:p>
          <a:p>
            <a:r>
              <a:rPr lang="cs-CZ" dirty="0" smtClean="0">
                <a:solidFill>
                  <a:srgbClr val="0033CC"/>
                </a:solidFill>
              </a:rPr>
              <a:t>šípková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4739444"/>
            <a:ext cx="12715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33CC"/>
                </a:solidFill>
              </a:rPr>
              <a:t>brusnice borůvka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0414" y="3459515"/>
            <a:ext cx="16752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33CC"/>
                </a:solidFill>
              </a:rPr>
              <a:t>bez</a:t>
            </a:r>
          </a:p>
          <a:p>
            <a:r>
              <a:rPr lang="cs-CZ" dirty="0" smtClean="0">
                <a:solidFill>
                  <a:srgbClr val="0033CC"/>
                </a:solidFill>
              </a:rPr>
              <a:t>černý</a:t>
            </a:r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961165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0033CC"/>
                </a:solidFill>
              </a:rPr>
              <a:t>hloh obecný</a:t>
            </a:r>
            <a:endParaRPr lang="cs-CZ" dirty="0">
              <a:solidFill>
                <a:srgbClr val="0033CC"/>
              </a:solidFill>
            </a:endParaRPr>
          </a:p>
        </p:txBody>
      </p:sp>
      <p:pic>
        <p:nvPicPr>
          <p:cNvPr id="15" name="rg_hi" descr="http://t0.gstatic.com/images?q=tbn:ANd9GcRNbTz_22BKPJdqtcWS6FLFAc-PYsKB6w0IEZ99e3dDqSMgW0mFAA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9287" y="4463066"/>
            <a:ext cx="1981200" cy="18725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rg_hi" descr="http://t1.gstatic.com/images?q=tbn:ANd9GcRy1p2CP0B-yWHU6aOTJCcsJ0fg9xi_p7buZUVqslM4ewv8DCqbe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03124">
            <a:off x="6957830" y="946921"/>
            <a:ext cx="1143000" cy="167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csp3637076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7776" y="3251311"/>
            <a:ext cx="1344625" cy="1235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" descr="csp363707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4813" y="188640"/>
            <a:ext cx="1514377" cy="16039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77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56923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66"/>
                </a:solidFill>
              </a:rPr>
              <a:t>Poznáš je i na fotografii?</a:t>
            </a:r>
            <a:endParaRPr lang="cs-CZ" sz="3200" b="1" i="1" dirty="0">
              <a:solidFill>
                <a:srgbClr val="FF0066"/>
              </a:solidFill>
            </a:endParaRPr>
          </a:p>
        </p:txBody>
      </p:sp>
      <p:sp>
        <p:nvSpPr>
          <p:cNvPr id="4" name="Zahnutá šipka doleva 3"/>
          <p:cNvSpPr/>
          <p:nvPr/>
        </p:nvSpPr>
        <p:spPr>
          <a:xfrm>
            <a:off x="6360760" y="290470"/>
            <a:ext cx="731520" cy="1216152"/>
          </a:xfrm>
          <a:prstGeom prst="curvedLeftArrow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opisek se čtyřstrannou šipkou 7"/>
          <p:cNvSpPr/>
          <p:nvPr/>
        </p:nvSpPr>
        <p:spPr>
          <a:xfrm>
            <a:off x="405713" y="1397983"/>
            <a:ext cx="720080" cy="678945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opisek se čtyřstrannou šipkou 8"/>
          <p:cNvSpPr/>
          <p:nvPr/>
        </p:nvSpPr>
        <p:spPr>
          <a:xfrm>
            <a:off x="5292080" y="2191136"/>
            <a:ext cx="752092" cy="733808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pisek se čtyřstrannou šipkou 9"/>
          <p:cNvSpPr/>
          <p:nvPr/>
        </p:nvSpPr>
        <p:spPr>
          <a:xfrm>
            <a:off x="2084871" y="4014192"/>
            <a:ext cx="864096" cy="782960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50662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2995" y="2293998"/>
            <a:ext cx="464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6899" y="4174839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Vývojový diagram: příprava 13"/>
          <p:cNvSpPr/>
          <p:nvPr/>
        </p:nvSpPr>
        <p:spPr>
          <a:xfrm>
            <a:off x="5522994" y="4636504"/>
            <a:ext cx="3369485" cy="1456792"/>
          </a:xfrm>
          <a:prstGeom prst="flowChartPreparatio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19919" y="5243270"/>
            <a:ext cx="2344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ladoňka dvoulistá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9050" y="5600104"/>
            <a:ext cx="2637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prvosenka jarní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44271" y="4826083"/>
            <a:ext cx="24398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konvalinka vonná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3669" y="91908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ladoňka dvoulistá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60760" y="1615263"/>
            <a:ext cx="2380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prvosenka jarní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4583" y="4794942"/>
            <a:ext cx="2625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konvalinka vonná</a:t>
            </a:r>
            <a:endParaRPr lang="cs-CZ" dirty="0"/>
          </a:p>
        </p:txBody>
      </p:sp>
      <p:pic>
        <p:nvPicPr>
          <p:cNvPr id="21" name="obrázek 1" descr="ladoňka dvoulistá (Scilla bifolia)">
            <a:hlinkClick r:id="rId2" tooltip="&quot;ladoňka dvoulistá (Scilla bifolia)&quot;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8194" y="1506622"/>
            <a:ext cx="2994745" cy="221041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1" descr="Prvosenka jarní (Primula veris)">
            <a:hlinkClick r:id="rId4" tooltip="&quot;Prvosenka jarní (Primula veris)&quot;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9051" y="2157814"/>
            <a:ext cx="2425072" cy="21711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1" descr="Konvalinka vonná">
            <a:hlinkClick r:id="rId6" tooltip="&quot;Konvalinka vonná&quot;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5545" y="4043008"/>
            <a:ext cx="2457450" cy="21943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0246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čtyřstrannou šipkou 4"/>
          <p:cNvSpPr/>
          <p:nvPr/>
        </p:nvSpPr>
        <p:spPr>
          <a:xfrm>
            <a:off x="529987" y="764704"/>
            <a:ext cx="807375" cy="720080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pisek se čtyřstrannou šipkou 5"/>
          <p:cNvSpPr/>
          <p:nvPr/>
        </p:nvSpPr>
        <p:spPr>
          <a:xfrm>
            <a:off x="5177776" y="1376772"/>
            <a:ext cx="763860" cy="792088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>
            <a:off x="1710487" y="3789040"/>
            <a:ext cx="850292" cy="720080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55576" y="87910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75156" y="15419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19609" y="391824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5591180" y="4509120"/>
            <a:ext cx="3260766" cy="1552770"/>
          </a:xfrm>
          <a:prstGeom prst="flowChartPreparatio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463028" y="4658909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sasanka hajní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0442" y="5094825"/>
            <a:ext cx="2539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jahodník obecný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80442" y="5509685"/>
            <a:ext cx="26633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plicník lékařský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303039"/>
            <a:ext cx="2930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plicník lékařský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55617" y="867515"/>
            <a:ext cx="2931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sasanka hajní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809706"/>
            <a:ext cx="2309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jahodník obecný</a:t>
            </a:r>
            <a:endParaRPr lang="cs-CZ" dirty="0"/>
          </a:p>
        </p:txBody>
      </p:sp>
      <p:pic>
        <p:nvPicPr>
          <p:cNvPr id="18" name="obrázek 1" descr="plicník lékařský">
            <a:hlinkClick r:id="rId2" tooltip="&quot;plicník lékařský&quot;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1817" y="737102"/>
            <a:ext cx="2966032" cy="25922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Sasanka hajní">
            <a:hlinkClick r:id="rId4" tooltip="&quot;Sasanka hajní&quot;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8646" y="1484783"/>
            <a:ext cx="2720896" cy="243346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http://upload.wikimedia.org/wikipedia/commons/thumb/8/8e/Fragaria_vesca_Jahodn%C3%ADk_obecn%C3%BD_1.jpg/300px-Fragaria_vesca_Jahodn%C3%ADk_obecn%C3%BD_1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2189" y="3789040"/>
            <a:ext cx="2857500" cy="24482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2614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čtyřstrannou šipkou 4"/>
          <p:cNvSpPr/>
          <p:nvPr/>
        </p:nvSpPr>
        <p:spPr>
          <a:xfrm>
            <a:off x="1038104" y="703548"/>
            <a:ext cx="864096" cy="864096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pisek se čtyřstrannou šipkou 5"/>
          <p:cNvSpPr/>
          <p:nvPr/>
        </p:nvSpPr>
        <p:spPr>
          <a:xfrm>
            <a:off x="5296624" y="3933056"/>
            <a:ext cx="864096" cy="864096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>
            <a:off x="323033" y="3758519"/>
            <a:ext cx="864096" cy="720080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říprava 7"/>
          <p:cNvSpPr/>
          <p:nvPr/>
        </p:nvSpPr>
        <p:spPr>
          <a:xfrm>
            <a:off x="5004048" y="980728"/>
            <a:ext cx="3888432" cy="1512168"/>
          </a:xfrm>
          <a:prstGeom prst="flowChartPreparatio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289655" y="8832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861048"/>
            <a:ext cx="49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13427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60720" y="114481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hloh obecný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8712" y="1544928"/>
            <a:ext cx="2803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jasan ztepilý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75212" y="194503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brusnice borůvka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6304" y="18589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jasan ztepilý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87129" y="3507118"/>
            <a:ext cx="2778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brusnice borůvka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27926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hloh obecný</a:t>
            </a:r>
            <a:endParaRPr lang="cs-CZ" dirty="0"/>
          </a:p>
        </p:txBody>
      </p:sp>
      <p:pic>
        <p:nvPicPr>
          <p:cNvPr id="19" name="obrázek 1" descr="Fotografie: Jasan ztepilý [Fraxinus excelsior]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93757"/>
            <a:ext cx="2575173" cy="263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" descr="Brusnice borůvka">
            <a:hlinkClick r:id="rId3" tooltip="&quot;Brusnice borůvka&quot;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9655" y="3926398"/>
            <a:ext cx="3384377" cy="22247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1" descr="a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2346" y="3861048"/>
            <a:ext cx="2640134" cy="22900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7277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příprava 4"/>
          <p:cNvSpPr/>
          <p:nvPr/>
        </p:nvSpPr>
        <p:spPr>
          <a:xfrm>
            <a:off x="5364088" y="4509120"/>
            <a:ext cx="3528392" cy="1404736"/>
          </a:xfrm>
          <a:prstGeom prst="flowChartPreparatio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58884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růže šípková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1362" y="5011433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bez černý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1362" y="5411543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dub letní</a:t>
            </a:r>
            <a:endParaRPr lang="cs-CZ" sz="2000" dirty="0"/>
          </a:p>
        </p:txBody>
      </p:sp>
      <p:sp>
        <p:nvSpPr>
          <p:cNvPr id="9" name="Popisek se čtyřstrannou šipkou 8"/>
          <p:cNvSpPr/>
          <p:nvPr/>
        </p:nvSpPr>
        <p:spPr>
          <a:xfrm>
            <a:off x="3356237" y="260648"/>
            <a:ext cx="864096" cy="864096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opisek se čtyřstrannou šipkou 9"/>
          <p:cNvSpPr/>
          <p:nvPr/>
        </p:nvSpPr>
        <p:spPr>
          <a:xfrm>
            <a:off x="1187624" y="3573016"/>
            <a:ext cx="864096" cy="864096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opisek se čtyřstrannou šipkou 10"/>
          <p:cNvSpPr/>
          <p:nvPr/>
        </p:nvSpPr>
        <p:spPr>
          <a:xfrm>
            <a:off x="5552192" y="3591421"/>
            <a:ext cx="864096" cy="864096"/>
          </a:xfrm>
          <a:prstGeom prst="quad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635442" y="46186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37926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37926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6237" y="1268760"/>
            <a:ext cx="2060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 černý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89129" y="3792636"/>
            <a:ext cx="21153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950" y="447459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růže šípková</a:t>
            </a:r>
            <a:endParaRPr lang="cs-CZ" dirty="0"/>
          </a:p>
        </p:txBody>
      </p:sp>
      <p:pic>
        <p:nvPicPr>
          <p:cNvPr id="18" name="il_fi" descr="http://www.foto-tapety.cz/images/1280/rostliny/bez-cerny-ker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260648"/>
            <a:ext cx="2736304" cy="2448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" descr="Fotografie: Dub letní [Quercus robur Concordia]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8854" y="261893"/>
            <a:ext cx="3661363" cy="331112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3" descr="A Blume 33 020be wp1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91422"/>
            <a:ext cx="2943118" cy="2573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9651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6507" y="94136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298367" y="1443863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36507" y="1481899"/>
            <a:ext cx="795120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manulymusic.blog.cz/rubrika/ostatni-kresby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www.publicdomainpictures.net/view-image.php?image=5802&amp;picture=zatisi&amp;large=1&amp;jazyk=CS</a:t>
            </a:r>
          </a:p>
          <a:p>
            <a:r>
              <a:rPr lang="cs-CZ" sz="1400" dirty="0">
                <a:latin typeface="Arial Narrow" pitchFamily="34" charset="0"/>
              </a:rPr>
              <a:t>http://www.canstockphoto.cz/%</a:t>
            </a:r>
            <a:r>
              <a:rPr lang="cs-CZ" sz="1400" dirty="0" smtClean="0">
                <a:latin typeface="Arial Narrow" pitchFamily="34" charset="0"/>
              </a:rPr>
              <a:t>C4%8Der%C5%88-karikatura-strom-silueta-6182198.html</a:t>
            </a:r>
          </a:p>
          <a:p>
            <a:r>
              <a:rPr lang="cs-CZ" sz="1400" dirty="0">
                <a:latin typeface="Arial Narrow" pitchFamily="34" charset="0"/>
                <a:hlinkClick r:id="rId2"/>
              </a:rPr>
              <a:t>http://www.naturabohemica.cz/scilla-bifolia-bifolia</a:t>
            </a:r>
            <a:r>
              <a:rPr lang="cs-CZ" sz="1400" dirty="0" smtClean="0">
                <a:latin typeface="Arial Narrow" pitchFamily="34" charset="0"/>
                <a:hlinkClick r:id="rId2"/>
              </a:rPr>
              <a:t>/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3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3"/>
              </a:rPr>
              <a:t>://cs.wikipedia.org/wiki/Soubor:Scilla_bifolia_150303.jpg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4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4"/>
              </a:rPr>
              <a:t>://cs.wikipedia.org/wiki/Soubor:Primula_veris_0x.JPG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5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5"/>
              </a:rPr>
              <a:t>://cs.wikipedia.org/wiki/Soubor:Convallaria_majalis_l.jpg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6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6"/>
              </a:rPr>
              <a:t>://cs.wikipedia.org/wiki/Soubor:Lungwort.jpg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7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7"/>
              </a:rPr>
              <a:t>://cs.wikipedia.org/wiki/Soubor:Anemone_nemorosa_001.JPG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8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8"/>
              </a:rPr>
              <a:t>://cs.wikipedia.org/wiki/Soubor:Fragaria_vesca_Jahodn%C3%ADk_obecn%C3%BD_1.jpg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9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9"/>
              </a:rPr>
              <a:t>://commons.wikimedia.org/wiki/File:A_mature_ash_tree_near_Potash_Farm_-_geograph.org.uk_-_1498929.jpg?uselang=cs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0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0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0"/>
              </a:rPr>
              <a:t>cs.wikipedia.org/wiki/Soubor:Bilberries.jpg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1"/>
              </a:rPr>
              <a:t>http</a:t>
            </a:r>
            <a:r>
              <a:rPr lang="cs-CZ" sz="1400" dirty="0">
                <a:latin typeface="Arial Narrow" pitchFamily="34" charset="0"/>
                <a:hlinkClick r:id="rId11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1"/>
              </a:rPr>
              <a:t>fotoatlaspr.zs-sychrov3.sweb.cz/hloh-obecny.html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2"/>
              </a:rPr>
              <a:t>http</a:t>
            </a:r>
            <a:r>
              <a:rPr lang="cs-CZ" sz="1400" dirty="0">
                <a:latin typeface="Arial Narrow" pitchFamily="34" charset="0"/>
                <a:hlinkClick r:id="rId12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2"/>
              </a:rPr>
              <a:t>www.foto-tapety.</a:t>
            </a:r>
            <a:r>
              <a:rPr lang="cs-CZ" sz="1400" dirty="0" err="1" smtClean="0">
                <a:latin typeface="Arial Narrow" pitchFamily="34" charset="0"/>
                <a:hlinkClick r:id="rId12"/>
              </a:rPr>
              <a:t>cz</a:t>
            </a:r>
            <a:r>
              <a:rPr lang="cs-CZ" sz="1400" dirty="0" smtClean="0">
                <a:latin typeface="Arial Narrow" pitchFamily="34" charset="0"/>
                <a:hlinkClick r:id="rId12"/>
              </a:rPr>
              <a:t>/image1.php?</a:t>
            </a:r>
            <a:r>
              <a:rPr lang="cs-CZ" sz="1400" dirty="0" err="1" smtClean="0">
                <a:latin typeface="Arial Narrow" pitchFamily="34" charset="0"/>
                <a:hlinkClick r:id="rId12"/>
              </a:rPr>
              <a:t>uid</a:t>
            </a:r>
            <a:r>
              <a:rPr lang="cs-CZ" sz="1400" dirty="0" smtClean="0">
                <a:latin typeface="Arial Narrow" pitchFamily="34" charset="0"/>
                <a:hlinkClick r:id="rId12"/>
              </a:rPr>
              <a:t>=32&amp;</a:t>
            </a:r>
            <a:r>
              <a:rPr lang="cs-CZ" sz="1400" dirty="0" err="1" smtClean="0">
                <a:latin typeface="Arial Narrow" pitchFamily="34" charset="0"/>
                <a:hlinkClick r:id="rId12"/>
              </a:rPr>
              <a:t>iid</a:t>
            </a:r>
            <a:r>
              <a:rPr lang="cs-CZ" sz="1400" dirty="0" smtClean="0">
                <a:latin typeface="Arial Narrow" pitchFamily="34" charset="0"/>
                <a:hlinkClick r:id="rId12"/>
              </a:rPr>
              <a:t>=531&amp;</a:t>
            </a:r>
            <a:r>
              <a:rPr lang="cs-CZ" sz="1400" dirty="0" err="1" smtClean="0">
                <a:latin typeface="Arial Narrow" pitchFamily="34" charset="0"/>
                <a:hlinkClick r:id="rId12"/>
              </a:rPr>
              <a:t>nv</a:t>
            </a:r>
            <a:r>
              <a:rPr lang="cs-CZ" sz="1400" dirty="0" smtClean="0">
                <a:latin typeface="Arial Narrow" pitchFamily="34" charset="0"/>
                <a:hlinkClick r:id="rId12"/>
              </a:rPr>
              <a:t>=2&amp;</a:t>
            </a:r>
            <a:r>
              <a:rPr lang="cs-CZ" sz="1400" dirty="0" err="1" smtClean="0">
                <a:latin typeface="Arial Narrow" pitchFamily="34" charset="0"/>
                <a:hlinkClick r:id="rId12"/>
              </a:rPr>
              <a:t>sz</a:t>
            </a:r>
            <a:r>
              <a:rPr lang="cs-CZ" sz="1400" dirty="0" smtClean="0">
                <a:latin typeface="Arial Narrow" pitchFamily="34" charset="0"/>
                <a:hlinkClick r:id="rId12"/>
              </a:rPr>
              <a:t>=1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3"/>
              </a:rPr>
              <a:t>http</a:t>
            </a:r>
            <a:r>
              <a:rPr lang="cs-CZ" sz="1400" dirty="0">
                <a:latin typeface="Arial Narrow" pitchFamily="34" charset="0"/>
                <a:hlinkClick r:id="rId13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3"/>
              </a:rPr>
              <a:t>www.dreviny-okrasne.cz/listnace/dub/quercus-robur-concordia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 smtClean="0">
                <a:latin typeface="Arial Narrow" pitchFamily="34" charset="0"/>
                <a:hlinkClick r:id="rId14"/>
              </a:rPr>
              <a:t>http</a:t>
            </a:r>
            <a:r>
              <a:rPr lang="cs-CZ" sz="1400" dirty="0" smtClean="0">
                <a:latin typeface="Arial Narrow" pitchFamily="34" charset="0"/>
                <a:hlinkClick r:id="rId14"/>
              </a:rPr>
              <a:t>://</a:t>
            </a:r>
            <a:r>
              <a:rPr lang="cs-CZ" sz="1400" dirty="0" smtClean="0">
                <a:latin typeface="Arial Narrow" pitchFamily="34" charset="0"/>
                <a:hlinkClick r:id="rId14"/>
              </a:rPr>
              <a:t>cs.wikipedia.org/wiki/Soubor:A_Blume_33_020be_wp1.jpg</a:t>
            </a:r>
            <a:endParaRPr lang="cs-CZ" sz="1400" dirty="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10453" y="5490250"/>
            <a:ext cx="36364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  <a:p>
            <a:endParaRPr lang="cs-CZ" sz="1400" dirty="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  <a:p>
            <a:endParaRPr lang="cs-CZ" sz="1400" dirty="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  <a:p>
            <a:endParaRPr lang="cs-CZ" sz="1400" smtClean="0">
              <a:latin typeface="Arial Narrow" pitchFamily="34" charset="0"/>
            </a:endParaRPr>
          </a:p>
          <a:p>
            <a:endParaRPr lang="cs-CZ" sz="1400" dirty="0">
              <a:latin typeface="Arial Narrow" pitchFamily="34" charset="0"/>
            </a:endParaRPr>
          </a:p>
        </p:txBody>
      </p:sp>
      <p:sp>
        <p:nvSpPr>
          <p:cNvPr id="13" name="Čtyřcípá hvězda 12"/>
          <p:cNvSpPr/>
          <p:nvPr/>
        </p:nvSpPr>
        <p:spPr>
          <a:xfrm>
            <a:off x="298367" y="5452216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62222" y="5508168"/>
            <a:ext cx="47416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 Narrow" pitchFamily="34" charset="0"/>
              </a:rPr>
              <a:t>klipart MS </a:t>
            </a:r>
            <a:r>
              <a:rPr lang="cs-CZ" sz="1400" smtClean="0">
                <a:latin typeface="Arial Narrow" pitchFamily="34" charset="0"/>
              </a:rPr>
              <a:t>Office 2010</a:t>
            </a:r>
            <a:endParaRPr lang="cs-CZ" sz="14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4585</TotalTime>
  <Words>269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Osoblaha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Dum</cp:lastModifiedBy>
  <cp:revision>311</cp:revision>
  <dcterms:created xsi:type="dcterms:W3CDTF">2011-10-24T11:56:12Z</dcterms:created>
  <dcterms:modified xsi:type="dcterms:W3CDTF">2012-06-18T19:32:17Z</dcterms:modified>
</cp:coreProperties>
</file>