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67" r:id="rId2"/>
    <p:sldId id="269" r:id="rId3"/>
    <p:sldId id="279" r:id="rId4"/>
    <p:sldId id="280" r:id="rId5"/>
    <p:sldId id="281" r:id="rId6"/>
    <p:sldId id="282" r:id="rId7"/>
    <p:sldId id="278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33CC33"/>
    <a:srgbClr val="00FF00"/>
    <a:srgbClr val="009900"/>
    <a:srgbClr val="FF9900"/>
    <a:srgbClr val="FF0000"/>
    <a:srgbClr val="66FF33"/>
    <a:srgbClr val="008000"/>
    <a:srgbClr val="003399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72" d="100"/>
          <a:sy n="72" d="100"/>
        </p:scale>
        <p:origin x="-84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400" baseline="0" dirty="0" smtClean="0"/>
            <a:t>VY_52_INOVACE_27_ROSTLINY  A  ŽIVOČICHOVÉ  KOLEM  NÁS.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a MŠ Osoblaha, </a:t>
          </a:r>
          <a:r>
            <a:rPr lang="cs-CZ" sz="1600" smtClean="0"/>
            <a:t>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Eliška </a:t>
          </a:r>
          <a:r>
            <a:rPr lang="cs-CZ" sz="2000" dirty="0" err="1" smtClean="0"/>
            <a:t>Jurčicová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RYBNÍK   A   JEHO   OKOLÍ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D9F681-C0D7-4D49-87FA-FE1B66A7F84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E98213E-1C28-4246-AE78-26B963A58B73}" type="presOf" srcId="{757F3AB3-0718-4624-B441-E567A8F0AB56}" destId="{333A1088-737F-45CB-B68E-254E46348037}" srcOrd="0" destOrd="0" presId="urn:microsoft.com/office/officeart/2005/8/layout/target3"/>
    <dgm:cxn modelId="{D9D7386C-5A99-41F7-8D1E-6543D0FD358A}" type="presOf" srcId="{4C35D32F-0EAB-4CD7-82EE-45574DC2A586}" destId="{890E4F0B-2866-4A3F-A3C7-2A14B1797930}" srcOrd="1" destOrd="0" presId="urn:microsoft.com/office/officeart/2005/8/layout/target3"/>
    <dgm:cxn modelId="{0884BF6E-65EF-4CA8-AF18-5E9E0BCF5A70}" type="presOf" srcId="{D1B46980-6531-4606-95E6-44980827E919}" destId="{6140AFEC-043D-4C43-A2F9-D0F5331DF3A3}" srcOrd="0" destOrd="0" presId="urn:microsoft.com/office/officeart/2005/8/layout/target3"/>
    <dgm:cxn modelId="{9D18332D-6488-4F78-9762-F1F740C3F75C}" type="presOf" srcId="{D1B46980-6531-4606-95E6-44980827E919}" destId="{2BE915AB-18AA-4053-B92C-3BFC9ED204BB}" srcOrd="1" destOrd="0" presId="urn:microsoft.com/office/officeart/2005/8/layout/target3"/>
    <dgm:cxn modelId="{91439A8B-C6DF-4342-B5CE-E1D808A74538}" type="presOf" srcId="{B651F6E3-6281-48DB-9319-2AEAFDAE7572}" destId="{6BB5E863-4638-4E1D-BFDE-399D028AC4ED}" srcOrd="1" destOrd="0" presId="urn:microsoft.com/office/officeart/2005/8/layout/target3"/>
    <dgm:cxn modelId="{D4DA8537-229F-488B-8A69-A8E4D41BDA5E}" type="presOf" srcId="{4C35D32F-0EAB-4CD7-82EE-45574DC2A586}" destId="{8BEBB6EC-1DAA-4CAC-8A25-BC0FCBD5DBD5}" srcOrd="0" destOrd="0" presId="urn:microsoft.com/office/officeart/2005/8/layout/target3"/>
    <dgm:cxn modelId="{37171F47-9B08-4A51-A664-1A7A1FB2D6B6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03A2A4F-B535-47D9-95FE-60EC512F3E6F}" type="presOf" srcId="{B651F6E3-6281-48DB-9319-2AEAFDAE7572}" destId="{619D679B-A015-4ECF-8348-D1034C574F40}" srcOrd="0" destOrd="0" presId="urn:microsoft.com/office/officeart/2005/8/layout/target3"/>
    <dgm:cxn modelId="{9C6DC340-2715-4191-A053-D9FDCCDA1B3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5A088F5-8E42-40D1-8A5A-67C91A99A820}" type="presOf" srcId="{D8197B8C-B260-4A16-BDF4-0947B075E274}" destId="{5A5FFA88-C948-4069-8E93-59FA12366E83}" srcOrd="1" destOrd="0" presId="urn:microsoft.com/office/officeart/2005/8/layout/target3"/>
    <dgm:cxn modelId="{4003F77C-AEC8-4857-BE0C-5B7E6A7F5B17}" type="presParOf" srcId="{333A1088-737F-45CB-B68E-254E46348037}" destId="{F5ABB229-8D3B-4694-996A-96F23CF14429}" srcOrd="0" destOrd="0" presId="urn:microsoft.com/office/officeart/2005/8/layout/target3"/>
    <dgm:cxn modelId="{DAB75B32-02D9-4A3F-8D75-1E506079DB2F}" type="presParOf" srcId="{333A1088-737F-45CB-B68E-254E46348037}" destId="{F41139FD-01EE-4571-8B17-4FB00FC51163}" srcOrd="1" destOrd="0" presId="urn:microsoft.com/office/officeart/2005/8/layout/target3"/>
    <dgm:cxn modelId="{4184817E-413D-424F-AF24-70E34D260FE3}" type="presParOf" srcId="{333A1088-737F-45CB-B68E-254E46348037}" destId="{D005CE8C-CC26-4C3E-AC11-E15060ECD759}" srcOrd="2" destOrd="0" presId="urn:microsoft.com/office/officeart/2005/8/layout/target3"/>
    <dgm:cxn modelId="{2DD0F195-4D5A-4DDE-BEFE-AB1813639E0B}" type="presParOf" srcId="{333A1088-737F-45CB-B68E-254E46348037}" destId="{2C702D82-9B77-49B7-9568-BB8EB47C3372}" srcOrd="3" destOrd="0" presId="urn:microsoft.com/office/officeart/2005/8/layout/target3"/>
    <dgm:cxn modelId="{54DD4268-5D5A-4AA0-845B-A8CA461B8DFC}" type="presParOf" srcId="{333A1088-737F-45CB-B68E-254E46348037}" destId="{A52A0455-90FF-4808-ABD0-F02540D31D5A}" srcOrd="4" destOrd="0" presId="urn:microsoft.com/office/officeart/2005/8/layout/target3"/>
    <dgm:cxn modelId="{2C4BE0A6-0982-4702-B741-E860DF52826C}" type="presParOf" srcId="{333A1088-737F-45CB-B68E-254E46348037}" destId="{6140AFEC-043D-4C43-A2F9-D0F5331DF3A3}" srcOrd="5" destOrd="0" presId="urn:microsoft.com/office/officeart/2005/8/layout/target3"/>
    <dgm:cxn modelId="{E2F87A0D-61C5-4500-9137-48B1F0EE3392}" type="presParOf" srcId="{333A1088-737F-45CB-B68E-254E46348037}" destId="{9358AC05-5D7D-4327-9F80-1AD486AEA664}" srcOrd="6" destOrd="0" presId="urn:microsoft.com/office/officeart/2005/8/layout/target3"/>
    <dgm:cxn modelId="{B74E5EBD-407F-4A71-A0ED-1E7E9E11C3DE}" type="presParOf" srcId="{333A1088-737F-45CB-B68E-254E46348037}" destId="{313FC574-E1CD-4FB4-B054-0B805CE0447D}" srcOrd="7" destOrd="0" presId="urn:microsoft.com/office/officeart/2005/8/layout/target3"/>
    <dgm:cxn modelId="{A51129FB-04A5-49F8-82F1-611B9A0D5DA2}" type="presParOf" srcId="{333A1088-737F-45CB-B68E-254E46348037}" destId="{619D679B-A015-4ECF-8348-D1034C574F40}" srcOrd="8" destOrd="0" presId="urn:microsoft.com/office/officeart/2005/8/layout/target3"/>
    <dgm:cxn modelId="{E871A076-DC3B-4388-BB86-08C1CAC1EB4E}" type="presParOf" srcId="{333A1088-737F-45CB-B68E-254E46348037}" destId="{322283A8-4A27-4CDA-BAE3-F381106A9174}" srcOrd="9" destOrd="0" presId="urn:microsoft.com/office/officeart/2005/8/layout/target3"/>
    <dgm:cxn modelId="{5BFB0D0E-C99E-441F-8B6E-9CB30ED66BBE}" type="presParOf" srcId="{333A1088-737F-45CB-B68E-254E46348037}" destId="{FFC9F71D-1B4F-4AD9-A4A6-86ADEFC8AF5C}" srcOrd="10" destOrd="0" presId="urn:microsoft.com/office/officeart/2005/8/layout/target3"/>
    <dgm:cxn modelId="{9613CCEF-7226-4044-AD1F-C3B1CAB1E923}" type="presParOf" srcId="{333A1088-737F-45CB-B68E-254E46348037}" destId="{25B08C86-7E15-44DC-BE7F-FFB55DD49D12}" srcOrd="11" destOrd="0" presId="urn:microsoft.com/office/officeart/2005/8/layout/target3"/>
    <dgm:cxn modelId="{1D73EFCE-5CBA-486C-9466-8B76BD3C7CDE}" type="presParOf" srcId="{333A1088-737F-45CB-B68E-254E46348037}" destId="{76644BE8-9D7C-4C09-B250-3D10AF48CBB7}" srcOrd="12" destOrd="0" presId="urn:microsoft.com/office/officeart/2005/8/layout/target3"/>
    <dgm:cxn modelId="{3B25D366-B6AC-44BA-8727-C73DE2711A93}" type="presParOf" srcId="{333A1088-737F-45CB-B68E-254E46348037}" destId="{EE85B701-7295-41C0-BA7A-34D3756A2AE6}" srcOrd="13" destOrd="0" presId="urn:microsoft.com/office/officeart/2005/8/layout/target3"/>
    <dgm:cxn modelId="{7DE94B8E-9C9E-4157-8C83-A2E31FF904EE}" type="presParOf" srcId="{333A1088-737F-45CB-B68E-254E46348037}" destId="{8BEBB6EC-1DAA-4CAC-8A25-BC0FCBD5DBD5}" srcOrd="14" destOrd="0" presId="urn:microsoft.com/office/officeart/2005/8/layout/target3"/>
    <dgm:cxn modelId="{FBC388B2-5FBD-4E44-BE54-988C3ECE040D}" type="presParOf" srcId="{333A1088-737F-45CB-B68E-254E46348037}" destId="{AED2198E-93D5-4001-81B4-73124B309672}" srcOrd="15" destOrd="0" presId="urn:microsoft.com/office/officeart/2005/8/layout/target3"/>
    <dgm:cxn modelId="{48FD75AE-1A12-4D5D-B8DF-8938299928FD}" type="presParOf" srcId="{333A1088-737F-45CB-B68E-254E46348037}" destId="{2BE915AB-18AA-4053-B92C-3BFC9ED204BB}" srcOrd="16" destOrd="0" presId="urn:microsoft.com/office/officeart/2005/8/layout/target3"/>
    <dgm:cxn modelId="{1B5E6D6D-705E-4B6D-A898-172FD40E051E}" type="presParOf" srcId="{333A1088-737F-45CB-B68E-254E46348037}" destId="{6BB5E863-4638-4E1D-BFDE-399D028AC4ED}" srcOrd="17" destOrd="0" presId="urn:microsoft.com/office/officeart/2005/8/layout/target3"/>
    <dgm:cxn modelId="{EBAA9B00-D181-444A-BB81-01CE4C6E7F6E}" type="presParOf" srcId="{333A1088-737F-45CB-B68E-254E46348037}" destId="{5A5FFA88-C948-4069-8E93-59FA12366E83}" srcOrd="18" destOrd="0" presId="urn:microsoft.com/office/officeart/2005/8/layout/target3"/>
    <dgm:cxn modelId="{7F9926EF-41CD-47C1-AF3B-0E80699091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Osoblaha, </a:t>
          </a:r>
          <a:r>
            <a:rPr lang="cs-CZ" sz="1600" kern="1200" smtClean="0"/>
            <a:t>příspěvková organizace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Eliška </a:t>
          </a:r>
          <a:r>
            <a:rPr lang="cs-CZ" sz="2000" kern="1200" dirty="0" err="1" smtClean="0"/>
            <a:t>Jurčicová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400" kern="1200" baseline="0" dirty="0" smtClean="0"/>
            <a:t>VY_52_INOVACE_27_ROSTLINY  A  ŽIVOČICHOVÉ  KOLEM  NÁS.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RYBNÍK   A   JEHO   OKOLÍ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169A856-4231-4156-B3CA-689B9891CFA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840C9F7F-B60F-4DA5-9CC4-E0967ACF4CC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0ED46E8-AAE6-4007-B71D-4BA72983C3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FD65D0-A275-41A5-8538-093C58BBEF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DA61477-4BDC-45E5-8A8C-616F7C69F7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D15A475C-CB9B-46DB-A745-046C975D7BA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8D90F23-7EC7-44B1-B9C3-364C2D8BF6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7C9FBB1-95E6-4A90-B61E-A5BC58F395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F07F3F29-B522-4629-BA4A-19E5FE32A6B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529F86-8D1B-4149-A8BB-21A7518DA5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707D2B4B-049A-4A68-848C-DC6709B9EB1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11FFEB6-649D-4994-BB33-97761189693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hyperlink" Target="http://www.google.cz/imgres?q=trepka+velk%C3%A1&amp;start=96&amp;hl=cs&amp;sa=X&amp;rlz=1T4ADRA_csCZ436CZ454&amp;biw=1024&amp;bih=554&amp;addh=36&amp;tbm=isch&amp;prmd=imvns&amp;tbnid=Vq1CIqHAENqklM:&amp;imgrefurl=http://www.sciencephoto.com/media/364964/enlarge&amp;docid=Ud-3lholZkubJM&amp;imgurl=http://www.sciencephoto.com/image/364964/large/Z1050054-Paramecium_caudatum,_a_ciliate_protozoa-SPL.jpg&amp;w=530&amp;h=364&amp;ei=zQjfT8XvKsLMhAfzreiwCg&amp;zoom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vsechnoruzne.estranky.cz/fotoalbum/prirodopis/korenonozci.html" TargetMode="External"/><Relationship Id="rId5" Type="http://schemas.openxmlformats.org/officeDocument/2006/relationships/image" Target="../media/image5.jpeg"/><Relationship Id="rId4" Type="http://schemas.openxmlformats.org/officeDocument/2006/relationships/hyperlink" Target="http://www.google.cz/imgres?q=prvoci+s+bi%C4%8D%C3%ADky&amp;start=181&amp;hl=cs&amp;sa=X&amp;qscrl=1&amp;nord=1&amp;rlz=1T4ADRA_csCZ436CZ454&amp;biw=1024&amp;bih=554&amp;tbm=isch&amp;prmd=imvns&amp;tbnid=PSeygNqLUU4FYM:&amp;imgrefurl=http://www.czechnationalteam.cz/view.php?cisloclanku=2011110002&amp;docid=TVmnp3Wj7MNynM&amp;imgurl=http://www.czechnationalteam.cz/storage/201111142100_leishmania.jpg&amp;w=600&amp;h=400&amp;ei=hAvfT-LHC4PNhAep3ZygCg&amp;zoom=1&amp;iact=hc&amp;vpx=567&amp;vpy=47&amp;dur=156&amp;hovh=183&amp;hovw=275&amp;tx=149&amp;ty=105&amp;sig=102032948630475102088&amp;page=14&amp;tbnh=139&amp;tbnw=209&amp;ndsp=12&amp;ved=1t:429,r:10,s:181,i:335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z/imgres?q=prvoci&amp;hl=cs&amp;sa=X&amp;rlz=1T4ADRA_csCZ436CZ454&amp;biw=1024&amp;bih=554&amp;tbm=isch&amp;prmd=imvns&amp;tbnid=4LviTZv3DfCV8M:&amp;imgrefurl=http://leccos.com/index.php/clanky/nalevnici&amp;docid=ZkbW7wgYuigDmM&amp;imgurl=http://leccos.com/pics/pic/nalevnici.jpg&amp;w=130&amp;h=272&amp;ei=RR66T-63FMSBOsf3ia8K&amp;zoom=1&amp;iact=hc&amp;vpx=498&amp;vpy=105&amp;dur=20407&amp;hovh=217&amp;hovw=104&amp;tx=81&amp;ty=145&amp;sig=102032948630475102088&amp;page=6&amp;tbnh=157&amp;tbnw=67&amp;start=71&amp;ndsp=15&amp;ved=1t:429,r:12,s:71,i:260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z/imgres?q=prvoci&amp;hl=cs&amp;sa=X&amp;rlz=1T4ADRA_csCZ436CZ454&amp;biw=1024&amp;bih=554&amp;tbm=isch&amp;prmd=imvns&amp;tbnid=4LviTZv3DfCV8M:&amp;imgrefurl=http://leccos.com/index.php/clanky/nalevnici&amp;docid=ZkbW7wgYuigDmM&amp;imgurl=http://leccos.com/pics/pic/nalevnici.jpg&amp;w=130&amp;h=272&amp;ei=kyO6T8KYOIKaOpulvaoK&amp;zoom=1&amp;iact=hc&amp;vpx=498&amp;vpy=202&amp;dur=625&amp;hovh=217&amp;hovw=104&amp;tx=94&amp;ty=173&amp;sig=102032948630475102088&amp;page=6&amp;tbnh=157&amp;tbnw=67&amp;start=71&amp;ndsp=15&amp;ved=1t:429,r:12,s:71,i:260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hyperlink" Target="http://www.google.cz/imgres?q=kr%C3%A1snoo%C4%8Dko+-+prvok&amp;hl=cs&amp;sa=X&amp;rlz=1T4ADRA_csCZ436CZ454&amp;biw=1024&amp;bih=554&amp;tbm=isch&amp;prmd=imvns&amp;tbnid=aUZ8qKV0fCXNvM:&amp;imgrefurl=http://cs.wikipedia.org/wiki/Kr%C3%A1snoo%C4%8Dka&amp;docid=WzO1TODd-fb2VM&amp;imgurl=http://upload.wikimedia.org/wikipedia/commons/thumb/0/0e/Euglena_scheme_no_arrows.svg/225px-Euglena_scheme_no_arrows.svg.png&amp;w=225&amp;h=318&amp;ei=9XW7T9DyGtGZOuaDzJMK&amp;zoom=1&amp;iact=hc&amp;vpx=97&amp;vpy=106&amp;dur=2625&amp;hovh=254&amp;hovw=180&amp;tx=102&amp;ty=166&amp;sig=102032948630475102088&amp;page=1&amp;tbnh=121&amp;tbnw=86&amp;start=0&amp;ndsp=18&amp;ved=1t:429,r:0,s:0,i:7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ikro.jaknahmyz.cz/mikro/media/pictures/trepka_velka.jpg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://www.google.cz/imgres?q=m%C4%9B%C5%88avka+-+prvok&amp;hl=cs&amp;rlz=1T4ADRA_csCZ436CZ454&amp;biw=1024&amp;bih=554&amp;tbm=isch&amp;tbnid=71SwLkfNCTgQjM:&amp;imgrefurl=http://leccos.com/index.php/clanky/menavky&amp;docid=Ce7EbCpNYeeHKM&amp;imgurl=http://leccos.com/pics/pic/menavka.jpg&amp;w=247&amp;h=266&amp;ei=EHi7T5CbJNCYOqLwjaYK&amp;zoom=1&amp;iact=hc&amp;vpx=411&amp;vpy=207&amp;dur=1672&amp;hovh=212&amp;hovw=197&amp;tx=120&amp;ty=114&amp;sig=102032948630475102088&amp;page=1&amp;tbnh=113&amp;tbnw=104&amp;start=0&amp;ndsp=20&amp;ved=1t:429,r:10,s:0,i:90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98511914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989513"/>
            <a:ext cx="54070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067944" y="3933056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Prvoci.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2757864"/>
              </p:ext>
            </p:extLst>
          </p:nvPr>
        </p:nvGraphicFramePr>
        <p:xfrm>
          <a:off x="1547813" y="1412875"/>
          <a:ext cx="6096000" cy="3023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  2012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201222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Žáci se seznámí se stavbou těla trepky velké a ostatními nejčastěji se vyskytovanými prvoky v rybníku.</a:t>
                      </a:r>
                      <a:endParaRPr lang="cs-CZ" sz="1800" dirty="0"/>
                    </a:p>
                  </a:txBody>
                  <a:tcPr marT="45745" marB="4574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6" y="548680"/>
            <a:ext cx="5328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solidFill>
                  <a:srgbClr val="FF0000"/>
                </a:solidFill>
              </a:rPr>
              <a:t>Co jsou prvoci?</a:t>
            </a:r>
            <a:endParaRPr lang="cs-CZ" sz="4000" b="1" i="1" dirty="0">
              <a:solidFill>
                <a:srgbClr val="FF0000"/>
              </a:solidFill>
            </a:endParaRPr>
          </a:p>
        </p:txBody>
      </p:sp>
      <p:sp>
        <p:nvSpPr>
          <p:cNvPr id="3" name="Prstenec 2"/>
          <p:cNvSpPr/>
          <p:nvPr/>
        </p:nvSpPr>
        <p:spPr>
          <a:xfrm>
            <a:off x="395536" y="1470292"/>
            <a:ext cx="504056" cy="504056"/>
          </a:xfrm>
          <a:prstGeom prst="donu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28375" y="1470292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99FF"/>
                </a:solidFill>
              </a:rPr>
              <a:t>jejich tělo tvoří jedna buňka</a:t>
            </a:r>
            <a:endParaRPr lang="cs-CZ" b="1" i="1" dirty="0">
              <a:solidFill>
                <a:srgbClr val="0099FF"/>
              </a:solidFill>
            </a:endParaRPr>
          </a:p>
        </p:txBody>
      </p:sp>
      <p:sp>
        <p:nvSpPr>
          <p:cNvPr id="5" name="Prstenec 4"/>
          <p:cNvSpPr/>
          <p:nvPr/>
        </p:nvSpPr>
        <p:spPr>
          <a:xfrm>
            <a:off x="395536" y="2276872"/>
            <a:ext cx="504056" cy="504056"/>
          </a:xfrm>
          <a:prstGeom prst="donu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28374" y="2276872"/>
            <a:ext cx="7016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66FF"/>
                </a:solidFill>
              </a:rPr>
              <a:t>pohybují se pomocí brv, panožek nebo bičíků</a:t>
            </a:r>
            <a:endParaRPr lang="cs-CZ" b="1" i="1" dirty="0">
              <a:solidFill>
                <a:srgbClr val="0066FF"/>
              </a:solidFill>
            </a:endParaRPr>
          </a:p>
        </p:txBody>
      </p:sp>
      <p:sp>
        <p:nvSpPr>
          <p:cNvPr id="7" name="Prstenec 6"/>
          <p:cNvSpPr/>
          <p:nvPr/>
        </p:nvSpPr>
        <p:spPr>
          <a:xfrm>
            <a:off x="395536" y="3068960"/>
            <a:ext cx="504056" cy="504056"/>
          </a:xfrm>
          <a:prstGeom prst="donu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28592" y="3068960"/>
            <a:ext cx="7807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3333CC"/>
                </a:solidFill>
              </a:rPr>
              <a:t>jsou konzumenti, producenti i konzumenti nebo parazité</a:t>
            </a:r>
            <a:endParaRPr lang="cs-CZ" b="1" i="1" dirty="0">
              <a:solidFill>
                <a:srgbClr val="3333CC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22872" y="3861048"/>
            <a:ext cx="7592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3399"/>
                </a:solidFill>
              </a:rPr>
              <a:t>podle způsobu pohybu je dělíme na třídy:</a:t>
            </a:r>
            <a:endParaRPr lang="cs-CZ" b="1" i="1" dirty="0">
              <a:solidFill>
                <a:srgbClr val="003399"/>
              </a:solidFill>
            </a:endParaRPr>
          </a:p>
        </p:txBody>
      </p:sp>
      <p:sp>
        <p:nvSpPr>
          <p:cNvPr id="10" name="Prstenec 9"/>
          <p:cNvSpPr/>
          <p:nvPr/>
        </p:nvSpPr>
        <p:spPr>
          <a:xfrm>
            <a:off x="391457" y="3861048"/>
            <a:ext cx="504056" cy="504056"/>
          </a:xfrm>
          <a:prstGeom prst="donu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Minus 10"/>
          <p:cNvSpPr/>
          <p:nvPr/>
        </p:nvSpPr>
        <p:spPr>
          <a:xfrm>
            <a:off x="1922265" y="1168312"/>
            <a:ext cx="5256584" cy="213726"/>
          </a:xfrm>
          <a:prstGeom prst="mathMinus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6615184" y="3879235"/>
            <a:ext cx="22987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Rockwell Extra Bold" pitchFamily="18" charset="0"/>
              </a:rPr>
              <a:t>nálevníci</a:t>
            </a:r>
          </a:p>
          <a:p>
            <a:r>
              <a:rPr lang="cs-CZ" dirty="0" smtClean="0">
                <a:solidFill>
                  <a:srgbClr val="009900"/>
                </a:solidFill>
                <a:latin typeface="+mj-lt"/>
              </a:rPr>
              <a:t>brvy</a:t>
            </a:r>
            <a:endParaRPr lang="cs-CZ" dirty="0">
              <a:solidFill>
                <a:srgbClr val="009900"/>
              </a:solidFill>
              <a:latin typeface="+mj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560583" y="4725144"/>
            <a:ext cx="2191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Rockwell Extra Bold" pitchFamily="18" charset="0"/>
              </a:rPr>
              <a:t>bičíkovci</a:t>
            </a:r>
          </a:p>
          <a:p>
            <a:r>
              <a:rPr lang="cs-CZ" dirty="0" smtClean="0">
                <a:solidFill>
                  <a:srgbClr val="009900"/>
                </a:solidFill>
                <a:latin typeface="+mn-lt"/>
              </a:rPr>
              <a:t>bičíky</a:t>
            </a:r>
            <a:endParaRPr lang="cs-CZ" dirty="0">
              <a:solidFill>
                <a:srgbClr val="009900"/>
              </a:solidFill>
              <a:latin typeface="+mn-lt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588225" y="5567743"/>
            <a:ext cx="2448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Rockwell Extra Bold" pitchFamily="18" charset="0"/>
              </a:rPr>
              <a:t>kořenonožci</a:t>
            </a:r>
          </a:p>
          <a:p>
            <a:r>
              <a:rPr lang="cs-CZ" dirty="0" smtClean="0">
                <a:solidFill>
                  <a:srgbClr val="009900"/>
                </a:solidFill>
                <a:latin typeface="+mn-lt"/>
              </a:rPr>
              <a:t>panožky</a:t>
            </a:r>
            <a:endParaRPr lang="cs-CZ" dirty="0">
              <a:solidFill>
                <a:srgbClr val="009900"/>
              </a:solidFill>
              <a:latin typeface="+mn-lt"/>
            </a:endParaRPr>
          </a:p>
        </p:txBody>
      </p:sp>
      <p:pic>
        <p:nvPicPr>
          <p:cNvPr id="20" name="obrázek 1" descr="http://t2.gstatic.com/images?q=tbn:ANd9GcSZuq9Rc0qN6jkMEPz5L8FCRg_olhy1C961Svv8Xp6OJu1aGp8TOQ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372" y="545598"/>
            <a:ext cx="2085975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rg_hi" descr="http://t2.gstatic.com/images?q=tbn:ANd9GcTS9bHwN_h2u-1zVyTf0psExGCr9NrzNRhY-4Wg-O2RTODuCuRA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833" y="4509120"/>
            <a:ext cx="2294890" cy="1728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obrázek 2" descr="kořenonožci">
            <a:hlinkClick r:id="rId6" tooltip="kořenonožci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957" y="4509120"/>
            <a:ext cx="2407219" cy="1728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3778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BDAAkGBwgHBgkIBwgKCgkLDRYPDQwMDRsUFRAWIB0iIiAdHx8kKDQsJCYxJx8fLT0tMTU3Ojo6Iys/RD84QzQ5Ojf/2wBDAQoKCg0MDRoPDxo3JR8lNzc3Nzc3Nzc3Nzc3Nzc3Nzc3Nzc3Nzc3Nzc3Nzc3Nzc3Nzc3Nzc3Nzc3Nzc3Nzc3Nzf/wAARCAC+AGYDASIAAhEBAxEB/8QAGwAAAgMBAQEAAAAAAAAAAAAAAAEEBQYCAwf/xAA4EAACAQMDAgUCBAQFBQEAAAABAhEAAyEEEjEFQRMiUWFxBoEUMkKRI6Gx8CQzksHhFUNSgsLR/8QAFwEBAQEBAAAAAAAAAAAAAAAAAAECA//EABoRAQEBAAMBAAAAAAAAAAAAAAABMQIRIUH/2gAMAwEAAhEDEQA/APr54mmKQGINdVWQeDSJB4P7UGaM0ATHqaBPrH3pjnNQdb1AaeyblpfEZSwKgxlRx8kwAPeipv70gcgmq/QdSW9cWwc3M7jiIBcf/NWODHtQL7mmfk0TigZohNkzn7U+BToiqECaKcUUHIaSc9/Sn96M5niaZ+cVAhTJFcmTwaUHtzRXTNC1i+rdUT8VbvEmH2P4QUsWiSCFEkmBaJgdqteu9Quq1zTWTC+HO5RJd9w2qB3OH8veK8dBo7CxqLyg3X3EbD6iNox+UDAjtyKzfVU/TOpWvER7DOvgG2biEEOFV97gjmSCfntzW4095LqKyMCSJIB4P9/0qg6j09X26vTALqrJBTxRuiMbfg49YIGDGeeha21aulCCqNiACYIABBicqFA9vvJkvQ0wiKKSnHb7U4FbZMYNEjJmj4oHpQP70UoM4miqAHj5pdqfagyKgXBMEHFeOrvNY09x1UM4HlHqfT+/2Ne2MieKpuuau0h8C5GxV8R1wSQJ7bt3aZAPtUqqa0n4rX73AayoDi5h5bie8wADiYJXIgRN1GttWbly5DttkMACzeQbiQOWOOAM++Kj27b6TpF17u/8Q8s7cuZ8xEg5gALJANV41KJZAu3dzIzIzIcC4oG8NHfjt+9crWl3prlouWO4qwlmiQRMfymPjmq3UP8AgdZ4rsxtXbgVghGWA8vyvaBGQvrU3T3Q+87bgfaq7n/KpjkAmIE5g5iJniO2huN027pNXe3eQq1+5JMSSpG5v0k8k9uO1UaPpeoN/SAtypjkmf775OamxgVmfprWMbbpcBlbnhMCIAdcQvqO4I5BEAKBWlU/FdIzdMYojuKDE8U+KqOYzminnsBRVCHJ+aZz8VzHMDvTExUCgknaKzPVG/EasWirsl1yS1troXYuYJGMgAED1rSPu8NyASYwByTWV0VqddvFkodsrd2LtaWw0pPZTy084FZ5NQ9eg8Jt9uFWUt+YAOWIz6ce0xn1r06Vo01lj8bqRuDXX2DOQJE+0weI96rr9yzq7t6/pmJfT6hUZN+0LByTI2kiGPyKsukayzotANPdVbVtdzLtBIUE5n/VXOar06poLC2gSItXYS4pY5yNueeTSs37N3U3NLZLG5ZFuVJKhVeOOxiJ5JBI9a561f8AxSLptLhWYFy3ZImTnAgHOa40T2b9k318K5avW9j34APh+YGWgHEEe3xWoiNeLabqBu7ERr9vbeY3EB3LiTLCZBEST+Xg1r9O2+yjREgSPT2rLahHuMjWHMKy3EuI7REbWIIJ5VieAffirvoV4XNObcjeplgCDHPoSO3qeOTE1ZosjTPakTS9Qe/FbR1tHpRSj0oojiZyeacgfApGBPzXR4MTQeOsJGmvFRnaQBn/AGrO9JtJa1+qDMpuHJjcDGzuGz+r4+at+rfw+n3WuspRTLMzKoGeZbHpzVV0jyXdUwRxbljAGB/DQ9vKftWLrUxX3XRNfftKVtO+5v0hgN20sZGSO0zGPXPj4bW7dq1sZw9uGu7olgFH5O4JHPbb8T7a1hYS9ec3bli27+Itu2WYCdoHInJmTxnsDU7pXRiVs6i/qLodZAsgY5jPvInBjtmucndXD2Pasqyli6KW8Mw0grmMSe4yPWuHXT9OtI1y4dLYsq6NbMKhB2xIg8AmI9TPtxd1KaLW3CL1xxfukLbuEsFgldojAk+JyQPL8xI1Ojsau2LGoRGtKySLiSJAyc4OY74rfzwLVpbuWN620ZXCiUCldhEQMgxwfvx2r1+m9RbO22viFto3lj5VJAxgn0/UZgCMAwjetWkuot8xbKIcwFIPrK9oxPtUf6b2trAgu+KbNy4oC52AFgP1tt4xAWffir9I1Nctkye1d4PfvNPB5rbJA+lFEDsT+1FEIiaAIM0H2oJxQR9eI0t5j2WcAnvPAIP8xWf6YkXtVZbTm2+7fGyCdyepz+kjM/NadwrqRcUMrCGBEgj3rMWRbsdXu2lZVa7bIAQbC2xo4Uwf8zmO3FZutRC6rdbT3HO5N63drNkCGUdvgDHt+51T6oOi6PozbT/Fai2SpAnauM/cRE/NV2vu6vS2tcNRctah3uf4UWwDiYAMdspiex785vqel1d0fiXfxJIBuTKAbQAQRxAYYHzXLFSRrb1qx+IW9euahGW9dJtgoTvOB3PecdzW46LqfxNrR6oG+N6uhtG0Nq3FgHc0TjZtB4M5BgRiVNmz0+5a8AXL153tLctvt8sYYETz5Z+O9XX0Tq4s6+zdtqtjeLiL4hOJK3A0jAODPv2itSl9ac3XKO7WWsMpKzIEjeRP5hjE5jmovRbj374i89xl1N0wEICr4jHmSMj0GeCfWRpdR+Is70vHaQHDWyCIJJBB/f3xXH08WvGywU7CC4bwmgyCZkrHfsRya19SNIRzQOIp/FJjE849q2g/1faikC0mAI7TRQdYmuWAg5FOOfmgge37URy3cVkusva0vWUd7gS6boKtuzDSBMPgSZ7cVrj3qh+pNObmWZ1Q2mXcr8H4kzzMhScdqzyxqKb6jDajqek8NmjwrlwHkScCIPoec8VQ37PhfTDXdTY23mcLLKVn+Iplc+gj/wBcYrTPqBfGh1ZbbuthiPUELjndIg5I7VS/VxtWBpdEikBnNxoJ8oBYYHvueO2PTFc+lUep1F59IqakZto9sWfykt+Yny/ynmDn0uvonSM7PcZJsm2QbpWCSWBIIiCIGR2k87sVQuWruouWvEsmfDUOgEhAoBUDOckY4JkCrboeo6p/1i9buWza0S7rW0ptQQ21YMd4Ge/pUmjR+EnTOmuunBTw7LMq+kLgDB7n+ZqT9PqgvXUCpusqqeRRAHAEhB6epqJ1UvcCW7Y8Nrl1ILXSogNvgggA4EQT3q56NbZdIXbeXdjJYn1PALNAz6/tXSanxYg+h+BRMT60h3pSZM962jqc5P8AOigAd6KBkDtSIxTjNHaiFEk1W9atF9MDLhgwmDHI7juP2+asZzioXWAG0LBgCpI3ebj34MfsalWM9okC2TbCuq2tS6EMrKfP55gmf+4O33NRdV03T9btX7mqdLdzUPOmbylktqIAA7iPN8tS0t0LpeovYWLjarYrLDAsbSKCNoHcj35+KkX9Nom1drWAbdTYR7aIHkBVkACRMxB9PmK5NKjpnQdPpdXZe9fOpZmYoVBVRtJiCPf5iTWh09w3Q4Fi8r23dDuWDwOOJGTBHf1qNauoeoQABA2ASBvJloj1OMng9zUywVdGQtk5Kqv5vKDGPd/51ZBC1VtL2tsLIXajOSAqNLMNpIYqT+Rhiea1mntLaRLa5CAAd/8Af2rLae0LnWbqi8Lafw7QVSqlto3EbSMjz5IWZ9Oa1wUkzAFa4pT9aQxPrNNh3pHABGa2y6GeRRSFFAxIJmke/wA0857Z4oNAh3NVn1FcNvp5ZfUebEACTJJZf61Znkisz9VXblxhp7VzZdChUbcRDPgcDd3HBHP2qXFitsMiaHR3dYf865477TuMEllzuPAVBhjwe0V667o7O1+9ohs1d60BJOyC05JxJEmB717XHXS620nhtc8PTN5RBJJNtVngGIOT/wA1B607anpzDU3BaRr2yVSTtDbY/fPA49RFYV4aU29XrTdawV1tlBbuaazcnxGBZFYnbBEq4wZwfirrQPca1bsapSt12Y3EIyCTuETgjj2x81UWbYCajTWtJds6MWQNGoYzbZfecFpAx3Jq01Kfhui3r6Kbl6xpyyMTO5trBSCTg49e9RXp9Nae4bz6sIoTUPcuKxEMyydoO3GAY9cD3rTVRfTOhTRWSq2mV1CoSZBIjG4NmQAMmeYkgVdzJiMj1rpxxmuowa6HFcdyKfsOTVR0IB4FFcjJxRRTg8gk/egjJ9aZGKM5P86IRIGYJxxWS6s7XOqIty0Qx1UK6S0hVLAHJUHyTwT7VrY5mftWR6hp41yEwb632YkrLEFWHdCQMjgEfsDWeTUc6q/b0nUC5XeL1uyig9iWZYPp+ntUi9aa6ov2bNssqkW0c7VEvBgicxx8V1qEW7q1R0V/4UzuK5S5tMEZGHHHpUm0qlrFxbt1FtszLbBG1wR+oexXGRmpB53bVq6WDww3QccQWn4lVPpUHq7W00VvTm4EF10tljGFEMcmeQrDIINT00o0928FdyCcAsP/ABA8v+o8+1Vupe3qetWdKb1y3dtKX2LdRTuuExhirAhVPlGIb4qSC+6EgtaDaFYLuxu2iccwoAAPOKsa89Pb2WUQ8gCZmSa9gDXRABnEigigAZ5+wrr1oEFwBRT5ooDPrQeDJoJicd65LZohzyazH1Mr2nuXUa55GS4LaMDu2kN+TeJkrH5Sa0wPrxUHqtgvZ8VCA6DnIle/DL7d/wCuJVitZrTr0/VpcUrv8NmJmFYQufQsE+alWelrssI7sVtKqjgYH9OTx61nUuXtPYvW7CM2ldfLtADWxtI3KDAKzEYEbcTECen1C9yw41FrULeWRctrpzJGfMJEZUT7d/fPirDqmpFs7JgoNzgLu7cDue2IzgYkVX/T9ltTfe7cLpvcsyeMzCMQsBio2gAQROJqJc09/q1609xPIrhggzubzeZjwRIaFMgSCJlY1Wj0iaa3A8zn8zHk/wB+w/rSCSAY96YJFA4NMHFbZA70d6fajuaBr60UgaKBGiBmn/tR/wDtADFJsnkfFBxPtRz80ES90/T3H37YYEGIxj/gR8SMTUcdGsnZucyEVXMCHgQTn1Eg+xqzHMd6Y78VF7R9LprWlti3aELMwck17RnFPk0+Ko5ERiuhEc5oAxQBwaIBmnTz2rmDBoHFFMCiqP/Z"/>
          <p:cNvSpPr>
            <a:spLocks noChangeAspect="1" noChangeArrowheads="1"/>
          </p:cNvSpPr>
          <p:nvPr/>
        </p:nvSpPr>
        <p:spPr bwMode="auto">
          <a:xfrm>
            <a:off x="63500" y="-471488"/>
            <a:ext cx="533400" cy="99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" name="rg_hi" descr="http://t2.gstatic.com/images?q=tbn:ANd9GcSsSt5LEQeFpDYLIaZbAfOGB3VqvkHzM2TGm-BZ5yDJWioOo7Ji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16" y="1124744"/>
            <a:ext cx="3672408" cy="528615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899592" y="519112"/>
            <a:ext cx="3687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8000"/>
                </a:solidFill>
              </a:rPr>
              <a:t>stavba těla trepky velké</a:t>
            </a:r>
            <a:endParaRPr lang="cs-CZ" dirty="0">
              <a:solidFill>
                <a:srgbClr val="008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3968" y="307762"/>
            <a:ext cx="46805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Podle učebnice doplň k písmenům části těla trepky: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7" name="Je rovno 6"/>
          <p:cNvSpPr/>
          <p:nvPr/>
        </p:nvSpPr>
        <p:spPr>
          <a:xfrm>
            <a:off x="3419872" y="1044210"/>
            <a:ext cx="6120680" cy="189735"/>
          </a:xfrm>
          <a:prstGeom prst="mathEqual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Minus 7"/>
          <p:cNvSpPr/>
          <p:nvPr/>
        </p:nvSpPr>
        <p:spPr>
          <a:xfrm>
            <a:off x="330200" y="980777"/>
            <a:ext cx="4097784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eva 8"/>
          <p:cNvSpPr/>
          <p:nvPr/>
        </p:nvSpPr>
        <p:spPr>
          <a:xfrm>
            <a:off x="4586660" y="1233945"/>
            <a:ext cx="4305820" cy="517695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>
              <a:solidFill>
                <a:schemeClr val="tx1"/>
              </a:solidFill>
            </a:endParaRPr>
          </a:p>
          <a:p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</a:rPr>
              <a:t>buněčný hltan    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cytoplazma</a:t>
            </a:r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buněčná </a:t>
            </a:r>
            <a:r>
              <a:rPr lang="cs-CZ" sz="2000" dirty="0" smtClean="0">
                <a:solidFill>
                  <a:schemeClr val="tx1"/>
                </a:solidFill>
              </a:rPr>
              <a:t>řiť     </a:t>
            </a:r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</a:rPr>
              <a:t>potravní </a:t>
            </a:r>
            <a:r>
              <a:rPr lang="cs-CZ" sz="2000" dirty="0">
                <a:solidFill>
                  <a:schemeClr val="tx1"/>
                </a:solidFill>
              </a:rPr>
              <a:t>vakuola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buněčná </a:t>
            </a:r>
            <a:r>
              <a:rPr lang="cs-CZ" sz="2000" dirty="0">
                <a:solidFill>
                  <a:schemeClr val="tx1"/>
                </a:solidFill>
              </a:rPr>
              <a:t>ústa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velké </a:t>
            </a:r>
            <a:r>
              <a:rPr lang="cs-CZ" sz="2000" dirty="0">
                <a:solidFill>
                  <a:schemeClr val="tx1"/>
                </a:solidFill>
              </a:rPr>
              <a:t>jádro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malé </a:t>
            </a:r>
            <a:r>
              <a:rPr lang="cs-CZ" sz="2000" dirty="0">
                <a:solidFill>
                  <a:schemeClr val="tx1"/>
                </a:solidFill>
              </a:rPr>
              <a:t>jádro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stažitelná </a:t>
            </a:r>
            <a:r>
              <a:rPr lang="cs-CZ" sz="2000" dirty="0">
                <a:solidFill>
                  <a:schemeClr val="tx1"/>
                </a:solidFill>
              </a:rPr>
              <a:t>vakuola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 brvy</a:t>
            </a:r>
            <a:endParaRPr lang="cs-CZ" sz="2000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87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g_hi" descr="http://t2.gstatic.com/images?q=tbn:ANd9GcSsSt5LEQeFpDYLIaZbAfOGB3VqvkHzM2TGm-BZ5yDJWioOo7Ji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3" y="980728"/>
            <a:ext cx="3600400" cy="532859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755576" y="37504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Tak jak jste to zvládli? 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15580" y="342129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7030A0"/>
                </a:solidFill>
              </a:rPr>
              <a:t>Tady je výsledek.</a:t>
            </a:r>
            <a:endParaRPr lang="cs-CZ" b="1" i="1" dirty="0">
              <a:solidFill>
                <a:srgbClr val="7030A0"/>
              </a:solidFill>
            </a:endParaRPr>
          </a:p>
        </p:txBody>
      </p:sp>
      <p:sp>
        <p:nvSpPr>
          <p:cNvPr id="6" name="Minus 5"/>
          <p:cNvSpPr/>
          <p:nvPr/>
        </p:nvSpPr>
        <p:spPr>
          <a:xfrm flipV="1">
            <a:off x="-612576" y="790993"/>
            <a:ext cx="817290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inus 6"/>
          <p:cNvSpPr/>
          <p:nvPr/>
        </p:nvSpPr>
        <p:spPr>
          <a:xfrm>
            <a:off x="4346533" y="1340768"/>
            <a:ext cx="1694071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inus 8"/>
          <p:cNvSpPr/>
          <p:nvPr/>
        </p:nvSpPr>
        <p:spPr>
          <a:xfrm>
            <a:off x="4137762" y="2301066"/>
            <a:ext cx="3299437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inus 9"/>
          <p:cNvSpPr/>
          <p:nvPr/>
        </p:nvSpPr>
        <p:spPr>
          <a:xfrm>
            <a:off x="4346533" y="3429000"/>
            <a:ext cx="2127109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inus 10"/>
          <p:cNvSpPr/>
          <p:nvPr/>
        </p:nvSpPr>
        <p:spPr>
          <a:xfrm>
            <a:off x="4212439" y="3811899"/>
            <a:ext cx="2429577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inus 11"/>
          <p:cNvSpPr/>
          <p:nvPr/>
        </p:nvSpPr>
        <p:spPr>
          <a:xfrm>
            <a:off x="4137762" y="4131027"/>
            <a:ext cx="2936410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Minus 12"/>
          <p:cNvSpPr/>
          <p:nvPr/>
        </p:nvSpPr>
        <p:spPr>
          <a:xfrm>
            <a:off x="4114348" y="4509120"/>
            <a:ext cx="2961771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Minus 13"/>
          <p:cNvSpPr/>
          <p:nvPr/>
        </p:nvSpPr>
        <p:spPr>
          <a:xfrm>
            <a:off x="4114348" y="4941168"/>
            <a:ext cx="3322851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Minus 14"/>
          <p:cNvSpPr/>
          <p:nvPr/>
        </p:nvSpPr>
        <p:spPr>
          <a:xfrm>
            <a:off x="4212439" y="5517232"/>
            <a:ext cx="246867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Minus 15"/>
          <p:cNvSpPr/>
          <p:nvPr/>
        </p:nvSpPr>
        <p:spPr>
          <a:xfrm>
            <a:off x="4212438" y="5975569"/>
            <a:ext cx="2591809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4817458" y="906567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9900"/>
                </a:solidFill>
              </a:rPr>
              <a:t>brvy</a:t>
            </a:r>
            <a:endParaRPr lang="cs-CZ" b="1" i="1" dirty="0">
              <a:solidFill>
                <a:srgbClr val="FF99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644008" y="1830015"/>
            <a:ext cx="2793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9900"/>
                </a:solidFill>
              </a:rPr>
              <a:t>potravní vakuola</a:t>
            </a:r>
            <a:endParaRPr lang="cs-CZ" b="1" i="1" dirty="0">
              <a:solidFill>
                <a:srgbClr val="FF99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23124" y="3029690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9900"/>
                </a:solidFill>
              </a:rPr>
              <a:t>velké jádro</a:t>
            </a:r>
            <a:endParaRPr lang="cs-CZ" b="1" i="1" dirty="0">
              <a:solidFill>
                <a:srgbClr val="FF99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623124" y="3418992"/>
            <a:ext cx="2181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9900"/>
                </a:solidFill>
              </a:rPr>
              <a:t>malé jádro</a:t>
            </a:r>
            <a:endParaRPr lang="cs-CZ" b="1" i="1" dirty="0">
              <a:solidFill>
                <a:srgbClr val="FF99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595615" y="3789040"/>
            <a:ext cx="2452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9900"/>
                </a:solidFill>
              </a:rPr>
              <a:t>buněčná ústa</a:t>
            </a:r>
            <a:endParaRPr lang="cs-CZ" b="1" i="1" dirty="0">
              <a:solidFill>
                <a:srgbClr val="FF99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571862" y="4132630"/>
            <a:ext cx="2793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9900"/>
                </a:solidFill>
              </a:rPr>
              <a:t>buněčný hltan</a:t>
            </a:r>
            <a:endParaRPr lang="cs-CZ" b="1" i="1" dirty="0">
              <a:solidFill>
                <a:srgbClr val="FF99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545298" y="4594295"/>
            <a:ext cx="25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9900"/>
                </a:solidFill>
              </a:rPr>
              <a:t>stažitelná vakuola</a:t>
            </a:r>
            <a:endParaRPr lang="cs-CZ" b="1" i="1" dirty="0">
              <a:solidFill>
                <a:srgbClr val="FF99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570054" y="5142847"/>
            <a:ext cx="2504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9900"/>
                </a:solidFill>
              </a:rPr>
              <a:t>buněčná řiť</a:t>
            </a:r>
            <a:endParaRPr lang="cs-CZ" b="1" i="1" dirty="0">
              <a:solidFill>
                <a:srgbClr val="FF99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644008" y="5625269"/>
            <a:ext cx="203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9900"/>
                </a:solidFill>
              </a:rPr>
              <a:t>cytoplazma</a:t>
            </a:r>
            <a:endParaRPr lang="cs-CZ" b="1" i="1" dirty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90035" y="260648"/>
            <a:ext cx="72216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Nejznámější zástupci prvoků.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23528" y="1315650"/>
            <a:ext cx="3708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33CC33"/>
                </a:solidFill>
              </a:rPr>
              <a:t>Z nálevníků je to</a:t>
            </a:r>
            <a:endParaRPr lang="cs-CZ" b="1" i="1" dirty="0">
              <a:solidFill>
                <a:srgbClr val="33CC33"/>
              </a:solidFill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355976" y="1139552"/>
            <a:ext cx="1872208" cy="813863"/>
          </a:xfrm>
          <a:prstGeom prst="cloudCallou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436578" y="1315650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trepka velká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36170" y="1306367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33CC33"/>
                </a:solidFill>
              </a:rPr>
              <a:t>, která se nejčastěji</a:t>
            </a:r>
            <a:endParaRPr lang="cs-CZ" b="1" i="1" dirty="0">
              <a:solidFill>
                <a:srgbClr val="33CC33"/>
              </a:solidFill>
            </a:endParaRPr>
          </a:p>
        </p:txBody>
      </p:sp>
      <p:sp>
        <p:nvSpPr>
          <p:cNvPr id="11" name="Obláček 10"/>
          <p:cNvSpPr/>
          <p:nvPr/>
        </p:nvSpPr>
        <p:spPr>
          <a:xfrm>
            <a:off x="3244584" y="2307750"/>
            <a:ext cx="1574711" cy="723118"/>
          </a:xfrm>
          <a:prstGeom prst="cloudCallou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323528" y="2492896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33CC33"/>
                </a:solidFill>
              </a:rPr>
              <a:t>rozmnožuje</a:t>
            </a:r>
            <a:endParaRPr lang="cs-CZ" b="1" i="1" dirty="0">
              <a:solidFill>
                <a:srgbClr val="33CC33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71739" y="2438477"/>
            <a:ext cx="1415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dělením.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86398" y="2438477"/>
            <a:ext cx="42326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33CC33"/>
                </a:solidFill>
              </a:rPr>
              <a:t>Nejznámější zástupce bičíkovců</a:t>
            </a:r>
            <a:endParaRPr lang="cs-CZ" b="1" i="1" dirty="0">
              <a:solidFill>
                <a:srgbClr val="33CC33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5719" y="3645024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33CC33"/>
                </a:solidFill>
              </a:rPr>
              <a:t>je</a:t>
            </a:r>
            <a:endParaRPr lang="cs-CZ" b="1" i="1" dirty="0">
              <a:solidFill>
                <a:srgbClr val="33CC33"/>
              </a:solidFill>
            </a:endParaRPr>
          </a:p>
        </p:txBody>
      </p:sp>
      <p:pic>
        <p:nvPicPr>
          <p:cNvPr id="18" name="rg_hi" descr="http://t0.gstatic.com/images?q=tbn:ANd9GcRemkTWhxXCdJ0u3e257NbsKxNeH2lFLDBqAOXWtpH4__9WNPIOa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71" y="3335796"/>
            <a:ext cx="858998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Obláček 20"/>
          <p:cNvSpPr/>
          <p:nvPr/>
        </p:nvSpPr>
        <p:spPr>
          <a:xfrm>
            <a:off x="1569367" y="3531448"/>
            <a:ext cx="2610003" cy="787572"/>
          </a:xfrm>
          <a:prstGeom prst="cloudCallou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1615126" y="3653690"/>
            <a:ext cx="265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krásnoočko zelené,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216524" y="3645024"/>
            <a:ext cx="4799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33CC33"/>
                </a:solidFill>
              </a:rPr>
              <a:t>které v cytoplazmě obsahuje zelené</a:t>
            </a:r>
            <a:endParaRPr lang="cs-CZ" b="1" i="1" dirty="0">
              <a:solidFill>
                <a:srgbClr val="33CC33"/>
              </a:solidFill>
            </a:endParaRPr>
          </a:p>
        </p:txBody>
      </p:sp>
      <p:sp>
        <p:nvSpPr>
          <p:cNvPr id="24" name="Obláček 23"/>
          <p:cNvSpPr/>
          <p:nvPr/>
        </p:nvSpPr>
        <p:spPr>
          <a:xfrm>
            <a:off x="368473" y="4540676"/>
            <a:ext cx="1802015" cy="662881"/>
          </a:xfrm>
          <a:prstGeom prst="cloudCallou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75719" y="4641285"/>
            <a:ext cx="1802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chloroplasty.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193067" y="4641285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33CC33"/>
                </a:solidFill>
              </a:rPr>
              <a:t>Zástupcem kořenonožců je</a:t>
            </a:r>
            <a:endParaRPr lang="cs-CZ" b="1" i="1" dirty="0">
              <a:solidFill>
                <a:srgbClr val="33CC33"/>
              </a:solidFill>
            </a:endParaRPr>
          </a:p>
        </p:txBody>
      </p:sp>
      <p:pic>
        <p:nvPicPr>
          <p:cNvPr id="27" name="rg_hi" descr="http://t0.gstatic.com/images?q=tbn:ANd9GcTHcP2DhwAkY9B-8ZMUszW_iKmvN2llBCmcm1gSLYCK4QYGT6k9YA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086" y="4193907"/>
            <a:ext cx="1496842" cy="146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Obláček 27"/>
          <p:cNvSpPr/>
          <p:nvPr/>
        </p:nvSpPr>
        <p:spPr>
          <a:xfrm>
            <a:off x="7364928" y="4508568"/>
            <a:ext cx="1651562" cy="838017"/>
          </a:xfrm>
          <a:prstGeom prst="cloudCallou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7506633" y="465643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měňavka</a:t>
            </a:r>
            <a:endParaRPr lang="cs-CZ" dirty="0"/>
          </a:p>
        </p:txBody>
      </p:sp>
      <p:sp>
        <p:nvSpPr>
          <p:cNvPr id="30" name="Obláček 29"/>
          <p:cNvSpPr/>
          <p:nvPr/>
        </p:nvSpPr>
        <p:spPr>
          <a:xfrm>
            <a:off x="330351" y="5575478"/>
            <a:ext cx="1145305" cy="589826"/>
          </a:xfrm>
          <a:prstGeom prst="cloudCallou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401927" y="5599964"/>
            <a:ext cx="1091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velká,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599143" y="5599965"/>
            <a:ext cx="3908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33CC33"/>
                </a:solidFill>
              </a:rPr>
              <a:t>která neustále mění tvar těla.</a:t>
            </a:r>
            <a:endParaRPr lang="cs-CZ" b="1" i="1" dirty="0">
              <a:solidFill>
                <a:srgbClr val="33CC33"/>
              </a:solidFill>
            </a:endParaRPr>
          </a:p>
        </p:txBody>
      </p:sp>
      <p:sp>
        <p:nvSpPr>
          <p:cNvPr id="34" name="Popisek se šipkou doprava 33"/>
          <p:cNvSpPr/>
          <p:nvPr/>
        </p:nvSpPr>
        <p:spPr>
          <a:xfrm>
            <a:off x="5508104" y="5661248"/>
            <a:ext cx="3366681" cy="648072"/>
          </a:xfrm>
          <a:prstGeom prst="rightArrowCallou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5508104" y="5591932"/>
            <a:ext cx="2445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 DÚ zjisti, co je</a:t>
            </a:r>
          </a:p>
          <a:p>
            <a:r>
              <a:rPr lang="cs-CZ" sz="2000" dirty="0" smtClean="0"/>
              <a:t> FAGOCYTÓZA</a:t>
            </a:r>
            <a:endParaRPr lang="cs-CZ" sz="2000" dirty="0"/>
          </a:p>
        </p:txBody>
      </p:sp>
      <p:pic>
        <p:nvPicPr>
          <p:cNvPr id="33" name="obrázek 2" descr="[Trepka velká s modrými trichocystami]">
            <a:hlinkClick r:id="rId6" tooltip="&quot;Trepka velká s modrými trichocystami&quot;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623" y="1124521"/>
            <a:ext cx="1598709" cy="978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imageDetail" descr="Nálevníci prvoků Oxytrichia reprodukce štěpením. SEM .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167716"/>
            <a:ext cx="1264872" cy="1266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2519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22" grpId="0"/>
      <p:bldP spid="25" grpId="0"/>
      <p:bldP spid="29" grpId="0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36507" y="941368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  <a:latin typeface="Castellar" pitchFamily="18" charset="0"/>
              </a:rPr>
              <a:t>Použité zdroje:</a:t>
            </a:r>
            <a:endParaRPr lang="cs-CZ" sz="2800" dirty="0">
              <a:solidFill>
                <a:srgbClr val="7030A0"/>
              </a:solidFill>
              <a:latin typeface="Castellar" pitchFamily="18" charset="0"/>
            </a:endParaRPr>
          </a:p>
        </p:txBody>
      </p:sp>
      <p:sp>
        <p:nvSpPr>
          <p:cNvPr id="5" name="Čtyřcípá hvězda 4"/>
          <p:cNvSpPr/>
          <p:nvPr/>
        </p:nvSpPr>
        <p:spPr>
          <a:xfrm>
            <a:off x="192939" y="1717878"/>
            <a:ext cx="346716" cy="383847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Čtyřcípá hvězda 14"/>
          <p:cNvSpPr/>
          <p:nvPr/>
        </p:nvSpPr>
        <p:spPr>
          <a:xfrm>
            <a:off x="197371" y="4892768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085294" y="2212077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800" dirty="0">
              <a:latin typeface="Arial Narrow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75754" y="5539099"/>
            <a:ext cx="74471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 smtClean="0">
                <a:latin typeface="Arial Narrow" pitchFamily="34" charset="0"/>
              </a:rPr>
              <a:t>Eliška Musilová, Antonín Konětopský, PŘÍRODOPIS, Úvod do učiva Přírodopisu, učebnice 1. díl, nakladatelství Nová škola 2007</a:t>
            </a:r>
            <a:endParaRPr lang="cs-CZ" sz="1800" dirty="0">
              <a:latin typeface="Arial Narrow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655" y="1700808"/>
            <a:ext cx="878487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http://www.visualphotos.com/image/1x3744237/paramecium_caudatum_paramecium_caudatum_this</a:t>
            </a:r>
          </a:p>
          <a:p>
            <a:r>
              <a:rPr lang="cs-CZ" sz="1800" dirty="0">
                <a:latin typeface="Arial Narrow" pitchFamily="34" charset="0"/>
              </a:rPr>
              <a:t>http://leccos.com/index.php/clanky/nalevnici</a:t>
            </a:r>
          </a:p>
          <a:p>
            <a:r>
              <a:rPr lang="cs-CZ" sz="1800" dirty="0">
                <a:latin typeface="Arial Narrow" pitchFamily="34" charset="0"/>
              </a:rPr>
              <a:t>http://www.czechnationalteam.cz/view.php?cisloclanku=2011110002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www.vsechnoruzne.estranky.cz/fotoalbum/prirodopis/korenonozci.html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mikro.jaknahmyz.cz/prvoci</a:t>
            </a:r>
          </a:p>
          <a:p>
            <a:r>
              <a:rPr lang="cs-CZ" sz="1800" dirty="0">
                <a:latin typeface="Arial Narrow" pitchFamily="34" charset="0"/>
              </a:rPr>
              <a:t>http://www.profimedia.cz/fotografie/nalevnici-prvoku-oxytrichia-reprodukce-stepenim-sem/0039963178</a:t>
            </a:r>
            <a:r>
              <a:rPr lang="cs-CZ" sz="1800" dirty="0" smtClean="0">
                <a:latin typeface="Arial Narrow" pitchFamily="34" charset="0"/>
              </a:rPr>
              <a:t>/#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cs.wikipedia.org/wiki/Kr%C3%A1snoo%C4%8Dka</a:t>
            </a:r>
          </a:p>
          <a:p>
            <a:r>
              <a:rPr lang="cs-CZ" sz="1800" dirty="0">
                <a:latin typeface="Arial Narrow" pitchFamily="34" charset="0"/>
              </a:rPr>
              <a:t>http://leccos.com/index.php/clanky/menavky</a:t>
            </a:r>
          </a:p>
          <a:p>
            <a:endParaRPr lang="cs-CZ" sz="1800" dirty="0">
              <a:latin typeface="Arial Narrow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8904" y="4892768"/>
            <a:ext cx="8271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" dirty="0" smtClean="0">
                <a:latin typeface="Arial Narrow" pitchFamily="34" charset="0"/>
              </a:rPr>
              <a:t>David </a:t>
            </a:r>
            <a:r>
              <a:rPr lang="cs-CZ" sz="1800" dirty="0" err="1" smtClean="0">
                <a:latin typeface="Arial Narrow" pitchFamily="34" charset="0"/>
              </a:rPr>
              <a:t>Burnie</a:t>
            </a:r>
            <a:r>
              <a:rPr lang="cs-CZ" sz="1800" dirty="0" smtClean="0">
                <a:latin typeface="Arial Narrow" pitchFamily="34" charset="0"/>
              </a:rPr>
              <a:t>, Mikrosvět - Mikroskopický svět drobných organismů, Nakladatelství </a:t>
            </a:r>
            <a:r>
              <a:rPr lang="cs-CZ" sz="1800" dirty="0" err="1" smtClean="0">
                <a:latin typeface="Arial Narrow" pitchFamily="34" charset="0"/>
              </a:rPr>
              <a:t>Slovart</a:t>
            </a:r>
            <a:r>
              <a:rPr lang="cs-CZ" sz="1800" dirty="0" smtClean="0">
                <a:latin typeface="Arial Narrow" pitchFamily="34" charset="0"/>
              </a:rPr>
              <a:t> s. r. o.,  2003 </a:t>
            </a:r>
            <a:endParaRPr lang="cs-CZ" sz="1800" dirty="0">
              <a:latin typeface="Arial Narrow" pitchFamily="34" charset="0"/>
            </a:endParaRPr>
          </a:p>
        </p:txBody>
      </p:sp>
      <p:sp>
        <p:nvSpPr>
          <p:cNvPr id="12" name="Čtyřcípá hvězda 11"/>
          <p:cNvSpPr/>
          <p:nvPr/>
        </p:nvSpPr>
        <p:spPr>
          <a:xfrm>
            <a:off x="188121" y="5539099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54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4994</TotalTime>
  <Words>276</Words>
  <Application>Microsoft Office PowerPoint</Application>
  <PresentationFormat>Předvádění na obrazovce (4:3)</PresentationFormat>
  <Paragraphs>79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Osoblaha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STONEK</dc:title>
  <dc:creator>Základní škola</dc:creator>
  <cp:lastModifiedBy>Zetel</cp:lastModifiedBy>
  <cp:revision>330</cp:revision>
  <dcterms:created xsi:type="dcterms:W3CDTF">2011-10-24T11:56:12Z</dcterms:created>
  <dcterms:modified xsi:type="dcterms:W3CDTF">2012-06-18T12:10:20Z</dcterms:modified>
</cp:coreProperties>
</file>