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21"/>
  </p:notesMasterIdLst>
  <p:sldIdLst>
    <p:sldId id="280" r:id="rId3"/>
    <p:sldId id="256" r:id="rId4"/>
    <p:sldId id="262" r:id="rId5"/>
    <p:sldId id="257" r:id="rId6"/>
    <p:sldId id="258" r:id="rId7"/>
    <p:sldId id="267" r:id="rId8"/>
    <p:sldId id="269" r:id="rId9"/>
    <p:sldId id="265" r:id="rId10"/>
    <p:sldId id="263" r:id="rId11"/>
    <p:sldId id="266" r:id="rId12"/>
    <p:sldId id="274" r:id="rId13"/>
    <p:sldId id="276" r:id="rId14"/>
    <p:sldId id="278" r:id="rId15"/>
    <p:sldId id="275" r:id="rId16"/>
    <p:sldId id="273" r:id="rId17"/>
    <p:sldId id="270" r:id="rId18"/>
    <p:sldId id="272" r:id="rId19"/>
    <p:sldId id="264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59" autoAdjust="0"/>
    <p:restoredTop sz="94660"/>
  </p:normalViewPr>
  <p:slideViewPr>
    <p:cSldViewPr>
      <p:cViewPr varScale="1">
        <p:scale>
          <a:sx n="108" d="100"/>
          <a:sy n="108" d="100"/>
        </p:scale>
        <p:origin x="-102" y="-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2. 3. F 18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8 – Oxidy uhlíku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3304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94C36DB-E281-473F-965A-D3776E578E4C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E6E8932-B9BC-46BE-9C4D-2B4874A2D1A1}" type="presOf" srcId="{4C35D32F-0EAB-4CD7-82EE-45574DC2A586}" destId="{8BEBB6EC-1DAA-4CAC-8A25-BC0FCBD5DBD5}" srcOrd="0" destOrd="0" presId="urn:microsoft.com/office/officeart/2005/8/layout/target3"/>
    <dgm:cxn modelId="{A265F4DB-8A16-43F2-BEF7-8E0FD36619AD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865C8B0-B8DB-471C-883E-7FD96675EDBE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C79696E-A99C-4649-BEEB-F2608B9FD20C}" type="presOf" srcId="{D1D4F407-5343-4D3F-B5B9-D407B03CAEB4}" destId="{AED2198E-93D5-4001-81B4-73124B309672}" srcOrd="1" destOrd="0" presId="urn:microsoft.com/office/officeart/2005/8/layout/target3"/>
    <dgm:cxn modelId="{96D86238-B5E5-48B6-9071-60A9245B19FB}" type="presOf" srcId="{D1D4F407-5343-4D3F-B5B9-D407B03CAEB4}" destId="{D005CE8C-CC26-4C3E-AC11-E15060ECD759}" srcOrd="0" destOrd="0" presId="urn:microsoft.com/office/officeart/2005/8/layout/target3"/>
    <dgm:cxn modelId="{3E1D51A3-EBE4-424F-9A22-460D37D07DA5}" type="presOf" srcId="{4C35D32F-0EAB-4CD7-82EE-45574DC2A586}" destId="{890E4F0B-2866-4A3F-A3C7-2A14B1797930}" srcOrd="1" destOrd="0" presId="urn:microsoft.com/office/officeart/2005/8/layout/target3"/>
    <dgm:cxn modelId="{07935F87-9353-453D-BEE1-EDB83E795136}" type="presOf" srcId="{757F3AB3-0718-4624-B441-E567A8F0AB56}" destId="{333A1088-737F-45CB-B68E-254E46348037}" srcOrd="0" destOrd="0" presId="urn:microsoft.com/office/officeart/2005/8/layout/target3"/>
    <dgm:cxn modelId="{ED0E4681-5D98-43AB-AC17-05D18B556257}" type="presOf" srcId="{D1B46980-6531-4606-95E6-44980827E919}" destId="{2BE915AB-18AA-4053-B92C-3BFC9ED204BB}" srcOrd="1" destOrd="0" presId="urn:microsoft.com/office/officeart/2005/8/layout/target3"/>
    <dgm:cxn modelId="{E09EF1DA-AE69-425E-A2D7-EAA94EBE7A1B}" type="presOf" srcId="{D1B46980-6531-4606-95E6-44980827E919}" destId="{6140AFEC-043D-4C43-A2F9-D0F5331DF3A3}" srcOrd="0" destOrd="0" presId="urn:microsoft.com/office/officeart/2005/8/layout/target3"/>
    <dgm:cxn modelId="{17D3A2ED-12A4-4279-AA9C-4E3625D51111}" type="presOf" srcId="{D8197B8C-B260-4A16-BDF4-0947B075E274}" destId="{25B08C86-7E15-44DC-BE7F-FFB55DD49D12}" srcOrd="0" destOrd="0" presId="urn:microsoft.com/office/officeart/2005/8/layout/target3"/>
    <dgm:cxn modelId="{B6679313-417C-4515-8B93-A837ED4F1F57}" type="presParOf" srcId="{333A1088-737F-45CB-B68E-254E46348037}" destId="{F5ABB229-8D3B-4694-996A-96F23CF14429}" srcOrd="0" destOrd="0" presId="urn:microsoft.com/office/officeart/2005/8/layout/target3"/>
    <dgm:cxn modelId="{4E1C4F44-2597-49C0-9CD6-587C3752E457}" type="presParOf" srcId="{333A1088-737F-45CB-B68E-254E46348037}" destId="{F41139FD-01EE-4571-8B17-4FB00FC51163}" srcOrd="1" destOrd="0" presId="urn:microsoft.com/office/officeart/2005/8/layout/target3"/>
    <dgm:cxn modelId="{FB317873-D596-4052-9DC6-A6FE25C73C13}" type="presParOf" srcId="{333A1088-737F-45CB-B68E-254E46348037}" destId="{D005CE8C-CC26-4C3E-AC11-E15060ECD759}" srcOrd="2" destOrd="0" presId="urn:microsoft.com/office/officeart/2005/8/layout/target3"/>
    <dgm:cxn modelId="{D6EF2416-CA6D-4C38-87CA-CDB44C768F05}" type="presParOf" srcId="{333A1088-737F-45CB-B68E-254E46348037}" destId="{2C702D82-9B77-49B7-9568-BB8EB47C3372}" srcOrd="3" destOrd="0" presId="urn:microsoft.com/office/officeart/2005/8/layout/target3"/>
    <dgm:cxn modelId="{0E2FDB65-63C6-42EB-BD0C-DA6D89DA1732}" type="presParOf" srcId="{333A1088-737F-45CB-B68E-254E46348037}" destId="{A52A0455-90FF-4808-ABD0-F02540D31D5A}" srcOrd="4" destOrd="0" presId="urn:microsoft.com/office/officeart/2005/8/layout/target3"/>
    <dgm:cxn modelId="{5C5B7100-F5C6-4672-875E-D3738BCF4ECD}" type="presParOf" srcId="{333A1088-737F-45CB-B68E-254E46348037}" destId="{6140AFEC-043D-4C43-A2F9-D0F5331DF3A3}" srcOrd="5" destOrd="0" presId="urn:microsoft.com/office/officeart/2005/8/layout/target3"/>
    <dgm:cxn modelId="{0DD5855E-F2F5-46BC-9554-23EA067689F0}" type="presParOf" srcId="{333A1088-737F-45CB-B68E-254E46348037}" destId="{9358AC05-5D7D-4327-9F80-1AD486AEA664}" srcOrd="6" destOrd="0" presId="urn:microsoft.com/office/officeart/2005/8/layout/target3"/>
    <dgm:cxn modelId="{EA21E0BC-F448-4C63-BEA6-2D60F9134C28}" type="presParOf" srcId="{333A1088-737F-45CB-B68E-254E46348037}" destId="{313FC574-E1CD-4FB4-B054-0B805CE0447D}" srcOrd="7" destOrd="0" presId="urn:microsoft.com/office/officeart/2005/8/layout/target3"/>
    <dgm:cxn modelId="{A1C33189-0148-4C73-919B-16875A40340B}" type="presParOf" srcId="{333A1088-737F-45CB-B68E-254E46348037}" destId="{619D679B-A015-4ECF-8348-D1034C574F40}" srcOrd="8" destOrd="0" presId="urn:microsoft.com/office/officeart/2005/8/layout/target3"/>
    <dgm:cxn modelId="{91117776-8A76-4B8B-B740-DDC95F7C53FD}" type="presParOf" srcId="{333A1088-737F-45CB-B68E-254E46348037}" destId="{322283A8-4A27-4CDA-BAE3-F381106A9174}" srcOrd="9" destOrd="0" presId="urn:microsoft.com/office/officeart/2005/8/layout/target3"/>
    <dgm:cxn modelId="{1FC091BB-2581-49B5-BCB7-A0CBAC186666}" type="presParOf" srcId="{333A1088-737F-45CB-B68E-254E46348037}" destId="{FFC9F71D-1B4F-4AD9-A4A6-86ADEFC8AF5C}" srcOrd="10" destOrd="0" presId="urn:microsoft.com/office/officeart/2005/8/layout/target3"/>
    <dgm:cxn modelId="{1136D1DB-912A-4BCE-81A8-21101AF12051}" type="presParOf" srcId="{333A1088-737F-45CB-B68E-254E46348037}" destId="{25B08C86-7E15-44DC-BE7F-FFB55DD49D12}" srcOrd="11" destOrd="0" presId="urn:microsoft.com/office/officeart/2005/8/layout/target3"/>
    <dgm:cxn modelId="{9EAA64A7-4D5A-4997-8CC6-A23C9322D41E}" type="presParOf" srcId="{333A1088-737F-45CB-B68E-254E46348037}" destId="{76644BE8-9D7C-4C09-B250-3D10AF48CBB7}" srcOrd="12" destOrd="0" presId="urn:microsoft.com/office/officeart/2005/8/layout/target3"/>
    <dgm:cxn modelId="{E5EBF5C6-4A43-4DA5-84A0-564B253F1F57}" type="presParOf" srcId="{333A1088-737F-45CB-B68E-254E46348037}" destId="{EE85B701-7295-41C0-BA7A-34D3756A2AE6}" srcOrd="13" destOrd="0" presId="urn:microsoft.com/office/officeart/2005/8/layout/target3"/>
    <dgm:cxn modelId="{3E7E6B94-48AB-4B84-8348-A4DFA98B6A25}" type="presParOf" srcId="{333A1088-737F-45CB-B68E-254E46348037}" destId="{8BEBB6EC-1DAA-4CAC-8A25-BC0FCBD5DBD5}" srcOrd="14" destOrd="0" presId="urn:microsoft.com/office/officeart/2005/8/layout/target3"/>
    <dgm:cxn modelId="{9E5B94BC-5590-4867-AC0A-49048752B14C}" type="presParOf" srcId="{333A1088-737F-45CB-B68E-254E46348037}" destId="{AED2198E-93D5-4001-81B4-73124B309672}" srcOrd="15" destOrd="0" presId="urn:microsoft.com/office/officeart/2005/8/layout/target3"/>
    <dgm:cxn modelId="{46238A43-46CF-4A97-9F9A-7F55B12063D6}" type="presParOf" srcId="{333A1088-737F-45CB-B68E-254E46348037}" destId="{2BE915AB-18AA-4053-B92C-3BFC9ED204BB}" srcOrd="16" destOrd="0" presId="urn:microsoft.com/office/officeart/2005/8/layout/target3"/>
    <dgm:cxn modelId="{F7AAFCC9-5E3A-4FBE-9C32-505B59143ED8}" type="presParOf" srcId="{333A1088-737F-45CB-B68E-254E46348037}" destId="{6BB5E863-4638-4E1D-BFDE-399D028AC4ED}" srcOrd="17" destOrd="0" presId="urn:microsoft.com/office/officeart/2005/8/layout/target3"/>
    <dgm:cxn modelId="{B0BB21D8-38FC-4C98-8D20-1C14EAE5BCCA}" type="presParOf" srcId="{333A1088-737F-45CB-B68E-254E46348037}" destId="{5A5FFA88-C948-4069-8E93-59FA12366E83}" srcOrd="18" destOrd="0" presId="urn:microsoft.com/office/officeart/2005/8/layout/target3"/>
    <dgm:cxn modelId="{548AA658-C5D0-4B64-9B7E-109C9664899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CE67FCB-967D-4C73-81F3-2D6808193249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5AA31B6-B087-42AE-A600-3BEEEC0406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5E248FD-8B2C-4A1E-8C0B-02F152CDF8C6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</a:pPr>
            <a:fld id="{328FDEC7-EAD4-45C6-BF17-D2BED4CD303E}" type="slidenum">
              <a:rPr lang="cs-CZ">
                <a:solidFill>
                  <a:srgbClr val="000000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Clr>
                  <a:srgbClr val="4F81BD"/>
                </a:buClr>
              </a:pPr>
              <a:t>3</a:t>
            </a:fld>
            <a:endParaRPr lang="cs-CZ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0E7B41-43BB-493C-B921-03C30EB37E87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4A9615-A7E7-481E-91A6-BFE17A390A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10AE80-34BC-4FBD-93C6-28CFBC4BCC5C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3C90C0-5708-448C-A9D1-E826C9BD78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58A841-FAAD-436D-9E4B-3AC98FFDB9CF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BBEAD-1682-43AC-A95C-D43342C301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83E435-CB3C-48AD-8FB5-6BCB39E9060C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79BC5C-F99F-426B-A1F1-1BFC60A4CE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0D37D-23B4-4C54-904D-27230828511F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049136-95A2-4392-9B2B-F126164B5F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A9C223-2CA4-426D-A059-88510577A921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EDEE7E-1E86-4EAF-8379-18ECEDDE9A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DED0DE-5224-4F6E-B91F-C1E350E89445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BD57E-1D8E-4730-81F7-EDE08280EE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FD567-FCFF-4687-8026-0208DF0FE0FE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516C7-A078-4759-B4E6-757A780099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4B8B8-1136-4C9E-9F17-CFDA69250535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3A47C-E78B-47E8-BFE8-FD13B0B27B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45B21-FF3F-40EC-B5CE-208BD5D74D5E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7DF7C-C47C-4720-A2EA-B23C7DAB3E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C0C66-A7CA-4228-977B-D4BDFD8F914E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9E214-699D-4679-82DE-1BD5A502A2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591B0-5061-4A89-9EA0-5BAD09127C44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B3597E-2FA9-4261-9D09-D2FA364E42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4E2825-15B1-44F4-8C57-E4433526E328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7AD593-4B15-47B9-879E-4F32325B2B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CC84AC-1705-4A5B-BFB8-B1D9B25982E4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B5910B-4AA9-45E3-B0D6-0E99858D9F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E8046-3B3E-41F8-BEDC-B647F18EF879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29AE32-275F-4A12-B7C2-E21C535B12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9DB85-A578-447E-8397-2AD4B89EC9A3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C27F86-E53E-4152-9E58-ECC43FB92C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DE4CB8-4DB7-4E18-9E8F-AADF6AA1BEFC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2E35C9-F0BD-4066-B832-0275378894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88A13F-7740-44D6-9E2E-87C1DEFFB6D3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B6D56E-56A5-4B24-935B-B95FC9C50A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D773D3-461F-4583-A0D8-C0BABBE333CA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1F5C27-51F2-49A0-A6DB-E1ECEFB7D5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11C051-93B1-48B7-A540-70B7D0CB2FBB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FBCAB1-05FD-4CFB-A705-5956CDE571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A1A8C-082F-428E-8640-BBAADA2815E2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189554-3F81-4586-B5EC-B39B7B8712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BF272C-9A19-481F-9AB4-A6E0E1E1691F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4728E4-CEBF-487D-AFD4-B4078E1016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7C92799-69A7-4377-9772-B4616498F0FF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81C1CDD-4993-4522-BD32-35C78ED2DE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2D96483B-1475-4DAF-BADF-F1B59DBDCFE5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D3D77B18-1CF1-4180-89B4-D1CDCDDF88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shop.spektro.cz/suchy-led/suchy-led-10kg-specialni-baleni.html" TargetMode="External"/><Relationship Id="rId2" Type="http://schemas.openxmlformats.org/officeDocument/2006/relationships/hyperlink" Target="http://stary.biom.cz/publikace/sklenik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Oxid_uhelnat%C3%B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6626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smtClean="0">
                <a:latin typeface="Comic Sans MS" pitchFamily="66" charset="0"/>
              </a:rPr>
              <a:t>Oxidy uhlíku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400" smtClean="0">
                <a:latin typeface="Comic Sans MS" pitchFamily="66" charset="0"/>
              </a:rPr>
              <a:t>Oxidy</a:t>
            </a:r>
            <a:r>
              <a:rPr lang="cs-CZ" sz="3400" smtClean="0"/>
              <a:t> uhlíku</a:t>
            </a:r>
            <a:br>
              <a:rPr lang="cs-CZ" sz="3400" smtClean="0"/>
            </a:br>
            <a:r>
              <a:rPr lang="cs-CZ" sz="3400" smtClean="0"/>
              <a:t>Uhlík s kyslíkem vytváří 2 oxidy: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4043363" cy="4924425"/>
          </a:xfrm>
          <a:ln w="38100" cmpd="dbl">
            <a:solidFill>
              <a:schemeClr val="tx1"/>
            </a:solidFill>
          </a:ln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 b="1" smtClean="0">
                <a:latin typeface="Comic Sans MS" pitchFamily="66" charset="0"/>
              </a:rPr>
              <a:t>Oxid uhličitý CO</a:t>
            </a:r>
            <a:r>
              <a:rPr lang="cs-CZ" sz="2800" b="1" baseline="-25000" smtClean="0">
                <a:latin typeface="Comic Sans MS" pitchFamily="66" charset="0"/>
              </a:rPr>
              <a:t>2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800" u="sng" baseline="-25000" smtClean="0"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r>
              <a:rPr lang="cs-CZ" sz="2800" smtClean="0">
                <a:latin typeface="Comic Sans MS" pitchFamily="66" charset="0"/>
              </a:rPr>
              <a:t>Vzniká spalováním látek obsahujících uhlík.</a:t>
            </a:r>
          </a:p>
          <a:p>
            <a:pPr>
              <a:lnSpc>
                <a:spcPct val="90000"/>
              </a:lnSpc>
            </a:pPr>
            <a:r>
              <a:rPr lang="cs-CZ" sz="2800" smtClean="0">
                <a:latin typeface="Comic Sans MS" pitchFamily="66" charset="0"/>
              </a:rPr>
              <a:t>C + O</a:t>
            </a:r>
            <a:r>
              <a:rPr lang="cs-CZ" sz="2800" baseline="-25000" smtClean="0">
                <a:latin typeface="Comic Sans MS" pitchFamily="66" charset="0"/>
              </a:rPr>
              <a:t>2</a:t>
            </a:r>
            <a:r>
              <a:rPr lang="cs-CZ" sz="2800" smtClean="0">
                <a:latin typeface="Comic Sans MS" pitchFamily="66" charset="0"/>
              </a:rPr>
              <a:t> 		CO</a:t>
            </a:r>
            <a:r>
              <a:rPr lang="cs-CZ" sz="2800" baseline="-25000" smtClean="0">
                <a:latin typeface="Comic Sans MS" pitchFamily="66" charset="0"/>
              </a:rPr>
              <a:t>2</a:t>
            </a:r>
          </a:p>
          <a:p>
            <a:pPr>
              <a:lnSpc>
                <a:spcPct val="90000"/>
              </a:lnSpc>
            </a:pPr>
            <a:r>
              <a:rPr lang="cs-CZ" sz="2800" smtClean="0">
                <a:latin typeface="Comic Sans MS" pitchFamily="66" charset="0"/>
              </a:rPr>
              <a:t>Je to plyn, těžší než vzduch, nedýchatelný</a:t>
            </a:r>
          </a:p>
        </p:txBody>
      </p:sp>
      <p:sp>
        <p:nvSpPr>
          <p:cNvPr id="29699" name="Line 4"/>
          <p:cNvSpPr>
            <a:spLocks noChangeShapeType="1"/>
          </p:cNvSpPr>
          <p:nvPr/>
        </p:nvSpPr>
        <p:spPr bwMode="auto">
          <a:xfrm>
            <a:off x="2124075" y="3429000"/>
            <a:ext cx="9350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4716463" y="1557338"/>
            <a:ext cx="3960812" cy="4967287"/>
          </a:xfrm>
          <a:prstGeom prst="rect">
            <a:avLst/>
          </a:prstGeom>
          <a:noFill/>
          <a:ln w="38100" cmpd="dbl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CCCCFF"/>
              </a:buClr>
              <a:buFont typeface="Wingdings" pitchFamily="2" charset="2"/>
              <a:buChar char="l"/>
            </a:pPr>
            <a:r>
              <a:rPr lang="cs-CZ" sz="2800" b="1">
                <a:solidFill>
                  <a:srgbClr val="000000"/>
                </a:solidFill>
                <a:latin typeface="Comic Sans MS" pitchFamily="66" charset="0"/>
              </a:rPr>
              <a:t>Oxid uhelnatý CO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CCCCFF"/>
              </a:buClr>
              <a:buFont typeface="Wingdings" pitchFamily="2" charset="2"/>
              <a:buNone/>
            </a:pPr>
            <a:endParaRPr lang="cs-CZ" sz="2800" u="sng">
              <a:solidFill>
                <a:srgbClr val="000000"/>
              </a:solidFill>
              <a:latin typeface="Comic Sans MS" pitchFamily="66" charset="0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CCCCFF"/>
              </a:buClr>
              <a:buFont typeface="Wingdings" pitchFamily="2" charset="2"/>
              <a:buChar char="l"/>
            </a:pPr>
            <a:r>
              <a:rPr lang="cs-CZ" sz="2800">
                <a:solidFill>
                  <a:srgbClr val="000000"/>
                </a:solidFill>
                <a:latin typeface="Comic Sans MS" pitchFamily="66" charset="0"/>
              </a:rPr>
              <a:t>Vzniká při hoření při nedostatku kyslíku.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CCCCFF"/>
              </a:buClr>
              <a:buFont typeface="Wingdings" pitchFamily="2" charset="2"/>
              <a:buNone/>
            </a:pPr>
            <a:endParaRPr lang="cs-CZ" sz="2800">
              <a:solidFill>
                <a:srgbClr val="000000"/>
              </a:solidFill>
              <a:latin typeface="Comic Sans MS" pitchFamily="66" charset="0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CCCCFF"/>
              </a:buClr>
              <a:buFont typeface="Wingdings" pitchFamily="2" charset="2"/>
              <a:buChar char="l"/>
            </a:pPr>
            <a:r>
              <a:rPr lang="cs-CZ" sz="2800">
                <a:solidFill>
                  <a:srgbClr val="000000"/>
                </a:solidFill>
                <a:latin typeface="Comic Sans MS" pitchFamily="66" charset="0"/>
              </a:rPr>
              <a:t>2C + O</a:t>
            </a:r>
            <a:r>
              <a:rPr lang="cs-CZ" sz="2800" baseline="-25000">
                <a:solidFill>
                  <a:srgbClr val="000000"/>
                </a:solidFill>
                <a:latin typeface="Comic Sans MS" pitchFamily="66" charset="0"/>
              </a:rPr>
              <a:t>2</a:t>
            </a:r>
            <a:r>
              <a:rPr lang="cs-CZ" sz="2800">
                <a:solidFill>
                  <a:srgbClr val="000000"/>
                </a:solidFill>
                <a:latin typeface="Comic Sans MS" pitchFamily="66" charset="0"/>
              </a:rPr>
              <a:t> 		2CO</a:t>
            </a:r>
            <a:endParaRPr lang="cs-CZ" sz="2800" baseline="-25000">
              <a:solidFill>
                <a:srgbClr val="000000"/>
              </a:solidFill>
              <a:latin typeface="Comic Sans MS" pitchFamily="66" charset="0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CCCCFF"/>
              </a:buClr>
              <a:buFont typeface="Wingdings" pitchFamily="2" charset="2"/>
              <a:buChar char="l"/>
            </a:pPr>
            <a:endParaRPr lang="cs-CZ" sz="2800">
              <a:solidFill>
                <a:srgbClr val="000000"/>
              </a:solidFill>
              <a:latin typeface="Comic Sans MS" pitchFamily="66" charset="0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CCCCFF"/>
              </a:buClr>
              <a:buFont typeface="Wingdings" pitchFamily="2" charset="2"/>
              <a:buChar char="l"/>
            </a:pPr>
            <a:r>
              <a:rPr lang="cs-CZ" sz="2800">
                <a:solidFill>
                  <a:srgbClr val="000000"/>
                </a:solidFill>
                <a:latin typeface="Comic Sans MS" pitchFamily="66" charset="0"/>
              </a:rPr>
              <a:t>Je to bezbarvý plyn, prudce jedovatý</a:t>
            </a:r>
            <a:r>
              <a:rPr lang="cs-CZ" sz="2800">
                <a:solidFill>
                  <a:srgbClr val="000000"/>
                </a:solidFill>
                <a:latin typeface="Calibri" pitchFamily="34" charset="0"/>
              </a:rPr>
              <a:t>.</a:t>
            </a:r>
          </a:p>
        </p:txBody>
      </p:sp>
      <p:sp>
        <p:nvSpPr>
          <p:cNvPr id="29701" name="Line 6"/>
          <p:cNvSpPr>
            <a:spLocks noChangeShapeType="1"/>
          </p:cNvSpPr>
          <p:nvPr/>
        </p:nvSpPr>
        <p:spPr bwMode="auto">
          <a:xfrm>
            <a:off x="6516688" y="4076700"/>
            <a:ext cx="9350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nimBg="1"/>
      <p:bldP spid="92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CO</a:t>
            </a:r>
            <a:r>
              <a:rPr lang="cs-CZ" baseline="-25000" dirty="0" smtClean="0"/>
              <a:t>2</a:t>
            </a:r>
            <a:r>
              <a:rPr lang="cs-CZ" dirty="0" smtClean="0"/>
              <a:t>  oxid uhličitý - vlastnosti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412875"/>
            <a:ext cx="8229600" cy="5111750"/>
          </a:xfrm>
        </p:spPr>
        <p:txBody>
          <a:bodyPr rtlCol="0">
            <a:normAutofit fontScale="47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5800" dirty="0">
                <a:latin typeface="Arial" pitchFamily="34" charset="0"/>
                <a:cs typeface="Arial" pitchFamily="34" charset="0"/>
              </a:rPr>
              <a:t>přirozenou </a:t>
            </a:r>
            <a:r>
              <a:rPr lang="cs-CZ" sz="5800" b="1" dirty="0">
                <a:latin typeface="Arial" pitchFamily="34" charset="0"/>
                <a:cs typeface="Arial" pitchFamily="34" charset="0"/>
              </a:rPr>
              <a:t>součástí vzduchu </a:t>
            </a:r>
            <a:r>
              <a:rPr lang="cs-CZ" sz="5800" dirty="0">
                <a:latin typeface="Arial" pitchFamily="34" charset="0"/>
                <a:cs typeface="Arial" pitchFamily="34" charset="0"/>
              </a:rPr>
              <a:t>(0,03% objemu)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800" dirty="0" smtClean="0">
                <a:latin typeface="Arial" pitchFamily="34" charset="0"/>
                <a:cs typeface="Arial" pitchFamily="34" charset="0"/>
              </a:rPr>
              <a:t> bezbarvý </a:t>
            </a:r>
            <a:r>
              <a:rPr lang="cs-CZ" sz="5800" dirty="0">
                <a:latin typeface="Arial" pitchFamily="34" charset="0"/>
                <a:cs typeface="Arial" pitchFamily="34" charset="0"/>
              </a:rPr>
              <a:t>plyn, nedýchatelný, těžší než vzduch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800" dirty="0" smtClean="0">
                <a:latin typeface="Arial" pitchFamily="34" charset="0"/>
                <a:cs typeface="Arial" pitchFamily="34" charset="0"/>
              </a:rPr>
              <a:t>částečně </a:t>
            </a:r>
            <a:r>
              <a:rPr lang="cs-CZ" sz="5800" dirty="0">
                <a:latin typeface="Arial" pitchFamily="34" charset="0"/>
                <a:cs typeface="Arial" pitchFamily="34" charset="0"/>
              </a:rPr>
              <a:t>se rozpouští ve vodě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800" dirty="0" smtClean="0">
                <a:latin typeface="Arial" pitchFamily="34" charset="0"/>
                <a:cs typeface="Arial" pitchFamily="34" charset="0"/>
              </a:rPr>
              <a:t>vzniká při dýchání organismů, plyn </a:t>
            </a:r>
            <a:r>
              <a:rPr lang="cs-CZ" sz="5800" dirty="0">
                <a:latin typeface="Arial" pitchFamily="34" charset="0"/>
                <a:cs typeface="Arial" pitchFamily="34" charset="0"/>
              </a:rPr>
              <a:t>který vydechujeme</a:t>
            </a:r>
            <a:r>
              <a:rPr lang="cs-CZ" sz="58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800" dirty="0" smtClean="0">
                <a:latin typeface="Arial" pitchFamily="34" charset="0"/>
                <a:cs typeface="Arial" pitchFamily="34" charset="0"/>
              </a:rPr>
              <a:t>vzniká při </a:t>
            </a:r>
            <a:r>
              <a:rPr lang="cs-CZ" sz="5800" dirty="0">
                <a:latin typeface="Arial" pitchFamily="34" charset="0"/>
                <a:cs typeface="Arial" pitchFamily="34" charset="0"/>
              </a:rPr>
              <a:t>hoření uhlíkatých látek za dostatečného přístupu </a:t>
            </a:r>
            <a:r>
              <a:rPr lang="cs-CZ" sz="5800" dirty="0" smtClean="0">
                <a:latin typeface="Arial" pitchFamily="34" charset="0"/>
                <a:cs typeface="Arial" pitchFamily="34" charset="0"/>
              </a:rPr>
              <a:t>kyslíku , dokonalým spalováním paliv (uhlí, plynu,...),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800" dirty="0" smtClean="0">
                <a:latin typeface="Arial" pitchFamily="34" charset="0"/>
                <a:cs typeface="Arial" pitchFamily="34" charset="0"/>
              </a:rPr>
              <a:t>při kvašení</a:t>
            </a:r>
            <a:endParaRPr lang="cs-CZ" sz="5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Oxid uhličitý - 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000" smtClean="0"/>
              <a:t>dodává se v tlakových lahvích značených černým pruhem, v pevném stavu jako „suchý led“</a:t>
            </a:r>
          </a:p>
          <a:p>
            <a:pPr>
              <a:lnSpc>
                <a:spcPct val="90000"/>
              </a:lnSpc>
            </a:pPr>
            <a:r>
              <a:rPr lang="cs-CZ" sz="3000" smtClean="0"/>
              <a:t>k výrobě šumivých  nápojů (sodové vody, limonád, piva,..)</a:t>
            </a:r>
          </a:p>
          <a:p>
            <a:pPr>
              <a:lnSpc>
                <a:spcPct val="90000"/>
              </a:lnSpc>
            </a:pPr>
            <a:r>
              <a:rPr lang="cs-CZ" sz="3000" smtClean="0"/>
              <a:t>plnění hasicích přístrojů</a:t>
            </a:r>
          </a:p>
          <a:p>
            <a:pPr>
              <a:lnSpc>
                <a:spcPct val="90000"/>
              </a:lnSpc>
            </a:pPr>
            <a:r>
              <a:rPr lang="cs-CZ" sz="3000" smtClean="0"/>
              <a:t>chladící směs v chladících zařízeních (směs suchého ledu, a acetonu nebo methanolu – až -76°C)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3000" smtClean="0"/>
              <a:t> </a:t>
            </a:r>
          </a:p>
          <a:p>
            <a:pPr>
              <a:lnSpc>
                <a:spcPct val="90000"/>
              </a:lnSpc>
            </a:pPr>
            <a:endParaRPr lang="cs-CZ" sz="30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Co je suchý led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3794" name="Zástupný symbol pro obsah 2"/>
          <p:cNvSpPr>
            <a:spLocks noGrp="1"/>
          </p:cNvSpPr>
          <p:nvPr>
            <p:ph sz="half" idx="1"/>
          </p:nvPr>
        </p:nvSpPr>
        <p:spPr>
          <a:xfrm>
            <a:off x="179388" y="836613"/>
            <a:ext cx="5184775" cy="59055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Suchý led byl vynalezen na počátku minulého století v Indii vojenským lékařem. Je to ztuhlý plyn (kysličník uhličitý), kdežto obyčejný led je ztuhlá voda. Suchý led je o 60 °C studenější než obyčejný led. Používal se k přidávání do šlehané smetany a bílků ke zvýšení soudržnosti. Byl též dříve hodně využíván ve zmrzlinových strojích. Jedná se o tuhý kysličník uhličitý, který se stále vypařuje, aniž taje. Suchý led se vypařuje na útraty tepla přechovávaných potravin, které se tím drží na potřebných nízkých teplotách.</a:t>
            </a:r>
          </a:p>
        </p:txBody>
      </p:sp>
      <p:pic>
        <p:nvPicPr>
          <p:cNvPr id="3379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648200" y="2347913"/>
            <a:ext cx="4038600" cy="3028950"/>
          </a:xfrm>
        </p:spPr>
      </p:pic>
      <p:pic>
        <p:nvPicPr>
          <p:cNvPr id="33796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8625" y="333375"/>
            <a:ext cx="2678113" cy="3090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smtClean="0"/>
              <a:t>Suchý led  pevný CO</a:t>
            </a:r>
            <a:r>
              <a:rPr lang="cs-CZ" baseline="-25000" smtClean="0"/>
              <a:t>2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0825" y="1125538"/>
            <a:ext cx="4244975" cy="5472112"/>
          </a:xfrm>
        </p:spPr>
        <p:txBody>
          <a:bodyPr rtlCol="0">
            <a:normAutofit fontScale="92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Plyn pod vysokým tlakem zkapalní a pak se mrazí do ledových bloků. Jeho teplota je - 80 °C, a při jeho manipulaci musíme používat rukavice. Hodíme-li kus ledu do vody, klesá ke dnu protože je téměř o polovinu těžší než voda. Ve vodě, ale i na vzduchu dojde k vypařování, kdy se mění v plyn a z vody vystupují bublinky vyvolávající dojem, jako kdyby se vařila voda. Na suchu po vypaření suchého ledu nezůstane žádná vlhkost.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34819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0" y="3068638"/>
            <a:ext cx="4038600" cy="3028950"/>
          </a:xfrm>
        </p:spPr>
      </p:pic>
      <p:pic>
        <p:nvPicPr>
          <p:cNvPr id="34820" name="Obrázek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32588" y="1341438"/>
            <a:ext cx="1314450" cy="127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21" name="TextovéPole 7"/>
          <p:cNvSpPr txBox="1">
            <a:spLocks noChangeArrowheads="1"/>
          </p:cNvSpPr>
          <p:nvPr/>
        </p:nvSpPr>
        <p:spPr bwMode="auto">
          <a:xfrm>
            <a:off x="5076825" y="1517650"/>
            <a:ext cx="165576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Vnitřní struktura suchého ledu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981075"/>
          </a:xfrm>
        </p:spPr>
        <p:txBody>
          <a:bodyPr/>
          <a:lstStyle/>
          <a:p>
            <a:r>
              <a:rPr lang="cs-CZ" smtClean="0"/>
              <a:t>CO</a:t>
            </a:r>
            <a:r>
              <a:rPr lang="cs-CZ" baseline="-25000" smtClean="0"/>
              <a:t>2</a:t>
            </a:r>
            <a:r>
              <a:rPr lang="cs-CZ" smtClean="0"/>
              <a:t>  oxid uhličitý</a:t>
            </a:r>
          </a:p>
        </p:txBody>
      </p:sp>
      <p:sp>
        <p:nvSpPr>
          <p:cNvPr id="35842" name="Zástupný symbol pro obsah 2"/>
          <p:cNvSpPr>
            <a:spLocks noGrp="1"/>
          </p:cNvSpPr>
          <p:nvPr>
            <p:ph sz="half" idx="1"/>
          </p:nvPr>
        </p:nvSpPr>
        <p:spPr>
          <a:xfrm>
            <a:off x="250825" y="908050"/>
            <a:ext cx="4392613" cy="5834063"/>
          </a:xfrm>
        </p:spPr>
        <p:txBody>
          <a:bodyPr/>
          <a:lstStyle/>
          <a:p>
            <a:r>
              <a:rPr lang="cs-CZ" smtClean="0">
                <a:latin typeface="Arial" charset="0"/>
                <a:cs typeface="Arial" charset="0"/>
              </a:rPr>
              <a:t>důležitý při fotosyntéze (zelené rostliny ho spotřebovávají)</a:t>
            </a:r>
          </a:p>
          <a:p>
            <a:r>
              <a:rPr lang="cs-CZ" smtClean="0">
                <a:latin typeface="Arial" charset="0"/>
                <a:cs typeface="Arial" charset="0"/>
              </a:rPr>
              <a:t>koncentrace CO</a:t>
            </a:r>
            <a:r>
              <a:rPr lang="cs-CZ" baseline="-25000" smtClean="0">
                <a:latin typeface="Arial" charset="0"/>
                <a:cs typeface="Arial" charset="0"/>
              </a:rPr>
              <a:t>2 </a:t>
            </a:r>
            <a:r>
              <a:rPr lang="cs-CZ" smtClean="0">
                <a:latin typeface="Arial" charset="0"/>
                <a:cs typeface="Arial" charset="0"/>
              </a:rPr>
              <a:t>ve vdechovaném vzduchu od 10% výše má za následek rychlou ztrátu vědomí a při delším trvání i smrt </a:t>
            </a:r>
          </a:p>
          <a:p>
            <a:r>
              <a:rPr lang="cs-CZ" smtClean="0">
                <a:latin typeface="Arial" charset="0"/>
                <a:cs typeface="Arial" charset="0"/>
              </a:rPr>
              <a:t>ve větším množství způsobuje v atmosféře spolu s dalšími plyny </a:t>
            </a:r>
            <a:r>
              <a:rPr lang="cs-CZ" b="1" smtClean="0">
                <a:latin typeface="Arial" charset="0"/>
                <a:cs typeface="Arial" charset="0"/>
              </a:rPr>
              <a:t>skleníkový efekt </a:t>
            </a:r>
            <a:endParaRPr lang="cs-CZ" smtClean="0">
              <a:latin typeface="Arial" charset="0"/>
              <a:cs typeface="Arial" charset="0"/>
            </a:endParaRPr>
          </a:p>
          <a:p>
            <a:endParaRPr lang="cs-CZ" smtClean="0">
              <a:latin typeface="Arial" charset="0"/>
              <a:cs typeface="Arial" charset="0"/>
            </a:endParaRPr>
          </a:p>
        </p:txBody>
      </p:sp>
      <p:pic>
        <p:nvPicPr>
          <p:cNvPr id="35843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427538" y="908050"/>
            <a:ext cx="4621212" cy="56896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>
          <a:xfrm>
            <a:off x="395288" y="115888"/>
            <a:ext cx="8229600" cy="922337"/>
          </a:xfrm>
        </p:spPr>
        <p:txBody>
          <a:bodyPr/>
          <a:lstStyle/>
          <a:p>
            <a:r>
              <a:rPr lang="cs-CZ" smtClean="0"/>
              <a:t>Skleníkový efekt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908050"/>
            <a:ext cx="8785225" cy="570071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Velké množství oxidu uhličitého, které se dostává do atmosféry při spalování fosilních paliv, je jednou z příčin tzv. skleníkového efektu. Když svítí Slunce, paprsky dopadají na zemský povrch. Část paprsků se odrazí a uniká zpět do vesmíru. Pokud je ale v atmosféře velké množství </a:t>
            </a:r>
            <a:r>
              <a:rPr lang="cs-CZ" sz="2800" b="1" dirty="0" smtClean="0"/>
              <a:t>oxidu uhličitého, vodní páry a </a:t>
            </a:r>
            <a:r>
              <a:rPr lang="cs-CZ" sz="2800" b="1" dirty="0" err="1" smtClean="0"/>
              <a:t>methanu</a:t>
            </a:r>
            <a:r>
              <a:rPr lang="cs-CZ" sz="2800" dirty="0" smtClean="0"/>
              <a:t>, tyto plyny </a:t>
            </a:r>
            <a:r>
              <a:rPr lang="cs-CZ" sz="2800" b="1" dirty="0" smtClean="0"/>
              <a:t>zabrání úniku tepelného záření do vesmíru</a:t>
            </a:r>
            <a:r>
              <a:rPr lang="cs-CZ" sz="2800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Celá planeta se tak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otepluje. Stejný efekt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nastává ve skleníku, kde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úniku odraženého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záření brání skleněné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stěny.</a:t>
            </a:r>
          </a:p>
        </p:txBody>
      </p:sp>
      <p:pic>
        <p:nvPicPr>
          <p:cNvPr id="36867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81438" y="3644900"/>
            <a:ext cx="4854575" cy="310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Obrázek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544513"/>
            <a:ext cx="8888412" cy="5837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Oxid uhelnatý  CO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2275" y="1268413"/>
            <a:ext cx="8229600" cy="5113337"/>
          </a:xfrm>
        </p:spPr>
        <p:txBody>
          <a:bodyPr/>
          <a:lstStyle/>
          <a:p>
            <a:r>
              <a:rPr lang="cs-CZ" smtClean="0"/>
              <a:t>Bezbarvý plyn, bez chuti a zápachu, lehčí než vzduch </a:t>
            </a:r>
          </a:p>
          <a:p>
            <a:r>
              <a:rPr lang="cs-CZ" smtClean="0"/>
              <a:t>Vzniká hořením uhlíkatých látek při nedostatku kyslíku, je </a:t>
            </a:r>
          </a:p>
          <a:p>
            <a:r>
              <a:rPr lang="cs-CZ" smtClean="0"/>
              <a:t>složkou kouřových a výfukových plynů, také cigaretového kouře 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4154488"/>
            <a:ext cx="3470275" cy="2306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11863" y="80963"/>
            <a:ext cx="1512887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/>
              <a:t>Oxid uhelnatý  CO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/>
              <a:t>POZOR</a:t>
            </a:r>
            <a:r>
              <a:rPr lang="cs-CZ" sz="3600" b="1" dirty="0"/>
              <a:t>!! Značně jedovatý, váže se na krevní barvivo </a:t>
            </a:r>
            <a:r>
              <a:rPr lang="cs-CZ" sz="3600" b="1" dirty="0" smtClean="0"/>
              <a:t>hemoglobin</a:t>
            </a:r>
            <a:r>
              <a:rPr lang="cs-CZ" sz="3600" b="1" dirty="0"/>
              <a:t>, čímž znemožňuje přenos kyslíku z plic do tkání </a:t>
            </a:r>
            <a:endParaRPr lang="cs-CZ" sz="36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b="1" dirty="0" smtClean="0"/>
              <a:t>PRVNÍ POMOC!! </a:t>
            </a:r>
            <a:r>
              <a:rPr lang="cs-CZ" sz="4400" dirty="0" smtClean="0"/>
              <a:t>Přenést postiženého na čerstvý vzduch, dále podání kyslíku, případně resuscitace,  nutná lékařská pomoc!!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4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8625" y="260350"/>
            <a:ext cx="1443038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423150" y="236538"/>
            <a:ext cx="1476375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Oxid uhelnatý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 kyslíkem se prudce slučuje (hoří namodralým plamenem) na oxid uhličitý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2CO + O</a:t>
            </a:r>
            <a:r>
              <a:rPr lang="cs-CZ" baseline="-25000" dirty="0" smtClean="0"/>
              <a:t>2</a:t>
            </a:r>
            <a:r>
              <a:rPr lang="cs-CZ" dirty="0" smtClean="0"/>
              <a:t> → 2CO</a:t>
            </a:r>
            <a:r>
              <a:rPr lang="cs-CZ" baseline="-25000" dirty="0" smtClean="0"/>
              <a:t>2</a:t>
            </a:r>
            <a:endParaRPr lang="cs-CZ" baseline="-25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za uvolnění značného množství tepla.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Ve směsi se vzduchem, obsahující od 12,5 do 74,2% oxidu uhelnatého, vybuchuje.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04025" y="4508500"/>
            <a:ext cx="2085975" cy="206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Oxid uhelnatý      CO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Užití: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Oxid uhelnatý se dříve používal jako plynné palivo(například součást svítiplynu).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Jeho směs s vodíkem (vodní plyn) je jedním z meziproduktů používaných v těžkém chemickém průmyslu.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5963" y="333375"/>
            <a:ext cx="1112837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Oxid uhličitý CO</a:t>
            </a:r>
            <a:r>
              <a:rPr lang="cs-CZ" baseline="-25000" dirty="0" smtClean="0">
                <a:solidFill>
                  <a:srgbClr val="FF0000"/>
                </a:solidFill>
                <a:latin typeface="Comic Sans MS" pitchFamily="66" charset="0"/>
              </a:rPr>
              <a:t>2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  </a:t>
            </a:r>
            <a:r>
              <a:rPr lang="cs-CZ" dirty="0" smtClean="0">
                <a:latin typeface="Comic Sans MS" pitchFamily="66" charset="0"/>
              </a:rPr>
              <a:t>zápis do sešitu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omic Sans MS" pitchFamily="66" charset="0"/>
              </a:rPr>
              <a:t>Vzniká spalováním látek obsahujících uhlík.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Comic Sans MS" pitchFamily="66" charset="0"/>
              </a:rPr>
              <a:t>    C + O</a:t>
            </a:r>
            <a:r>
              <a:rPr lang="cs-CZ" sz="2800" baseline="-25000" dirty="0" smtClean="0">
                <a:latin typeface="Comic Sans MS" pitchFamily="66" charset="0"/>
              </a:rPr>
              <a:t>2</a:t>
            </a:r>
            <a:r>
              <a:rPr lang="cs-CZ" sz="2800" dirty="0" smtClean="0">
                <a:latin typeface="Comic Sans MS" pitchFamily="66" charset="0"/>
              </a:rPr>
              <a:t> 		 CO</a:t>
            </a:r>
            <a:r>
              <a:rPr lang="cs-CZ" sz="2800" baseline="-25000" dirty="0" smtClean="0">
                <a:latin typeface="Comic Sans MS" pitchFamily="66" charset="0"/>
              </a:rPr>
              <a:t>2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i="1" dirty="0" smtClean="0"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u="sng" dirty="0" smtClean="0">
                <a:latin typeface="Comic Sans MS" pitchFamily="66" charset="0"/>
              </a:rPr>
              <a:t>Vlastnosti: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omic Sans MS" pitchFamily="66" charset="0"/>
              </a:rPr>
              <a:t>bezbarvý </a:t>
            </a:r>
            <a:r>
              <a:rPr lang="cs-CZ" sz="2800" dirty="0">
                <a:latin typeface="Comic Sans MS" pitchFamily="66" charset="0"/>
              </a:rPr>
              <a:t>plyn, bez zápachu, je nehořlavý a </a:t>
            </a:r>
            <a:r>
              <a:rPr lang="cs-CZ" sz="2800" dirty="0" smtClean="0">
                <a:latin typeface="Comic Sans MS" pitchFamily="66" charset="0"/>
              </a:rPr>
              <a:t>nedýchatelný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omic Sans MS" pitchFamily="66" charset="0"/>
              </a:rPr>
              <a:t>má </a:t>
            </a:r>
            <a:r>
              <a:rPr lang="cs-CZ" sz="2800" dirty="0">
                <a:latin typeface="Comic Sans MS" pitchFamily="66" charset="0"/>
              </a:rPr>
              <a:t>větší hustotu než vzduch a je částečně rozpustný ve </a:t>
            </a:r>
            <a:r>
              <a:rPr lang="cs-CZ" sz="2800" dirty="0" smtClean="0">
                <a:latin typeface="Comic Sans MS" pitchFamily="66" charset="0"/>
              </a:rPr>
              <a:t>vodě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omic Sans MS" pitchFamily="66" charset="0"/>
              </a:rPr>
              <a:t>účastní </a:t>
            </a:r>
            <a:r>
              <a:rPr lang="cs-CZ" sz="2800" dirty="0">
                <a:latin typeface="Comic Sans MS" pitchFamily="66" charset="0"/>
              </a:rPr>
              <a:t>se fotosyntézy v zelených rostlinách</a:t>
            </a:r>
            <a:br>
              <a:rPr lang="cs-CZ" sz="2800" dirty="0">
                <a:latin typeface="Comic Sans MS" pitchFamily="66" charset="0"/>
              </a:rPr>
            </a:br>
            <a:endParaRPr lang="cs-CZ" sz="2800" dirty="0">
              <a:latin typeface="Comic Sans MS" pitchFamily="66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124075" y="2276475"/>
            <a:ext cx="115252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260350"/>
            <a:ext cx="8229600" cy="86518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Oxid uhličitý CO</a:t>
            </a:r>
            <a:r>
              <a:rPr lang="cs-CZ" baseline="-25000" dirty="0" smtClean="0">
                <a:solidFill>
                  <a:srgbClr val="FF0000"/>
                </a:solidFill>
                <a:latin typeface="Comic Sans MS" pitchFamily="66" charset="0"/>
              </a:rPr>
              <a:t>2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  </a:t>
            </a:r>
            <a:r>
              <a:rPr lang="cs-CZ" dirty="0" smtClean="0">
                <a:latin typeface="Comic Sans MS" pitchFamily="66" charset="0"/>
              </a:rPr>
              <a:t>zápis do sešitu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616575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>
                <a:latin typeface="Comic Sans MS" pitchFamily="66" charset="0"/>
              </a:rPr>
              <a:t>VÝSKYT</a:t>
            </a:r>
            <a:r>
              <a:rPr lang="cs-CZ" b="1" u="sng" dirty="0">
                <a:latin typeface="Comic Sans MS" pitchFamily="66" charset="0"/>
              </a:rPr>
              <a:t>: </a:t>
            </a:r>
            <a:endParaRPr lang="cs-CZ" u="sng" dirty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Comic Sans MS" pitchFamily="66" charset="0"/>
              </a:rPr>
              <a:t>Je přirozenou </a:t>
            </a:r>
            <a:r>
              <a:rPr lang="cs-CZ" b="1" dirty="0">
                <a:latin typeface="Comic Sans MS" pitchFamily="66" charset="0"/>
              </a:rPr>
              <a:t>součástí vzduchu </a:t>
            </a:r>
            <a:r>
              <a:rPr lang="cs-CZ" dirty="0">
                <a:latin typeface="Comic Sans MS" pitchFamily="66" charset="0"/>
              </a:rPr>
              <a:t>(0,03% objemu)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Comic Sans MS" pitchFamily="66" charset="0"/>
              </a:rPr>
              <a:t>Vzniká při dýchání organismů a při hoření uhlíkatých látek za dostatečného přístupu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Comic Sans MS" pitchFamily="66" charset="0"/>
              </a:rPr>
              <a:t>   kyslíku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Comic Sans MS" pitchFamily="66" charset="0"/>
              </a:rPr>
              <a:t>(navíc) 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900" dirty="0" smtClean="0">
                <a:latin typeface="Comic Sans MS" pitchFamily="66" charset="0"/>
              </a:rPr>
              <a:t>Koncentrace </a:t>
            </a:r>
            <a:r>
              <a:rPr lang="cs-CZ" sz="1900" dirty="0">
                <a:latin typeface="Comic Sans MS" pitchFamily="66" charset="0"/>
              </a:rPr>
              <a:t>CO</a:t>
            </a:r>
            <a:r>
              <a:rPr lang="cs-CZ" sz="1900" baseline="-25000" dirty="0">
                <a:latin typeface="Comic Sans MS" pitchFamily="66" charset="0"/>
              </a:rPr>
              <a:t>2</a:t>
            </a:r>
            <a:r>
              <a:rPr lang="cs-CZ" sz="1900" dirty="0">
                <a:latin typeface="Comic Sans MS" pitchFamily="66" charset="0"/>
              </a:rPr>
              <a:t> ve vdechovaném vzduchu od 10% výše má za následek rychlou ztrátu vědomí a při delším trvání i smrt </a:t>
            </a:r>
            <a:endParaRPr lang="cs-CZ" sz="1900" dirty="0" smtClean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900" dirty="0" smtClean="0">
                <a:latin typeface="Comic Sans MS" pitchFamily="66" charset="0"/>
              </a:rPr>
              <a:t>Ve </a:t>
            </a:r>
            <a:r>
              <a:rPr lang="cs-CZ" sz="1900" dirty="0">
                <a:latin typeface="Comic Sans MS" pitchFamily="66" charset="0"/>
              </a:rPr>
              <a:t>větším množství způsobuje v atmosféře spolu s dalšími plyny </a:t>
            </a:r>
            <a:r>
              <a:rPr lang="cs-CZ" sz="1900" b="1" dirty="0">
                <a:latin typeface="Comic Sans MS" pitchFamily="66" charset="0"/>
              </a:rPr>
              <a:t>skleníkový efekt </a:t>
            </a:r>
            <a:endParaRPr lang="cs-CZ" sz="1900" dirty="0"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Comic Sans MS" pitchFamily="66" charset="0"/>
              </a:rPr>
              <a:t>Oxid uhličitý CO</a:t>
            </a:r>
            <a:r>
              <a:rPr lang="cs-CZ" baseline="-25000" smtClean="0">
                <a:solidFill>
                  <a:srgbClr val="FF0000"/>
                </a:solidFill>
                <a:latin typeface="Comic Sans MS" pitchFamily="66" charset="0"/>
              </a:rPr>
              <a:t>2</a:t>
            </a:r>
            <a:r>
              <a:rPr lang="cs-CZ" smtClean="0">
                <a:solidFill>
                  <a:srgbClr val="FF0000"/>
                </a:solidFill>
                <a:latin typeface="Comic Sans MS" pitchFamily="66" charset="0"/>
              </a:rPr>
              <a:t> - použití</a:t>
            </a:r>
            <a:endParaRPr lang="cs-CZ" smtClean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dodává </a:t>
            </a:r>
            <a:r>
              <a:rPr lang="cs-CZ" dirty="0">
                <a:latin typeface="Comic Sans MS" pitchFamily="66" charset="0"/>
              </a:rPr>
              <a:t>se v tlakových lahvích značených černým pruhem, v pevném stavu jako „suchý led</a:t>
            </a:r>
            <a:r>
              <a:rPr lang="cs-CZ" dirty="0" smtClean="0">
                <a:latin typeface="Comic Sans MS" pitchFamily="66" charset="0"/>
              </a:rPr>
              <a:t>“- jako chladící prostředek</a:t>
            </a:r>
            <a:endParaRPr lang="cs-CZ" dirty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k</a:t>
            </a:r>
            <a:r>
              <a:rPr lang="cs-CZ" dirty="0">
                <a:latin typeface="Comic Sans MS" pitchFamily="66" charset="0"/>
              </a:rPr>
              <a:t> výrově nápojů (sodové vody, limonád, piva,..)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plnění </a:t>
            </a:r>
            <a:r>
              <a:rPr lang="cs-CZ" dirty="0">
                <a:latin typeface="Comic Sans MS" pitchFamily="66" charset="0"/>
              </a:rPr>
              <a:t>hasicích přístrojů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chladící </a:t>
            </a:r>
            <a:r>
              <a:rPr lang="cs-CZ" dirty="0">
                <a:latin typeface="Comic Sans MS" pitchFamily="66" charset="0"/>
              </a:rPr>
              <a:t>směs v chladících zařízeních (směs suchého </a:t>
            </a:r>
            <a:r>
              <a:rPr lang="cs-CZ" dirty="0" smtClean="0">
                <a:latin typeface="Comic Sans MS" pitchFamily="66" charset="0"/>
              </a:rPr>
              <a:t>ledu a </a:t>
            </a:r>
            <a:r>
              <a:rPr lang="cs-CZ" dirty="0">
                <a:latin typeface="Comic Sans MS" pitchFamily="66" charset="0"/>
              </a:rPr>
              <a:t>acetonu nebo </a:t>
            </a:r>
            <a:r>
              <a:rPr lang="cs-CZ" dirty="0" err="1">
                <a:latin typeface="Comic Sans MS" pitchFamily="66" charset="0"/>
              </a:rPr>
              <a:t>methanolu</a:t>
            </a:r>
            <a:r>
              <a:rPr lang="cs-CZ" dirty="0">
                <a:latin typeface="Comic Sans MS" pitchFamily="66" charset="0"/>
              </a:rPr>
              <a:t> – až -76°C)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pl-PL" sz="3000" i="1" dirty="0"/>
              <a:t>Stary.biom.cz</a:t>
            </a:r>
            <a:r>
              <a:rPr lang="pl-PL" sz="3000" dirty="0"/>
              <a:t> [online]. 2012 [cit. 2012-02-23]. Dostupné z: </a:t>
            </a:r>
            <a:r>
              <a:rPr lang="pl-PL" sz="3000" dirty="0">
                <a:hlinkClick r:id="rId2"/>
              </a:rPr>
              <a:t>http://</a:t>
            </a:r>
            <a:r>
              <a:rPr lang="pl-PL" sz="3000" dirty="0" smtClean="0">
                <a:hlinkClick r:id="rId2"/>
              </a:rPr>
              <a:t>stary.biom.cz/publikace/sklenik.html</a:t>
            </a:r>
            <a:endParaRPr lang="pl-PL" sz="3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i="1" dirty="0"/>
              <a:t>Spektro.cz</a:t>
            </a:r>
            <a:r>
              <a:rPr lang="cs-CZ" sz="3000" dirty="0"/>
              <a:t>: </a:t>
            </a:r>
            <a:r>
              <a:rPr lang="cs-CZ" sz="3000" i="1" dirty="0"/>
              <a:t>suchy-led</a:t>
            </a:r>
            <a:r>
              <a:rPr lang="cs-CZ" sz="3000" dirty="0"/>
              <a:t> [online]. 2012 [cit. 2012-02-23]. Dostupné z: </a:t>
            </a:r>
            <a:r>
              <a:rPr lang="cs-CZ" sz="3000" dirty="0">
                <a:hlinkClick r:id="rId3"/>
              </a:rPr>
              <a:t>http://</a:t>
            </a:r>
            <a:r>
              <a:rPr lang="cs-CZ" sz="3000" dirty="0" smtClean="0">
                <a:hlinkClick r:id="rId3"/>
              </a:rPr>
              <a:t>shop.spektro.cz/suchy-led/suchy-led-10kg-specialni-baleni.html</a:t>
            </a:r>
            <a:endParaRPr lang="cs-CZ" sz="3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i="1" dirty="0"/>
              <a:t>Cs.wikipedia.org</a:t>
            </a:r>
            <a:r>
              <a:rPr lang="cs-CZ" sz="3000" dirty="0"/>
              <a:t>: </a:t>
            </a:r>
            <a:r>
              <a:rPr lang="cs-CZ" sz="3000" i="1" dirty="0"/>
              <a:t>Oxid uhelnatý</a:t>
            </a:r>
            <a:r>
              <a:rPr lang="cs-CZ" sz="3000" dirty="0"/>
              <a:t> [online]. 18. 2. 2012 [cit. 2012-02-23]. Dostupné z: </a:t>
            </a:r>
            <a:r>
              <a:rPr lang="cs-CZ" sz="3000" dirty="0">
                <a:hlinkClick r:id="rId4"/>
              </a:rPr>
              <a:t>http://</a:t>
            </a:r>
            <a:r>
              <a:rPr lang="cs-CZ" sz="3000" dirty="0" smtClean="0">
                <a:hlinkClick r:id="rId4"/>
              </a:rPr>
              <a:t>cs.wikipedia.org/wiki/Oxid_uhelnat%C3%BD#cite_note-0</a:t>
            </a:r>
            <a:endParaRPr lang="cs-CZ" sz="3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153</TotalTime>
  <Words>725</Words>
  <Application>Microsoft Office PowerPoint</Application>
  <PresentationFormat>Předvádění na obrazovce (4:3)</PresentationFormat>
  <Paragraphs>88</Paragraphs>
  <Slides>18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4" baseType="lpstr">
      <vt:lpstr>Calibri</vt:lpstr>
      <vt:lpstr>Arial</vt:lpstr>
      <vt:lpstr>Comic Sans MS</vt:lpstr>
      <vt:lpstr>Wingdings</vt:lpstr>
      <vt:lpstr>Motiv systému Office</vt:lpstr>
      <vt:lpstr>2_Motiv systému Office</vt:lpstr>
      <vt:lpstr>Snímek 1</vt:lpstr>
      <vt:lpstr>Oxidy uhlíku</vt:lpstr>
      <vt:lpstr>Oxidy uhlíku Uhlík s kyslíkem vytváří 2 oxidy:</vt:lpstr>
      <vt:lpstr>  CO2  oxid uhličitý - vlastnosti  </vt:lpstr>
      <vt:lpstr>Oxid uhličitý - užití</vt:lpstr>
      <vt:lpstr>Co je suchý led </vt:lpstr>
      <vt:lpstr>Suchý led  pevný CO2</vt:lpstr>
      <vt:lpstr>CO2  oxid uhličitý</vt:lpstr>
      <vt:lpstr>Skleníkový efekt</vt:lpstr>
      <vt:lpstr>Snímek 10</vt:lpstr>
      <vt:lpstr>Oxid uhelnatý  CO </vt:lpstr>
      <vt:lpstr>Oxid uhelnatý  CO </vt:lpstr>
      <vt:lpstr>Oxid uhelnatý</vt:lpstr>
      <vt:lpstr>Oxid uhelnatý      CO  </vt:lpstr>
      <vt:lpstr>Oxid uhličitý CO2  zápis do sešitu</vt:lpstr>
      <vt:lpstr>Oxid uhličitý CO2  zápis do sešitu</vt:lpstr>
      <vt:lpstr>Oxid uhličitý CO2 - použití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Oxidy uhlíku</dc:title>
  <dc:creator>Fiedlerová Ivana</dc:creator>
  <cp:lastModifiedBy>Maminka</cp:lastModifiedBy>
  <cp:revision>34</cp:revision>
  <dcterms:created xsi:type="dcterms:W3CDTF">2012-02-05T07:34:33Z</dcterms:created>
  <dcterms:modified xsi:type="dcterms:W3CDTF">2012-03-05T11:35:45Z</dcterms:modified>
</cp:coreProperties>
</file>