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47284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13640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5119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83125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2136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277928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168803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281562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62586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480014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39899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5000">
              <a:srgbClr val="FFF200"/>
            </a:gs>
            <a:gs pos="85000">
              <a:srgbClr val="FF7A00"/>
            </a:gs>
            <a:gs pos="98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2850D-2774-4471-8B96-AF3A12F0C47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3F00D-1A5C-4CC7-8674-031AA65075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5375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88640"/>
            <a:ext cx="8784976" cy="6480720"/>
          </a:xfrm>
        </p:spPr>
        <p:txBody>
          <a:bodyPr/>
          <a:lstStyle/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r>
              <a:rPr lang="cs-CZ" sz="6600" dirty="0" smtClean="0">
                <a:solidFill>
                  <a:schemeClr val="tx1"/>
                </a:solidFill>
              </a:rPr>
              <a:t>REDOXNÍ DĚJE</a:t>
            </a:r>
          </a:p>
          <a:p>
            <a:pPr algn="just"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  <a:p>
            <a:pPr algn="just">
              <a:defRPr/>
            </a:pPr>
            <a:endParaRPr lang="cs-CZ" sz="2000" dirty="0">
              <a:solidFill>
                <a:schemeClr val="tx1"/>
              </a:solidFill>
            </a:endParaRPr>
          </a:p>
          <a:p>
            <a:pPr algn="just">
              <a:defRPr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defRPr/>
            </a:pPr>
            <a:endParaRPr lang="cs-CZ" sz="2000" dirty="0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Tato </a:t>
            </a:r>
            <a:r>
              <a:rPr lang="cs-CZ" sz="2000" dirty="0">
                <a:solidFill>
                  <a:schemeClr val="tx1"/>
                </a:solidFill>
              </a:rPr>
              <a:t>práce je šířena pod licencí CC BY-SA 3.0. Odkazy a citace jsou platné k datu </a:t>
            </a:r>
          </a:p>
          <a:p>
            <a:pPr algn="just"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vytvoření </a:t>
            </a:r>
            <a:r>
              <a:rPr lang="cs-CZ" sz="2000" dirty="0">
                <a:solidFill>
                  <a:schemeClr val="tx1"/>
                </a:solidFill>
              </a:rPr>
              <a:t>této práce.</a:t>
            </a:r>
          </a:p>
          <a:p>
            <a:pPr algn="just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492" y="332656"/>
            <a:ext cx="5781675" cy="1447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6069267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VY_32_INOVACE_18_26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86399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856984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		  </a:t>
            </a:r>
            <a:r>
              <a:rPr lang="cs-CZ" b="1" dirty="0" smtClean="0"/>
              <a:t>CHEMICKÉ   REAKCE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zánik původních chemických vazeb     vznik nových chemických vazeb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Chemické reakce, při kterých dochází ke změnám oxidačního čísla atomů  se nazývají        </a:t>
            </a:r>
            <a:r>
              <a:rPr lang="cs-CZ" sz="3600" b="1" dirty="0" smtClean="0"/>
              <a:t>REDOXNÍ DĚJE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dirty="0" smtClean="0"/>
              <a:t>K takovým dějům patří i </a:t>
            </a:r>
            <a:r>
              <a:rPr lang="cs-CZ" b="1" dirty="0" smtClean="0"/>
              <a:t>hoření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17673572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552728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redoxní </a:t>
            </a:r>
            <a:r>
              <a:rPr lang="cs-CZ" b="1" dirty="0" smtClean="0">
                <a:solidFill>
                  <a:srgbClr val="FF0000"/>
                </a:solidFill>
              </a:rPr>
              <a:t>reakce </a:t>
            </a:r>
            <a:r>
              <a:rPr lang="cs-CZ" b="1" dirty="0" smtClean="0"/>
              <a:t>jsou </a:t>
            </a:r>
            <a:r>
              <a:rPr lang="cs-CZ" b="1" dirty="0"/>
              <a:t>oxidačně – redukční </a:t>
            </a:r>
            <a:r>
              <a:rPr lang="cs-CZ" b="1" dirty="0" smtClean="0"/>
              <a:t>reakce</a:t>
            </a:r>
          </a:p>
          <a:p>
            <a:pPr mar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dirty="0"/>
              <a:t>současně probíhá</a:t>
            </a:r>
            <a:r>
              <a:rPr lang="cs-CZ" b="1" i="1" dirty="0" smtClean="0"/>
              <a:t>: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xidace     </a:t>
            </a:r>
            <a:r>
              <a:rPr lang="cs-CZ" b="1" dirty="0"/>
              <a:t>→ zvýšení oxidačního čísla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		→ odevzdání elektronů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r</a:t>
            </a:r>
            <a:r>
              <a:rPr lang="cs-CZ" b="1" dirty="0" smtClean="0"/>
              <a:t>edukce    → </a:t>
            </a:r>
            <a:r>
              <a:rPr lang="cs-CZ" b="1" dirty="0"/>
              <a:t>snížení oxidačního čísla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		→ příjem elektronů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92506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4807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Redoxní reakce můžeme dokázat pokusem: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5 % </a:t>
            </a:r>
            <a:r>
              <a:rPr lang="cs-CZ" dirty="0" err="1" smtClean="0"/>
              <a:t>HCl</a:t>
            </a:r>
            <a:r>
              <a:rPr lang="cs-CZ" dirty="0" smtClean="0"/>
              <a:t> + </a:t>
            </a:r>
            <a:r>
              <a:rPr lang="cs-CZ" dirty="0" err="1" smtClean="0"/>
              <a:t>granulka</a:t>
            </a:r>
            <a:r>
              <a:rPr lang="cs-CZ" dirty="0" smtClean="0"/>
              <a:t> </a:t>
            </a:r>
            <a:r>
              <a:rPr lang="cs-CZ" dirty="0" err="1" smtClean="0"/>
              <a:t>Zn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Zn</a:t>
            </a:r>
            <a:r>
              <a:rPr lang="cs-CZ" b="1" baseline="40000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      2H</a:t>
            </a:r>
            <a:r>
              <a:rPr lang="cs-CZ" b="1" baseline="40000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Cl</a:t>
            </a:r>
            <a:r>
              <a:rPr lang="cs-CZ" b="1" baseline="40000" dirty="0" smtClean="0"/>
              <a:t>-I</a:t>
            </a:r>
            <a:r>
              <a:rPr lang="cs-CZ" dirty="0" smtClean="0"/>
              <a:t>       Zn</a:t>
            </a:r>
            <a:r>
              <a:rPr lang="cs-CZ" b="1" baseline="40000" dirty="0" smtClean="0">
                <a:solidFill>
                  <a:srgbClr val="FF0000"/>
                </a:solidFill>
              </a:rPr>
              <a:t>II</a:t>
            </a:r>
            <a:r>
              <a:rPr lang="cs-CZ" dirty="0" smtClean="0"/>
              <a:t>Cl</a:t>
            </a:r>
            <a:r>
              <a:rPr lang="cs-CZ" b="1" baseline="40000" dirty="0" smtClean="0"/>
              <a:t>-I</a:t>
            </a:r>
            <a:r>
              <a:rPr lang="cs-CZ" b="1" baseline="-25000" dirty="0" smtClean="0"/>
              <a:t>2</a:t>
            </a:r>
            <a:r>
              <a:rPr lang="cs-CZ" dirty="0" smtClean="0"/>
              <a:t>    H</a:t>
            </a:r>
            <a:r>
              <a:rPr lang="cs-CZ" b="1" baseline="40000" dirty="0" smtClean="0">
                <a:solidFill>
                  <a:srgbClr val="FF0000"/>
                </a:solidFill>
              </a:rPr>
              <a:t>0</a:t>
            </a:r>
            <a:r>
              <a:rPr lang="cs-CZ" b="1" baseline="-25000" dirty="0" smtClean="0"/>
              <a:t>2 </a:t>
            </a:r>
            <a:r>
              <a:rPr lang="cs-CZ" baseline="-25000" dirty="0" smtClean="0"/>
              <a:t>      </a:t>
            </a:r>
            <a:r>
              <a:rPr lang="cs-CZ" dirty="0" smtClean="0"/>
              <a:t> </a:t>
            </a:r>
            <a:r>
              <a:rPr lang="cs-CZ" baseline="-25000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sz="2400" dirty="0" smtClean="0"/>
              <a:t>redukce i oxidace probíhají současně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xidační číslo zinku se zvýšilo – </a:t>
            </a:r>
            <a:r>
              <a:rPr lang="cs-CZ" b="1" dirty="0" smtClean="0"/>
              <a:t>oxidace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xidační číslo vodíku se snížilo - </a:t>
            </a:r>
            <a:r>
              <a:rPr lang="cs-CZ" b="1" dirty="0" smtClean="0"/>
              <a:t>redukce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Plus 4"/>
          <p:cNvSpPr/>
          <p:nvPr/>
        </p:nvSpPr>
        <p:spPr>
          <a:xfrm>
            <a:off x="4595874" y="2617819"/>
            <a:ext cx="313184" cy="36405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207968" y="2708832"/>
            <a:ext cx="330336" cy="1820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us 7"/>
          <p:cNvSpPr/>
          <p:nvPr/>
        </p:nvSpPr>
        <p:spPr>
          <a:xfrm>
            <a:off x="7860784" y="2591023"/>
            <a:ext cx="313184" cy="36405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835517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4087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 text a oxidační čísla v rovnici: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Cu</a:t>
            </a:r>
            <a:r>
              <a:rPr lang="cs-CZ" baseline="40000" dirty="0" smtClean="0"/>
              <a:t>II</a:t>
            </a:r>
            <a:r>
              <a:rPr lang="cs-CZ" b="1" dirty="0" smtClean="0"/>
              <a:t>SO</a:t>
            </a:r>
            <a:r>
              <a:rPr lang="cs-CZ" b="1" baseline="40000" dirty="0" smtClean="0"/>
              <a:t>-</a:t>
            </a:r>
            <a:r>
              <a:rPr lang="cs-CZ" baseline="40000" dirty="0" smtClean="0"/>
              <a:t>II</a:t>
            </a:r>
            <a:r>
              <a:rPr lang="cs-CZ" b="1" baseline="-25000" dirty="0" smtClean="0"/>
              <a:t>4</a:t>
            </a:r>
            <a:r>
              <a:rPr lang="cs-CZ" b="1" dirty="0" smtClean="0"/>
              <a:t> </a:t>
            </a:r>
            <a:r>
              <a:rPr lang="cs-CZ" b="1" dirty="0"/>
              <a:t>+ </a:t>
            </a:r>
            <a:r>
              <a:rPr lang="cs-CZ" b="1" dirty="0" smtClean="0"/>
              <a:t>Zn</a:t>
            </a:r>
            <a:r>
              <a:rPr lang="cs-CZ" baseline="40000" dirty="0" smtClean="0"/>
              <a:t>0 </a:t>
            </a:r>
            <a:r>
              <a:rPr lang="cs-CZ" b="1" dirty="0" smtClean="0"/>
              <a:t>  </a:t>
            </a:r>
            <a:r>
              <a:rPr lang="cs-CZ" b="1" dirty="0"/>
              <a:t>→ </a:t>
            </a:r>
            <a:r>
              <a:rPr lang="cs-CZ" b="1" dirty="0" smtClean="0"/>
              <a:t>  </a:t>
            </a:r>
            <a:r>
              <a:rPr lang="cs-CZ" b="1" dirty="0" err="1" smtClean="0"/>
              <a:t>Cu</a:t>
            </a:r>
            <a:r>
              <a:rPr lang="cs-CZ" baseline="44000" dirty="0" smtClean="0"/>
              <a:t> ?</a:t>
            </a:r>
            <a:r>
              <a:rPr lang="cs-CZ" dirty="0" smtClean="0"/>
              <a:t> </a:t>
            </a:r>
            <a:r>
              <a:rPr lang="cs-CZ" b="1" dirty="0"/>
              <a:t>+ </a:t>
            </a:r>
            <a:r>
              <a:rPr lang="cs-CZ" b="1" dirty="0" smtClean="0"/>
              <a:t>Zn</a:t>
            </a:r>
            <a:r>
              <a:rPr lang="cs-CZ" baseline="44000" dirty="0"/>
              <a:t>?</a:t>
            </a:r>
            <a:r>
              <a:rPr lang="cs-CZ" b="1" dirty="0" smtClean="0"/>
              <a:t>SO</a:t>
            </a:r>
            <a:r>
              <a:rPr lang="cs-CZ" baseline="40000" dirty="0" smtClean="0"/>
              <a:t>-II</a:t>
            </a:r>
            <a:r>
              <a:rPr lang="cs-CZ" b="1" baseline="-25000" dirty="0" smtClean="0"/>
              <a:t>4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Zn</a:t>
            </a:r>
            <a:r>
              <a:rPr lang="cs-CZ" b="1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se</a:t>
            </a:r>
            <a:r>
              <a:rPr lang="cs-CZ" b="1" dirty="0" smtClean="0"/>
              <a:t> …………  (</a:t>
            </a:r>
            <a:r>
              <a:rPr lang="cs-CZ" dirty="0" smtClean="0"/>
              <a:t>přijme 2 </a:t>
            </a:r>
            <a:r>
              <a:rPr lang="cs-CZ" dirty="0"/>
              <a:t>elektrony</a:t>
            </a:r>
            <a:r>
              <a:rPr lang="cs-CZ" b="1" dirty="0"/>
              <a:t>)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b="1" dirty="0" err="1"/>
              <a:t>Cu</a:t>
            </a:r>
            <a:r>
              <a:rPr lang="cs-CZ" b="1" dirty="0"/>
              <a:t> </a:t>
            </a:r>
            <a:r>
              <a:rPr lang="cs-CZ" dirty="0"/>
              <a:t>– </a:t>
            </a:r>
            <a:r>
              <a:rPr lang="cs-CZ" dirty="0" smtClean="0"/>
              <a:t>se </a:t>
            </a:r>
            <a:r>
              <a:rPr lang="cs-CZ" b="1" dirty="0" smtClean="0"/>
              <a:t>………… (</a:t>
            </a:r>
            <a:r>
              <a:rPr lang="cs-CZ" dirty="0" smtClean="0"/>
              <a:t>odevzdá 2 </a:t>
            </a:r>
            <a:r>
              <a:rPr lang="cs-CZ" dirty="0"/>
              <a:t>elektrony</a:t>
            </a:r>
            <a:r>
              <a:rPr lang="cs-CZ" b="1" dirty="0" smtClean="0"/>
              <a:t>)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2400" b="1" dirty="0"/>
              <a:t>v</a:t>
            </a:r>
            <a:r>
              <a:rPr lang="cs-CZ" sz="2400" b="1" dirty="0" smtClean="0"/>
              <a:t> tomto případě se jedná o vytěsňování </a:t>
            </a:r>
            <a:r>
              <a:rPr lang="cs-CZ" sz="2400" b="1" dirty="0"/>
              <a:t>kovů z roztoků jejich solí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2913931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4807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Cu</a:t>
            </a:r>
            <a:r>
              <a:rPr lang="cs-CZ" baseline="40000" dirty="0" smtClean="0"/>
              <a:t>II</a:t>
            </a:r>
            <a:r>
              <a:rPr lang="cs-CZ" b="1" dirty="0" smtClean="0"/>
              <a:t>SO</a:t>
            </a:r>
            <a:r>
              <a:rPr lang="cs-CZ" b="1" baseline="40000" dirty="0" smtClean="0"/>
              <a:t>-</a:t>
            </a:r>
            <a:r>
              <a:rPr lang="cs-CZ" baseline="40000" dirty="0" smtClean="0"/>
              <a:t>II</a:t>
            </a:r>
            <a:r>
              <a:rPr lang="cs-CZ" b="1" baseline="-25000" dirty="0" smtClean="0"/>
              <a:t>4</a:t>
            </a:r>
            <a:r>
              <a:rPr lang="cs-CZ" b="1" dirty="0" smtClean="0"/>
              <a:t> + Zn</a:t>
            </a:r>
            <a:r>
              <a:rPr lang="cs-CZ" baseline="40000" dirty="0" smtClean="0"/>
              <a:t>0 </a:t>
            </a:r>
            <a:r>
              <a:rPr lang="cs-CZ" b="1" dirty="0" smtClean="0"/>
              <a:t>  →  Cu</a:t>
            </a:r>
            <a:r>
              <a:rPr lang="cs-CZ" baseline="44000" dirty="0" smtClean="0"/>
              <a:t>0</a:t>
            </a:r>
            <a:r>
              <a:rPr lang="cs-CZ" dirty="0" smtClean="0"/>
              <a:t> </a:t>
            </a:r>
            <a:r>
              <a:rPr lang="cs-CZ" b="1" dirty="0" smtClean="0"/>
              <a:t>+ Zn</a:t>
            </a:r>
            <a:r>
              <a:rPr lang="cs-CZ" baseline="44000" dirty="0" smtClean="0"/>
              <a:t>II</a:t>
            </a:r>
            <a:r>
              <a:rPr lang="cs-CZ" b="1" dirty="0" smtClean="0"/>
              <a:t>SO</a:t>
            </a:r>
            <a:r>
              <a:rPr lang="cs-CZ" baseline="40000" dirty="0" smtClean="0"/>
              <a:t>-II</a:t>
            </a:r>
            <a:r>
              <a:rPr lang="cs-CZ" b="1" baseline="-25000" dirty="0" smtClean="0"/>
              <a:t>4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Zn</a:t>
            </a:r>
            <a:r>
              <a:rPr lang="cs-CZ" b="1" dirty="0" smtClean="0"/>
              <a:t> </a:t>
            </a:r>
            <a:r>
              <a:rPr lang="cs-CZ" dirty="0" smtClean="0"/>
              <a:t>– se</a:t>
            </a:r>
            <a:r>
              <a:rPr lang="cs-CZ" b="1" dirty="0" smtClean="0"/>
              <a:t>  O X I D U J E   (</a:t>
            </a:r>
            <a:r>
              <a:rPr lang="cs-CZ" dirty="0" smtClean="0"/>
              <a:t>odevzdá 2 elektrony</a:t>
            </a:r>
            <a:r>
              <a:rPr lang="cs-CZ" b="1" dirty="0" smtClean="0"/>
              <a:t>)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Cu</a:t>
            </a:r>
            <a:r>
              <a:rPr lang="cs-CZ" b="1" dirty="0" smtClean="0"/>
              <a:t> </a:t>
            </a:r>
            <a:r>
              <a:rPr lang="cs-CZ" dirty="0" smtClean="0"/>
              <a:t>– se </a:t>
            </a:r>
            <a:r>
              <a:rPr lang="cs-CZ" b="1" dirty="0" smtClean="0"/>
              <a:t> R E D U K U J E (</a:t>
            </a:r>
            <a:r>
              <a:rPr lang="cs-CZ" dirty="0" smtClean="0"/>
              <a:t>přijme 2 elektrony</a:t>
            </a:r>
            <a:r>
              <a:rPr lang="cs-CZ" b="1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7259486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5527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ODKAZY</a:t>
            </a:r>
          </a:p>
          <a:p>
            <a:pPr marL="0" indent="0">
              <a:buNone/>
            </a:pPr>
            <a:r>
              <a:rPr lang="cs-CZ" sz="2000" dirty="0" smtClean="0"/>
              <a:t>ŠKODA, Jiří a Pavel DOULÍK. </a:t>
            </a:r>
            <a:r>
              <a:rPr lang="cs-CZ" sz="2000" i="1" dirty="0" smtClean="0"/>
              <a:t>CHEMIE 9</a:t>
            </a:r>
            <a:r>
              <a:rPr lang="cs-CZ" sz="2000" dirty="0" smtClean="0"/>
              <a:t>. 1. Plzeň: FRAUS, 2007. ISBN 978-80-7238-584-3.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Texty jsou vlastní originální tvorbou autora.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882901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856984" cy="6480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Škola: Základní škola Trávníky Otrokovice, příspěvková organizace</a:t>
            </a:r>
          </a:p>
          <a:p>
            <a:pPr>
              <a:buNone/>
            </a:pPr>
            <a:r>
              <a:rPr lang="cs-CZ" sz="2000" dirty="0" smtClean="0"/>
              <a:t>Číslo projektu: CZ.1.07/1.4.00/21.2637</a:t>
            </a:r>
          </a:p>
          <a:p>
            <a:pPr marL="0" indent="0">
              <a:buNone/>
            </a:pPr>
            <a:r>
              <a:rPr lang="cs-CZ" sz="2000" dirty="0" smtClean="0"/>
              <a:t>Název výukového materiálu: REDOXNÍ DĚJE</a:t>
            </a:r>
          </a:p>
          <a:p>
            <a:pPr marL="0" indent="0">
              <a:buNone/>
            </a:pPr>
            <a:r>
              <a:rPr lang="cs-CZ" sz="2000" dirty="0" smtClean="0"/>
              <a:t>Autor: Ing. Pavlína Ptáčková</a:t>
            </a:r>
          </a:p>
          <a:p>
            <a:pPr marL="0" indent="0">
              <a:buNone/>
            </a:pPr>
            <a:r>
              <a:rPr lang="cs-CZ" sz="2000" dirty="0" smtClean="0"/>
              <a:t>Vytvořeno: 3.1.2012</a:t>
            </a:r>
          </a:p>
          <a:p>
            <a:pPr marL="0" indent="0">
              <a:buNone/>
            </a:pPr>
            <a:r>
              <a:rPr lang="cs-CZ" sz="2000" dirty="0" smtClean="0"/>
              <a:t>Ročník: 9.</a:t>
            </a:r>
          </a:p>
          <a:p>
            <a:pPr marL="0" indent="0">
              <a:buNone/>
            </a:pPr>
            <a:r>
              <a:rPr lang="cs-CZ" sz="2000" dirty="0" smtClean="0"/>
              <a:t>Vzdělávací oblast: Člověk a příroda</a:t>
            </a:r>
          </a:p>
          <a:p>
            <a:pPr marL="0" indent="0">
              <a:buNone/>
            </a:pPr>
            <a:r>
              <a:rPr lang="cs-CZ" sz="2000" dirty="0" smtClean="0"/>
              <a:t>Vzdělávací obor: chemie</a:t>
            </a:r>
          </a:p>
          <a:p>
            <a:pPr marL="0" indent="0">
              <a:buNone/>
            </a:pPr>
            <a:r>
              <a:rPr lang="cs-CZ" sz="2000" dirty="0" smtClean="0"/>
              <a:t>Tematický okruh: REDOXNÍ DĚJE</a:t>
            </a:r>
          </a:p>
          <a:p>
            <a:pPr marL="0" indent="0">
              <a:buNone/>
            </a:pPr>
            <a:r>
              <a:rPr lang="cs-CZ" sz="2000" dirty="0" smtClean="0"/>
              <a:t>Téma: REDOXNÍ DĚJE</a:t>
            </a:r>
          </a:p>
          <a:p>
            <a:pPr marL="0" indent="0">
              <a:buNone/>
            </a:pPr>
            <a:r>
              <a:rPr lang="cs-CZ" sz="2000" dirty="0" smtClean="0"/>
              <a:t>Pomůcky: interaktivní tabule, počítač, nosič </a:t>
            </a:r>
            <a:r>
              <a:rPr lang="cs-CZ" sz="2000" dirty="0" err="1" smtClean="0"/>
              <a:t>flesh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Anotace:  Vzdělávací materiál je určen k výkladu učiva o oxidacích a redukcích.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726978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175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ptackova</dc:creator>
  <cp:lastModifiedBy>Dum</cp:lastModifiedBy>
  <cp:revision>24</cp:revision>
  <dcterms:created xsi:type="dcterms:W3CDTF">2012-01-04T12:55:04Z</dcterms:created>
  <dcterms:modified xsi:type="dcterms:W3CDTF">2012-06-18T19:56:26Z</dcterms:modified>
</cp:coreProperties>
</file>