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14"/>
  </p:notesMasterIdLst>
  <p:sldIdLst>
    <p:sldId id="269" r:id="rId3"/>
    <p:sldId id="256" r:id="rId4"/>
    <p:sldId id="257" r:id="rId5"/>
    <p:sldId id="258" r:id="rId6"/>
    <p:sldId id="260" r:id="rId7"/>
    <p:sldId id="261" r:id="rId8"/>
    <p:sldId id="262" r:id="rId9"/>
    <p:sldId id="259" r:id="rId10"/>
    <p:sldId id="266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VY_32_INOVACE_3. 2. 2. 3. F 19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dirty="0" smtClean="0"/>
            <a:t>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Chemie 8 – Oxidy dusíku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61609C-90BD-498D-B10C-0409C18EE7FA}" type="presOf" srcId="{4C35D32F-0EAB-4CD7-82EE-45574DC2A586}" destId="{890E4F0B-2866-4A3F-A3C7-2A14B1797930}" srcOrd="1" destOrd="0" presId="urn:microsoft.com/office/officeart/2005/8/layout/target3"/>
    <dgm:cxn modelId="{35F8B277-E246-4D42-BD43-DDF4E2033385}" type="presOf" srcId="{D1D4F407-5343-4D3F-B5B9-D407B03CAEB4}" destId="{AED2198E-93D5-4001-81B4-73124B309672}" srcOrd="1" destOrd="0" presId="urn:microsoft.com/office/officeart/2005/8/layout/target3"/>
    <dgm:cxn modelId="{049F314A-E1B6-4421-9681-C3515B0942F0}" type="presOf" srcId="{B651F6E3-6281-48DB-9319-2AEAFDAE7572}" destId="{619D679B-A015-4ECF-8348-D1034C574F40}" srcOrd="0" destOrd="0" presId="urn:microsoft.com/office/officeart/2005/8/layout/target3"/>
    <dgm:cxn modelId="{A4FD4565-314F-4AE7-AC09-5ACC1C77DA5C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2510AC-6ACA-45E6-839F-D78B39D634F3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4B4CE96-9A41-47CB-B9D0-C09BC7CBDB74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8F99DDD-B9DE-456B-B2CA-1B0EB819C88F}" type="presOf" srcId="{757F3AB3-0718-4624-B441-E567A8F0AB56}" destId="{333A1088-737F-45CB-B68E-254E46348037}" srcOrd="0" destOrd="0" presId="urn:microsoft.com/office/officeart/2005/8/layout/target3"/>
    <dgm:cxn modelId="{FF5F6876-91F4-4BB7-B308-76361C0DABA1}" type="presOf" srcId="{D8197B8C-B260-4A16-BDF4-0947B075E274}" destId="{5A5FFA88-C948-4069-8E93-59FA12366E83}" srcOrd="1" destOrd="0" presId="urn:microsoft.com/office/officeart/2005/8/layout/target3"/>
    <dgm:cxn modelId="{6FC5EA9C-517E-49BE-AF31-375DEC75087D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C5D60A8-11C5-4E34-891A-8C43D72A68E4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170C7F3-D5E0-45B0-BEAF-3B95FC8D1DA3}" type="presOf" srcId="{4C35D32F-0EAB-4CD7-82EE-45574DC2A586}" destId="{8BEBB6EC-1DAA-4CAC-8A25-BC0FCBD5DBD5}" srcOrd="0" destOrd="0" presId="urn:microsoft.com/office/officeart/2005/8/layout/target3"/>
    <dgm:cxn modelId="{D6E76732-05EE-43F4-AEA8-F01BF24DE3F9}" type="presParOf" srcId="{333A1088-737F-45CB-B68E-254E46348037}" destId="{F5ABB229-8D3B-4694-996A-96F23CF14429}" srcOrd="0" destOrd="0" presId="urn:microsoft.com/office/officeart/2005/8/layout/target3"/>
    <dgm:cxn modelId="{E81C4341-F3D6-4C0A-8117-5244353116B8}" type="presParOf" srcId="{333A1088-737F-45CB-B68E-254E46348037}" destId="{F41139FD-01EE-4571-8B17-4FB00FC51163}" srcOrd="1" destOrd="0" presId="urn:microsoft.com/office/officeart/2005/8/layout/target3"/>
    <dgm:cxn modelId="{70A7D22B-0BB7-47ED-B624-77E345978A88}" type="presParOf" srcId="{333A1088-737F-45CB-B68E-254E46348037}" destId="{D005CE8C-CC26-4C3E-AC11-E15060ECD759}" srcOrd="2" destOrd="0" presId="urn:microsoft.com/office/officeart/2005/8/layout/target3"/>
    <dgm:cxn modelId="{770BDBD6-93C9-49A4-B9A7-9046AFD17D33}" type="presParOf" srcId="{333A1088-737F-45CB-B68E-254E46348037}" destId="{2C702D82-9B77-49B7-9568-BB8EB47C3372}" srcOrd="3" destOrd="0" presId="urn:microsoft.com/office/officeart/2005/8/layout/target3"/>
    <dgm:cxn modelId="{C3974697-79CE-47DE-9B14-6581BAC03C03}" type="presParOf" srcId="{333A1088-737F-45CB-B68E-254E46348037}" destId="{A52A0455-90FF-4808-ABD0-F02540D31D5A}" srcOrd="4" destOrd="0" presId="urn:microsoft.com/office/officeart/2005/8/layout/target3"/>
    <dgm:cxn modelId="{35B169E8-857F-4584-94A2-3ACB24C57F5B}" type="presParOf" srcId="{333A1088-737F-45CB-B68E-254E46348037}" destId="{6140AFEC-043D-4C43-A2F9-D0F5331DF3A3}" srcOrd="5" destOrd="0" presId="urn:microsoft.com/office/officeart/2005/8/layout/target3"/>
    <dgm:cxn modelId="{32407059-09A3-4AAA-A95B-B9A808A32C9C}" type="presParOf" srcId="{333A1088-737F-45CB-B68E-254E46348037}" destId="{9358AC05-5D7D-4327-9F80-1AD486AEA664}" srcOrd="6" destOrd="0" presId="urn:microsoft.com/office/officeart/2005/8/layout/target3"/>
    <dgm:cxn modelId="{5AF17D83-5890-4C5F-A495-38A2DDAA5FB8}" type="presParOf" srcId="{333A1088-737F-45CB-B68E-254E46348037}" destId="{313FC574-E1CD-4FB4-B054-0B805CE0447D}" srcOrd="7" destOrd="0" presId="urn:microsoft.com/office/officeart/2005/8/layout/target3"/>
    <dgm:cxn modelId="{0FE555FB-C1CF-48C5-8998-20DDB757F2A0}" type="presParOf" srcId="{333A1088-737F-45CB-B68E-254E46348037}" destId="{619D679B-A015-4ECF-8348-D1034C574F40}" srcOrd="8" destOrd="0" presId="urn:microsoft.com/office/officeart/2005/8/layout/target3"/>
    <dgm:cxn modelId="{FACDF842-6CCF-43B5-AD0A-100344F30F8F}" type="presParOf" srcId="{333A1088-737F-45CB-B68E-254E46348037}" destId="{322283A8-4A27-4CDA-BAE3-F381106A9174}" srcOrd="9" destOrd="0" presId="urn:microsoft.com/office/officeart/2005/8/layout/target3"/>
    <dgm:cxn modelId="{68D4239E-405E-468C-97D2-D4B394A36D73}" type="presParOf" srcId="{333A1088-737F-45CB-B68E-254E46348037}" destId="{FFC9F71D-1B4F-4AD9-A4A6-86ADEFC8AF5C}" srcOrd="10" destOrd="0" presId="urn:microsoft.com/office/officeart/2005/8/layout/target3"/>
    <dgm:cxn modelId="{5A53882F-CABA-401F-8A59-A35C22D44191}" type="presParOf" srcId="{333A1088-737F-45CB-B68E-254E46348037}" destId="{25B08C86-7E15-44DC-BE7F-FFB55DD49D12}" srcOrd="11" destOrd="0" presId="urn:microsoft.com/office/officeart/2005/8/layout/target3"/>
    <dgm:cxn modelId="{32ABCEE2-E00A-4823-B9C5-3EA32BF4285E}" type="presParOf" srcId="{333A1088-737F-45CB-B68E-254E46348037}" destId="{76644BE8-9D7C-4C09-B250-3D10AF48CBB7}" srcOrd="12" destOrd="0" presId="urn:microsoft.com/office/officeart/2005/8/layout/target3"/>
    <dgm:cxn modelId="{DAAAA259-341F-45D8-9ECF-C2CE11894EDC}" type="presParOf" srcId="{333A1088-737F-45CB-B68E-254E46348037}" destId="{EE85B701-7295-41C0-BA7A-34D3756A2AE6}" srcOrd="13" destOrd="0" presId="urn:microsoft.com/office/officeart/2005/8/layout/target3"/>
    <dgm:cxn modelId="{84ACBC92-8790-4C07-B84C-21AFDDE56C55}" type="presParOf" srcId="{333A1088-737F-45CB-B68E-254E46348037}" destId="{8BEBB6EC-1DAA-4CAC-8A25-BC0FCBD5DBD5}" srcOrd="14" destOrd="0" presId="urn:microsoft.com/office/officeart/2005/8/layout/target3"/>
    <dgm:cxn modelId="{F8F71B64-B8BB-4B8C-AEA1-FA5EA453DC8B}" type="presParOf" srcId="{333A1088-737F-45CB-B68E-254E46348037}" destId="{AED2198E-93D5-4001-81B4-73124B309672}" srcOrd="15" destOrd="0" presId="urn:microsoft.com/office/officeart/2005/8/layout/target3"/>
    <dgm:cxn modelId="{838E6D6C-0B15-4283-86B5-DD5DCE53D08E}" type="presParOf" srcId="{333A1088-737F-45CB-B68E-254E46348037}" destId="{2BE915AB-18AA-4053-B92C-3BFC9ED204BB}" srcOrd="16" destOrd="0" presId="urn:microsoft.com/office/officeart/2005/8/layout/target3"/>
    <dgm:cxn modelId="{C9FFAABD-CBAD-4856-AAC8-AFC08A994D3F}" type="presParOf" srcId="{333A1088-737F-45CB-B68E-254E46348037}" destId="{6BB5E863-4638-4E1D-BFDE-399D028AC4ED}" srcOrd="17" destOrd="0" presId="urn:microsoft.com/office/officeart/2005/8/layout/target3"/>
    <dgm:cxn modelId="{A2A8C565-0BF4-4EF2-B48A-44F4BAB6130A}" type="presParOf" srcId="{333A1088-737F-45CB-B68E-254E46348037}" destId="{5A5FFA88-C948-4069-8E93-59FA12366E83}" srcOrd="18" destOrd="0" presId="urn:microsoft.com/office/officeart/2005/8/layout/target3"/>
    <dgm:cxn modelId="{21D27BCB-700A-4496-8750-DE0C7672212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dirty="0" smtClean="0"/>
            <a:t>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VY_32_INOVACE_3. 2. 2. 3. F 19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Chemie 8 – Oxidy dusíku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C99D86-D29F-4EFD-8B43-854BDDCB4DC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A819E5-692F-4A08-A270-79E6EF74C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98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2C8D2-625E-4AC0-9D9D-0FC512FC1E84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625B4-6AB5-4C7D-A680-1B660E56C7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9466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2C8D2-625E-4AC0-9D9D-0FC512FC1E84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625B4-6AB5-4C7D-A680-1B660E56C7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9205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2C8D2-625E-4AC0-9D9D-0FC512FC1E84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625B4-6AB5-4C7D-A680-1B660E56C7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631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2C8D2-625E-4AC0-9D9D-0FC512FC1E84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625B4-6AB5-4C7D-A680-1B660E56C7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00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2C8D2-625E-4AC0-9D9D-0FC512FC1E84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625B4-6AB5-4C7D-A680-1B660E56C7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933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2C8D2-625E-4AC0-9D9D-0FC512FC1E84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625B4-6AB5-4C7D-A680-1B660E56C7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618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2C8D2-625E-4AC0-9D9D-0FC512FC1E84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625B4-6AB5-4C7D-A680-1B660E56C7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235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2C8D2-625E-4AC0-9D9D-0FC512FC1E84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625B4-6AB5-4C7D-A680-1B660E56C7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664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2C8D2-625E-4AC0-9D9D-0FC512FC1E84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625B4-6AB5-4C7D-A680-1B660E56C7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171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2C8D2-625E-4AC0-9D9D-0FC512FC1E84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625B4-6AB5-4C7D-A680-1B660E56C7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495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2C8D2-625E-4AC0-9D9D-0FC512FC1E84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625B4-6AB5-4C7D-A680-1B660E56C7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0720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73649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94441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4755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1579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70081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36292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4704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0380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9770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6124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915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D2C8D2-625E-4AC0-9D9D-0FC512FC1E84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0625B4-6AB5-4C7D-A680-1B660E56C7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234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524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chemie.euweb.cz/molekuly/molekuly0.html" TargetMode="External"/><Relationship Id="rId2" Type="http://schemas.openxmlformats.org/officeDocument/2006/relationships/hyperlink" Target="http://cs.wikipedia.org/wiki/Oxid_dusn%C3%B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341446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7984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Oxidy dusíku </a:t>
            </a:r>
            <a:r>
              <a:rPr lang="cs-CZ" dirty="0" err="1" smtClean="0"/>
              <a:t>NO</a:t>
            </a:r>
            <a:r>
              <a:rPr lang="cs-CZ" baseline="-25000" dirty="0" err="1" smtClean="0"/>
              <a:t>x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801230"/>
            <a:ext cx="3271763" cy="3271763"/>
          </a:xfrm>
        </p:spPr>
      </p:pic>
      <p:pic>
        <p:nvPicPr>
          <p:cNvPr id="11" name="Zástupný symbol pro obsah 10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7" y="1196752"/>
            <a:ext cx="4224469" cy="3168352"/>
          </a:xfrm>
        </p:spPr>
      </p:pic>
      <p:sp>
        <p:nvSpPr>
          <p:cNvPr id="13" name="TextovéPole 12"/>
          <p:cNvSpPr txBox="1"/>
          <p:nvPr/>
        </p:nvSpPr>
        <p:spPr>
          <a:xfrm>
            <a:off x="5004048" y="4437112"/>
            <a:ext cx="23762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Hnědouhelná elektrárna a teplárna společnosti International </a:t>
            </a:r>
            <a:r>
              <a:rPr lang="cs-CZ" dirty="0" err="1"/>
              <a:t>Power</a:t>
            </a:r>
            <a:r>
              <a:rPr lang="cs-CZ" dirty="0"/>
              <a:t> Opatovice, a.s., Opatovice nad Labem.</a:t>
            </a:r>
          </a:p>
        </p:txBody>
      </p:sp>
    </p:spTree>
    <p:extLst>
      <p:ext uri="{BB962C8B-B14F-4D97-AF65-F5344CB8AC3E}">
        <p14:creationId xmlns:p14="http://schemas.microsoft.com/office/powerpoint/2010/main" val="1860424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Oxidy dusíku </a:t>
            </a:r>
            <a:r>
              <a:rPr lang="cs-CZ" dirty="0" err="1" smtClean="0"/>
              <a:t>NO</a:t>
            </a:r>
            <a:r>
              <a:rPr lang="cs-CZ" baseline="-25000" dirty="0" err="1" smtClean="0"/>
              <a:t>x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Dusík tvoří 5 druhů oxidů:</a:t>
            </a:r>
          </a:p>
          <a:p>
            <a:pPr marL="0" indent="0">
              <a:buNone/>
            </a:pPr>
            <a:r>
              <a:rPr lang="cs-CZ" sz="4000" dirty="0" smtClean="0"/>
              <a:t>              </a:t>
            </a:r>
            <a:r>
              <a:rPr lang="cs-CZ" sz="4000" dirty="0" smtClean="0">
                <a:latin typeface="Arial" pitchFamily="34" charset="0"/>
              </a:rPr>
              <a:t>oxid dusný             N</a:t>
            </a:r>
            <a:r>
              <a:rPr lang="cs-CZ" sz="4000" baseline="-25000" dirty="0" smtClean="0">
                <a:latin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</a:rPr>
              <a:t>O</a:t>
            </a:r>
          </a:p>
          <a:p>
            <a:pPr marL="0" indent="0">
              <a:buNone/>
            </a:pPr>
            <a:r>
              <a:rPr lang="cs-CZ" sz="4000" dirty="0">
                <a:latin typeface="Arial" pitchFamily="34" charset="0"/>
              </a:rPr>
              <a:t> </a:t>
            </a:r>
            <a:r>
              <a:rPr lang="cs-CZ" sz="4000" dirty="0" smtClean="0">
                <a:latin typeface="Arial" pitchFamily="34" charset="0"/>
              </a:rPr>
              <a:t>           oxid dusnatý          NO</a:t>
            </a:r>
          </a:p>
          <a:p>
            <a:pPr marL="0" indent="0">
              <a:buNone/>
            </a:pPr>
            <a:r>
              <a:rPr lang="cs-CZ" sz="4000" dirty="0">
                <a:latin typeface="Arial" pitchFamily="34" charset="0"/>
              </a:rPr>
              <a:t> </a:t>
            </a:r>
            <a:r>
              <a:rPr lang="cs-CZ" sz="4000" dirty="0" smtClean="0">
                <a:latin typeface="Arial" pitchFamily="34" charset="0"/>
              </a:rPr>
              <a:t>           oxid dusitý             N</a:t>
            </a:r>
            <a:r>
              <a:rPr lang="cs-CZ" sz="4000" baseline="-25000" dirty="0" smtClean="0">
                <a:latin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</a:rPr>
              <a:t>O</a:t>
            </a:r>
            <a:r>
              <a:rPr lang="cs-CZ" sz="4000" baseline="-25000" dirty="0" smtClean="0">
                <a:latin typeface="Arial" pitchFamily="34" charset="0"/>
              </a:rPr>
              <a:t>3</a:t>
            </a:r>
          </a:p>
          <a:p>
            <a:pPr marL="0" indent="0">
              <a:buNone/>
            </a:pPr>
            <a:r>
              <a:rPr lang="cs-CZ" sz="4000" dirty="0">
                <a:latin typeface="Arial" pitchFamily="34" charset="0"/>
              </a:rPr>
              <a:t> </a:t>
            </a:r>
            <a:r>
              <a:rPr lang="cs-CZ" sz="4000" dirty="0" smtClean="0">
                <a:latin typeface="Arial" pitchFamily="34" charset="0"/>
              </a:rPr>
              <a:t>           oxid dusičitý          NO</a:t>
            </a:r>
            <a:r>
              <a:rPr lang="cs-CZ" sz="4000" baseline="-25000" dirty="0" smtClean="0">
                <a:latin typeface="Arial" pitchFamily="34" charset="0"/>
              </a:rPr>
              <a:t>2</a:t>
            </a:r>
          </a:p>
          <a:p>
            <a:pPr marL="0" indent="0">
              <a:buNone/>
            </a:pPr>
            <a:r>
              <a:rPr lang="cs-CZ" sz="4000" dirty="0">
                <a:latin typeface="Arial" pitchFamily="34" charset="0"/>
              </a:rPr>
              <a:t> </a:t>
            </a:r>
            <a:r>
              <a:rPr lang="cs-CZ" sz="4000" dirty="0" smtClean="0">
                <a:latin typeface="Arial" pitchFamily="34" charset="0"/>
              </a:rPr>
              <a:t>           oxid dusičný          N</a:t>
            </a:r>
            <a:r>
              <a:rPr lang="cs-CZ" sz="4000" baseline="-25000" dirty="0" smtClean="0">
                <a:latin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</a:rPr>
              <a:t>O</a:t>
            </a:r>
            <a:r>
              <a:rPr lang="cs-CZ" sz="4000" baseline="-25000" dirty="0" smtClean="0">
                <a:latin typeface="Arial" pitchFamily="34" charset="0"/>
              </a:rPr>
              <a:t>5</a:t>
            </a:r>
          </a:p>
          <a:p>
            <a:pPr marL="0" indent="0">
              <a:buNone/>
            </a:pPr>
            <a:endParaRPr lang="cs-CZ" sz="4000" dirty="0" smtClean="0">
              <a:latin typeface="Arial" pitchFamily="34" charset="0"/>
            </a:endParaRPr>
          </a:p>
          <a:p>
            <a:pPr marL="0" indent="0">
              <a:buNone/>
            </a:pPr>
            <a:r>
              <a:rPr lang="cs-CZ" sz="4000" dirty="0">
                <a:latin typeface="Arial" pitchFamily="34" charset="0"/>
              </a:rPr>
              <a:t> </a:t>
            </a:r>
            <a:r>
              <a:rPr lang="cs-CZ" sz="4000" dirty="0" smtClean="0">
                <a:latin typeface="Arial" pitchFamily="34" charset="0"/>
              </a:rPr>
              <a:t>             </a:t>
            </a:r>
          </a:p>
        </p:txBody>
      </p:sp>
    </p:spTree>
    <p:extLst>
      <p:ext uri="{BB962C8B-B14F-4D97-AF65-F5344CB8AC3E}">
        <p14:creationId xmlns:p14="http://schemas.microsoft.com/office/powerpoint/2010/main" val="2108185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Oxidy dusíku </a:t>
            </a:r>
            <a:r>
              <a:rPr lang="cs-CZ" dirty="0" err="1" smtClean="0"/>
              <a:t>NO</a:t>
            </a:r>
            <a:r>
              <a:rPr lang="cs-CZ" baseline="-25000" dirty="0" err="1" smtClean="0"/>
              <a:t>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Oxidy dusíku vznikají při spalování pohonných hmot v automobilech. </a:t>
            </a:r>
            <a:r>
              <a:rPr lang="cs-CZ" b="1" dirty="0" smtClean="0"/>
              <a:t>Oxidy dusíku jsou jedovaté a poškozují zdraví</a:t>
            </a:r>
            <a:r>
              <a:rPr lang="cs-CZ" dirty="0" smtClean="0"/>
              <a:t>. Pokud je překročen limit pro obsah oxidů dusíku v ovzduší (zejména ve velkých městech), musí se omezit automobilová doprava a průmyslová výroba.</a:t>
            </a:r>
          </a:p>
          <a:p>
            <a:r>
              <a:rPr lang="cs-CZ" dirty="0" smtClean="0"/>
              <a:t>Oxidy dusíku reagují s vodní parou ve vzduchu na kyselinu dusičnou. Kyselina potom dopadá při dešti na zemský povrch. Oxidy dusíku se významně </a:t>
            </a:r>
            <a:r>
              <a:rPr lang="cs-CZ" b="1" dirty="0" smtClean="0"/>
              <a:t>podílí na vzniku kyselých dešťů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4817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Oxid dusný     N</a:t>
            </a:r>
            <a:r>
              <a:rPr lang="cs-CZ" b="1" baseline="-25000" dirty="0" smtClean="0"/>
              <a:t>2</a:t>
            </a:r>
            <a:r>
              <a:rPr lang="cs-CZ" b="1" dirty="0" smtClean="0"/>
              <a:t>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Oxid dusný</a:t>
            </a:r>
            <a:r>
              <a:rPr lang="cs-CZ" dirty="0" smtClean="0"/>
              <a:t>, triviálním názvem </a:t>
            </a:r>
            <a:r>
              <a:rPr lang="cs-CZ" b="1" dirty="0" smtClean="0"/>
              <a:t>rajský plyn</a:t>
            </a:r>
            <a:r>
              <a:rPr lang="cs-CZ" dirty="0" smtClean="0"/>
              <a:t> či </a:t>
            </a:r>
            <a:r>
              <a:rPr lang="cs-CZ" b="1" dirty="0" err="1" smtClean="0"/>
              <a:t>azooxid</a:t>
            </a:r>
            <a:r>
              <a:rPr lang="cs-CZ" dirty="0" smtClean="0"/>
              <a:t>,</a:t>
            </a:r>
          </a:p>
          <a:p>
            <a:r>
              <a:rPr lang="cs-CZ" dirty="0" smtClean="0"/>
              <a:t>je za laboratorních podmínek bezbarvý, nehořlavý plyn </a:t>
            </a:r>
          </a:p>
          <a:p>
            <a:r>
              <a:rPr lang="cs-CZ" dirty="0" smtClean="0"/>
              <a:t>má nevýraznou, ale příjemnou vůní a nasládlou chutí</a:t>
            </a:r>
          </a:p>
          <a:p>
            <a:r>
              <a:rPr lang="cs-CZ" dirty="0" smtClean="0"/>
              <a:t>patří ke skleníkovým plynům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8640"/>
            <a:ext cx="2225824" cy="13744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2736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latin typeface="Arial" pitchFamily="34" charset="0"/>
                <a:cs typeface="Arial" pitchFamily="34" charset="0"/>
              </a:rPr>
              <a:t>Oxid dusný N</a:t>
            </a:r>
            <a:r>
              <a:rPr lang="cs-CZ" b="1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</a:t>
            </a:r>
            <a:br>
              <a:rPr lang="cs-CZ" b="1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latin typeface="Arial" pitchFamily="34" charset="0"/>
                <a:cs typeface="Arial" pitchFamily="34" charset="0"/>
              </a:rPr>
              <a:t>Účinky na lidské zdraví</a:t>
            </a:r>
            <a:br>
              <a:rPr lang="cs-CZ" b="1" dirty="0" smtClean="0">
                <a:latin typeface="Arial" pitchFamily="34" charset="0"/>
                <a:cs typeface="Arial" pitchFamily="34" charset="0"/>
              </a:rPr>
            </a:b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Vdechován působí nejprve stavy veselosti (odtud název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rajský plyn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 nebo hysterie, při vyšších dávkách útlum až anestetický spánek. Dlouhodobé nebo intenzivní vdechování však může vést k zástavě dýchání, nebo přílišnému útlumu srdeční činnosti, případně až k zástavě srdce, v obou případech s následkem smrti. Proto je velmi nebezpečné jeho případné zneužití čicháním jako drogy.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0630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/>
              <a:t>  1.OXID DUSNÝ  N</a:t>
            </a:r>
            <a:r>
              <a:rPr lang="cs-CZ" b="1" baseline="-25000" dirty="0" smtClean="0"/>
              <a:t>2</a:t>
            </a:r>
            <a:r>
              <a:rPr lang="cs-CZ" b="1" dirty="0" smtClean="0"/>
              <a:t>O využití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effectLst/>
              </a:rPr>
              <a:t>Používá se jako hnací plyn 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v bombičkách na přípravu 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šlehačky (E 942).</a:t>
            </a:r>
          </a:p>
          <a:p>
            <a:r>
              <a:rPr lang="cs-CZ" dirty="0" smtClean="0">
                <a:effectLst/>
              </a:rPr>
              <a:t>V raketových motorech 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zejména hybridních, slouží 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jako oxidační činidlo</a:t>
            </a:r>
          </a:p>
          <a:p>
            <a:r>
              <a:rPr lang="cs-CZ" sz="2400" dirty="0" smtClean="0">
                <a:effectLst/>
              </a:rPr>
              <a:t>V některých případech (dragstery) se vstřikuje do spalovacích motorů pro zvýšení výkonu, protože jeho rozkladem se získá více kyslíku než ze vzduchu. Také ho z tohoto důvodu používají nelegální závodníci.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0483" y="1484784"/>
            <a:ext cx="2794000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01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b="1" dirty="0" smtClean="0"/>
              <a:t>2. OXID </a:t>
            </a:r>
            <a:r>
              <a:rPr lang="cs-CZ" b="1" dirty="0"/>
              <a:t>DUSNATÝ NO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Bezbarvý </a:t>
            </a:r>
            <a:r>
              <a:rPr lang="cs-CZ" dirty="0"/>
              <a:t>jedovatý, za přítomnosti vlhkosti leptající plyn 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9835" y="1115232"/>
            <a:ext cx="1829024" cy="1449671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821" y="4828812"/>
            <a:ext cx="1745486" cy="1739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7773" y="4878452"/>
            <a:ext cx="1782025" cy="178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4894083"/>
            <a:ext cx="1776027" cy="1723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74821" y="4509120"/>
            <a:ext cx="1745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effectLst/>
              </a:rPr>
              <a:t>Toxický</a:t>
            </a:r>
            <a:r>
              <a:rPr lang="cs-CZ" dirty="0" smtClean="0">
                <a:effectLst/>
              </a:rPr>
              <a:t> (</a:t>
            </a:r>
            <a:r>
              <a:rPr lang="cs-CZ" b="1" dirty="0" smtClean="0">
                <a:effectLst/>
              </a:rPr>
              <a:t>T</a:t>
            </a:r>
            <a:r>
              <a:rPr lang="cs-CZ" dirty="0" smtClean="0">
                <a:effectLst/>
              </a:rPr>
              <a:t>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07773" y="450912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effectLst/>
              </a:rPr>
              <a:t>Oxidující</a:t>
            </a:r>
            <a:r>
              <a:rPr lang="cs-CZ" dirty="0" smtClean="0">
                <a:effectLst/>
              </a:rPr>
              <a:t> (</a:t>
            </a:r>
            <a:r>
              <a:rPr lang="cs-CZ" b="1" dirty="0" smtClean="0">
                <a:effectLst/>
              </a:rPr>
              <a:t>O</a:t>
            </a:r>
            <a:r>
              <a:rPr lang="cs-CZ" dirty="0" smtClean="0">
                <a:effectLst/>
              </a:rPr>
              <a:t>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4509120"/>
            <a:ext cx="16320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effectLst/>
              </a:rPr>
              <a:t>Žíravý</a:t>
            </a:r>
            <a:r>
              <a:rPr lang="cs-CZ" dirty="0" smtClean="0">
                <a:effectLst/>
              </a:rPr>
              <a:t> (</a:t>
            </a:r>
            <a:r>
              <a:rPr lang="cs-CZ" b="1" dirty="0" smtClean="0">
                <a:effectLst/>
              </a:rPr>
              <a:t>C</a:t>
            </a:r>
            <a:r>
              <a:rPr lang="cs-CZ" dirty="0" smtClean="0">
                <a:effectLst/>
              </a:rPr>
              <a:t>)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903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/>
              <a:t>3. OXID </a:t>
            </a:r>
            <a:r>
              <a:rPr lang="cs-CZ" b="1" dirty="0"/>
              <a:t>DUSIČITÝ </a:t>
            </a:r>
            <a:r>
              <a:rPr lang="cs-CZ" b="1" dirty="0" smtClean="0"/>
              <a:t>NO</a:t>
            </a:r>
            <a:r>
              <a:rPr lang="cs-CZ" b="1" baseline="-25000" dirty="0" smtClean="0"/>
              <a:t>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70868"/>
            <a:ext cx="8229600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Vlastnosti</a:t>
            </a:r>
          </a:p>
          <a:p>
            <a:r>
              <a:rPr lang="cs-CZ" dirty="0" smtClean="0"/>
              <a:t>V plynném stavu jde o červenohnědý, agresivní, prudce jedovatý  plyn</a:t>
            </a:r>
          </a:p>
          <a:p>
            <a:r>
              <a:rPr lang="cs-CZ" dirty="0" smtClean="0"/>
              <a:t>Má leptavé </a:t>
            </a:r>
            <a:r>
              <a:rPr lang="cs-CZ" dirty="0"/>
              <a:t>účinky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140968"/>
            <a:ext cx="3024336" cy="3576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863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3. OXID DUSIČITÝ NO</a:t>
            </a:r>
            <a:r>
              <a:rPr lang="cs-CZ" b="1" baseline="-25000" dirty="0" smtClean="0"/>
              <a:t>2</a:t>
            </a:r>
            <a:r>
              <a:rPr lang="cs-CZ" b="1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Výroba kyseliny dusičné </a:t>
            </a:r>
          </a:p>
          <a:p>
            <a:r>
              <a:rPr lang="cs-CZ" dirty="0" smtClean="0"/>
              <a:t>Spolupůsobí při vzniku</a:t>
            </a:r>
            <a:br>
              <a:rPr lang="cs-CZ" dirty="0" smtClean="0"/>
            </a:br>
            <a:r>
              <a:rPr lang="cs-CZ" dirty="0" smtClean="0"/>
              <a:t>tzv. </a:t>
            </a:r>
            <a:r>
              <a:rPr lang="cs-CZ" b="1" dirty="0" smtClean="0"/>
              <a:t>„kyselých dešťů“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Okysličovadlo v raketových motorech 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801" y="2132855"/>
            <a:ext cx="4792663" cy="2951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9987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i="1" dirty="0"/>
              <a:t>Cs.wikipedia.org</a:t>
            </a:r>
            <a:r>
              <a:rPr lang="cs-CZ" sz="2400" dirty="0"/>
              <a:t>: </a:t>
            </a:r>
            <a:r>
              <a:rPr lang="cs-CZ" sz="2400" i="1" dirty="0"/>
              <a:t>Oxid dusný</a:t>
            </a:r>
            <a:r>
              <a:rPr lang="cs-CZ" sz="2400" dirty="0"/>
              <a:t> [online]. 27. 12. 2011 [cit. 2012-02-23]. Dostupné z: </a:t>
            </a: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cs.wikipedia.org/wiki/Oxid_dusn%C3%BD</a:t>
            </a:r>
            <a:endParaRPr lang="cs-CZ" sz="2400" dirty="0" smtClean="0"/>
          </a:p>
          <a:p>
            <a:r>
              <a:rPr lang="cs-CZ" sz="2400" dirty="0"/>
              <a:t>BENEŠ,CSC., </a:t>
            </a:r>
            <a:r>
              <a:rPr lang="cs-CZ" sz="2400" dirty="0" err="1"/>
              <a:t>Prof.RNDr</a:t>
            </a:r>
            <a:r>
              <a:rPr lang="cs-CZ" sz="2400" dirty="0"/>
              <a:t>. Pavel, </a:t>
            </a:r>
            <a:r>
              <a:rPr lang="cs-CZ" sz="2400" dirty="0" err="1"/>
              <a:t>PhDr.Václav</a:t>
            </a:r>
            <a:r>
              <a:rPr lang="cs-CZ" sz="2400" dirty="0"/>
              <a:t> PUMPR,CSC. a </a:t>
            </a:r>
            <a:r>
              <a:rPr lang="cs-CZ" sz="2400" dirty="0" err="1"/>
              <a:t>Doc.RNDr</a:t>
            </a:r>
            <a:r>
              <a:rPr lang="cs-CZ" sz="2400" dirty="0"/>
              <a:t>. Jiří BANÝR, CSC. </a:t>
            </a:r>
            <a:r>
              <a:rPr lang="cs-CZ" sz="2400" i="1" dirty="0"/>
              <a:t>Základy praktické chemie</a:t>
            </a:r>
            <a:r>
              <a:rPr lang="cs-CZ" sz="2400" dirty="0"/>
              <a:t>: </a:t>
            </a:r>
            <a:r>
              <a:rPr lang="cs-CZ" sz="2400" i="1" dirty="0"/>
              <a:t>pro 8. ročník základní školy</a:t>
            </a:r>
            <a:r>
              <a:rPr lang="cs-CZ" sz="2400" dirty="0"/>
              <a:t>. 2. aktualizované vydání. Praha: Nakladatelství FORTUNA, 2006. ISBN 80-7168-879-7. </a:t>
            </a:r>
            <a:endParaRPr lang="cs-CZ" sz="2400" dirty="0" smtClean="0"/>
          </a:p>
          <a:p>
            <a:r>
              <a:rPr lang="cs-CZ" sz="2400" i="1" dirty="0"/>
              <a:t>Zschemie.euweb.cz</a:t>
            </a:r>
            <a:r>
              <a:rPr lang="cs-CZ" sz="2400" dirty="0"/>
              <a:t> [online]. 2012 [cit. 2012-02-23]. </a:t>
            </a:r>
            <a:r>
              <a:rPr lang="cs-CZ" sz="2400"/>
              <a:t>Dostupné z: </a:t>
            </a:r>
            <a:r>
              <a:rPr lang="cs-CZ" sz="2400">
                <a:hlinkClick r:id="rId3"/>
              </a:rPr>
              <a:t>http://</a:t>
            </a:r>
            <a:r>
              <a:rPr lang="cs-CZ" sz="2400" smtClean="0">
                <a:hlinkClick r:id="rId3"/>
              </a:rPr>
              <a:t>www.zschemie.euweb.cz/molekuly/molekuly0.html</a:t>
            </a:r>
            <a:endParaRPr lang="cs-CZ" sz="240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4789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414</Words>
  <Application>Microsoft Office PowerPoint</Application>
  <PresentationFormat>Předvádění na obrazovce (4:3)</PresentationFormat>
  <Paragraphs>56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2_Motiv systému Office</vt:lpstr>
      <vt:lpstr>Prezentace aplikace PowerPoint</vt:lpstr>
      <vt:lpstr>Oxidy dusíku NOx</vt:lpstr>
      <vt:lpstr>Oxidy dusíku NOx</vt:lpstr>
      <vt:lpstr>Oxidy dusíku NOx</vt:lpstr>
      <vt:lpstr>Oxid dusný     N2O</vt:lpstr>
      <vt:lpstr> Oxid dusný N2O Účinky na lidské zdraví </vt:lpstr>
      <vt:lpstr>  1.OXID DUSNÝ  N2O využití</vt:lpstr>
      <vt:lpstr>2. OXID DUSNATÝ NO </vt:lpstr>
      <vt:lpstr>3. OXID DUSIČITÝ NO2</vt:lpstr>
      <vt:lpstr>3. OXID DUSIČITÝ NO2 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Fiedlerová Ivana</cp:lastModifiedBy>
  <cp:revision>21</cp:revision>
  <dcterms:created xsi:type="dcterms:W3CDTF">2012-02-05T10:48:46Z</dcterms:created>
  <dcterms:modified xsi:type="dcterms:W3CDTF">2012-03-04T11:47:29Z</dcterms:modified>
</cp:coreProperties>
</file>