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9" r:id="rId5"/>
    <p:sldId id="258" r:id="rId6"/>
    <p:sldId id="261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4EBF59B-DA51-4626-8DE1-13F394E55A3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94E6B2-463B-49DC-91D4-9D18FD6C3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8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10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FAMILY</a:t>
            </a:r>
            <a:endParaRPr lang="cs-CZ" sz="8000" dirty="0"/>
          </a:p>
        </p:txBody>
      </p:sp>
      <p:pic>
        <p:nvPicPr>
          <p:cNvPr id="1026" name="Picture 2" descr="C:\Users\Martina\AppData\Local\Microsoft\Windows\Temporary Internet Files\Content.IE5\8GN0SNH5\MP9004387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85775">
            <a:off x="6012160" y="2924944"/>
            <a:ext cx="2358008" cy="23580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 descr="C:\Users\Martina\AppData\Local\Microsoft\Windows\Temporary Internet Files\Content.IE5\8GN0SNH5\MP900407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780928"/>
            <a:ext cx="2081784" cy="312115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32" name="Picture 8" descr="C:\Users\Martina\AppData\Local\Microsoft\Windows\Temporary Internet Files\Content.IE5\NM0CHSAD\MC9004447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989760">
            <a:off x="939266" y="2866823"/>
            <a:ext cx="1946912" cy="25542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solidFill>
                  <a:schemeClr val="tx1"/>
                </a:solidFill>
              </a:rPr>
              <a:t>VY_22_INOVACE_AJK.</a:t>
            </a:r>
            <a:r>
              <a:rPr lang="cs-CZ" sz="2800" b="1" smtClean="0">
                <a:solidFill>
                  <a:schemeClr val="tx1"/>
                </a:solidFill>
              </a:rPr>
              <a:t>09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endParaRPr lang="cs-CZ" sz="2000" dirty="0" smtClean="0"/>
          </a:p>
          <a:p>
            <a:pPr lvl="0"/>
            <a:r>
              <a:rPr lang="cs-CZ" sz="2000" dirty="0" smtClean="0"/>
              <a:t>Autor: Martina </a:t>
            </a:r>
            <a:r>
              <a:rPr lang="cs-CZ" sz="2000" dirty="0" err="1" smtClean="0"/>
              <a:t>Majtánová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dirty="0" smtClean="0"/>
              <a:t>Datum vytvoření: únor 2012</a:t>
            </a:r>
          </a:p>
          <a:p>
            <a:pPr lvl="0"/>
            <a:r>
              <a:rPr lang="cs-CZ" sz="2000" dirty="0" smtClean="0"/>
              <a:t>Ročník: I.stupeň (3.- 4.ročník) </a:t>
            </a:r>
          </a:p>
          <a:p>
            <a:pPr lvl="0"/>
            <a:r>
              <a:rPr lang="cs-CZ" sz="2000" dirty="0" smtClean="0"/>
              <a:t>Vzdělávací oblast: Jazyk a jazyková komunikace</a:t>
            </a:r>
          </a:p>
          <a:p>
            <a:r>
              <a:rPr lang="cs-CZ" sz="2000" dirty="0" smtClean="0"/>
              <a:t>Vzdělávací obor: </a:t>
            </a:r>
            <a:r>
              <a:rPr lang="cs-CZ" sz="2000" dirty="0"/>
              <a:t>Anglický </a:t>
            </a:r>
            <a:r>
              <a:rPr lang="cs-CZ" sz="2000" dirty="0" smtClean="0"/>
              <a:t>jazyk</a:t>
            </a:r>
          </a:p>
          <a:p>
            <a:pPr lvl="0"/>
            <a:r>
              <a:rPr lang="cs-CZ" sz="2000" dirty="0" smtClean="0"/>
              <a:t>Tematický okruh: Rozvoj komunikačních dovedností</a:t>
            </a:r>
          </a:p>
          <a:p>
            <a:pPr lvl="0"/>
            <a:r>
              <a:rPr lang="cs-CZ" sz="2000" dirty="0" smtClean="0"/>
              <a:t>Téma: Rodina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229200"/>
            <a:ext cx="5688632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5589240" cy="5589240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0" y="2996952"/>
            <a:ext cx="2411760" cy="1872208"/>
          </a:xfrm>
          <a:prstGeom prst="wedgeEllipseCallout">
            <a:avLst>
              <a:gd name="adj1" fmla="val 85688"/>
              <a:gd name="adj2" fmla="val -17722"/>
            </a:avLst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Hi</a:t>
            </a:r>
            <a:r>
              <a:rPr lang="cs-CZ" sz="2000" dirty="0" smtClean="0"/>
              <a:t>, my </a:t>
            </a:r>
            <a:r>
              <a:rPr lang="cs-CZ" sz="2000" dirty="0" err="1" smtClean="0"/>
              <a:t>name</a:t>
            </a:r>
            <a:r>
              <a:rPr lang="cs-CZ" sz="2000" dirty="0" smtClean="0"/>
              <a:t>´s John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my </a:t>
            </a:r>
            <a:r>
              <a:rPr lang="cs-CZ" sz="2000" dirty="0" err="1" smtClean="0"/>
              <a:t>family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9" name="Zaoblený obdélník 8"/>
          <p:cNvSpPr/>
          <p:nvPr/>
        </p:nvSpPr>
        <p:spPr>
          <a:xfrm>
            <a:off x="467544" y="836712"/>
            <a:ext cx="2880320" cy="1202432"/>
          </a:xfrm>
          <a:prstGeom prst="roundRect">
            <a:avLst>
              <a:gd name="adj" fmla="val 1051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my  </a:t>
            </a:r>
            <a:r>
              <a:rPr lang="cs-CZ" sz="2000" b="1" dirty="0" err="1" smtClean="0"/>
              <a:t>Dad</a:t>
            </a:r>
            <a:r>
              <a:rPr lang="cs-CZ" sz="2000" dirty="0" smtClean="0"/>
              <a:t>. He´s 35. He has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short</a:t>
            </a:r>
            <a:r>
              <a:rPr lang="cs-CZ" sz="2000" dirty="0" smtClean="0"/>
              <a:t> </a:t>
            </a:r>
            <a:r>
              <a:rPr lang="cs-CZ" sz="2000" dirty="0" err="1" smtClean="0"/>
              <a:t>black</a:t>
            </a:r>
            <a:r>
              <a:rPr lang="cs-CZ" sz="2000" dirty="0" smtClean="0"/>
              <a:t> </a:t>
            </a:r>
            <a:r>
              <a:rPr lang="cs-CZ" sz="2000" dirty="0" err="1" smtClean="0"/>
              <a:t>hair</a:t>
            </a:r>
            <a:r>
              <a:rPr lang="cs-CZ" sz="2000" dirty="0" smtClean="0"/>
              <a:t>. He´s happy.</a:t>
            </a:r>
            <a:endParaRPr lang="cs-CZ" sz="2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732240" y="404664"/>
            <a:ext cx="2232248" cy="120243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my </a:t>
            </a:r>
            <a:r>
              <a:rPr lang="cs-CZ" sz="2000" b="1" dirty="0" err="1" smtClean="0"/>
              <a:t>Mum</a:t>
            </a:r>
            <a:r>
              <a:rPr lang="cs-CZ" sz="2000" dirty="0" smtClean="0"/>
              <a:t>. </a:t>
            </a:r>
            <a:r>
              <a:rPr lang="cs-CZ" sz="2000" dirty="0" err="1" smtClean="0"/>
              <a:t>She</a:t>
            </a:r>
            <a:r>
              <a:rPr lang="cs-CZ" sz="2000" dirty="0" smtClean="0"/>
              <a:t>´s 32. </a:t>
            </a:r>
            <a:r>
              <a:rPr lang="cs-CZ" sz="2000" dirty="0" err="1" smtClean="0"/>
              <a:t>She</a:t>
            </a:r>
            <a:r>
              <a:rPr lang="cs-CZ" sz="2000" dirty="0" smtClean="0"/>
              <a:t>´s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long</a:t>
            </a:r>
            <a:r>
              <a:rPr lang="cs-CZ" sz="2000" dirty="0" smtClean="0"/>
              <a:t> </a:t>
            </a:r>
            <a:r>
              <a:rPr lang="cs-CZ" sz="2000" dirty="0" err="1" smtClean="0"/>
              <a:t>brown</a:t>
            </a:r>
            <a:r>
              <a:rPr lang="cs-CZ" sz="2000" dirty="0" smtClean="0"/>
              <a:t> </a:t>
            </a:r>
            <a:r>
              <a:rPr lang="cs-CZ" sz="2000" dirty="0" err="1" smtClean="0"/>
              <a:t>hair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524328" y="2564904"/>
            <a:ext cx="1440160" cy="208823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my </a:t>
            </a:r>
            <a:r>
              <a:rPr lang="cs-CZ" sz="2000" b="1" dirty="0" smtClean="0"/>
              <a:t>sister</a:t>
            </a:r>
            <a:r>
              <a:rPr lang="cs-CZ" sz="2000" dirty="0" smtClean="0"/>
              <a:t>. Her </a:t>
            </a:r>
            <a:r>
              <a:rPr lang="cs-CZ" sz="2000" dirty="0" err="1" smtClean="0"/>
              <a:t>name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Susan</a:t>
            </a:r>
            <a:r>
              <a:rPr lang="cs-CZ" sz="2000" dirty="0" smtClean="0"/>
              <a:t>. </a:t>
            </a:r>
            <a:r>
              <a:rPr lang="cs-CZ" sz="2000" dirty="0" err="1" smtClean="0"/>
              <a:t>She</a:t>
            </a:r>
            <a:r>
              <a:rPr lang="cs-CZ" sz="2000" dirty="0" smtClean="0"/>
              <a:t>´s 5.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 t="38650" r="71657" b="798"/>
          <a:stretch>
            <a:fillRect/>
          </a:stretch>
        </p:blipFill>
        <p:spPr bwMode="auto">
          <a:xfrm>
            <a:off x="179512" y="188640"/>
            <a:ext cx="1584176" cy="3384376"/>
          </a:xfrm>
          <a:prstGeom prst="rect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>
            <a:off x="1619672" y="260648"/>
            <a:ext cx="5256584" cy="2088232"/>
          </a:xfrm>
          <a:prstGeom prst="wedgeEllipseCallout">
            <a:avLst>
              <a:gd name="adj1" fmla="val -63652"/>
              <a:gd name="adj2" fmla="val -9582"/>
            </a:avLst>
          </a:prstGeom>
          <a:solidFill>
            <a:srgbClr val="FFC0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I ´ve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one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ln w="9525">
                  <a:noFill/>
                </a:ln>
                <a:solidFill>
                  <a:schemeClr val="tx1"/>
                </a:solidFill>
              </a:rPr>
              <a:t>sister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Susan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.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´s 5. I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one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little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ln w="9525">
                  <a:noFill/>
                </a:ln>
                <a:solidFill>
                  <a:schemeClr val="tx1"/>
                </a:solidFill>
              </a:rPr>
              <a:t>brother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,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too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. His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name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Bobby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. He´s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only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1. In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this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photo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he‘s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ln w="9525">
                  <a:noFill/>
                </a:ln>
                <a:solidFill>
                  <a:schemeClr val="tx1"/>
                </a:solidFill>
              </a:rPr>
              <a:t>sleeping</a:t>
            </a:r>
            <a:r>
              <a:rPr lang="cs-CZ" sz="2000" dirty="0" smtClean="0">
                <a:ln w="9525">
                  <a:noFill/>
                </a:ln>
                <a:solidFill>
                  <a:schemeClr val="tx1"/>
                </a:solidFill>
              </a:rPr>
              <a:t>.</a:t>
            </a:r>
            <a:endParaRPr lang="cs-CZ" sz="2000" dirty="0">
              <a:ln w="9525">
                <a:noFill/>
              </a:ln>
              <a:solidFill>
                <a:schemeClr val="tx1"/>
              </a:solidFill>
            </a:endParaRPr>
          </a:p>
        </p:txBody>
      </p:sp>
      <p:pic>
        <p:nvPicPr>
          <p:cNvPr id="4099" name="Picture 3" descr="C:\Users\Martina\AppData\Local\Microsoft\Windows\Temporary Internet Files\Content.IE5\SEQ1TQF2\MP9004310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613060"/>
            <a:ext cx="5292080" cy="3526676"/>
          </a:xfrm>
          <a:prstGeom prst="rect">
            <a:avLst/>
          </a:prstGeom>
          <a:noFill/>
        </p:spPr>
      </p:pic>
      <p:pic>
        <p:nvPicPr>
          <p:cNvPr id="6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 l="70858" t="54110" r="5952" b="798"/>
          <a:stretch>
            <a:fillRect/>
          </a:stretch>
        </p:blipFill>
        <p:spPr bwMode="auto">
          <a:xfrm>
            <a:off x="6948264" y="476672"/>
            <a:ext cx="1296144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 t="38650" r="71657" b="798"/>
          <a:stretch>
            <a:fillRect/>
          </a:stretch>
        </p:blipFill>
        <p:spPr bwMode="auto">
          <a:xfrm>
            <a:off x="179512" y="188640"/>
            <a:ext cx="1584176" cy="3384376"/>
          </a:xfrm>
          <a:prstGeom prst="rect">
            <a:avLst/>
          </a:prstGeom>
          <a:noFill/>
        </p:spPr>
      </p:pic>
      <p:pic>
        <p:nvPicPr>
          <p:cNvPr id="3075" name="Picture 3" descr="C:\Users\Martina\AppData\Local\Microsoft\Windows\Temporary Internet Files\Content.IE5\NM0CHSAD\MP9004387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996952"/>
            <a:ext cx="2198202" cy="3284984"/>
          </a:xfrm>
          <a:prstGeom prst="rect">
            <a:avLst/>
          </a:prstGeom>
          <a:noFill/>
        </p:spPr>
      </p:pic>
      <p:pic>
        <p:nvPicPr>
          <p:cNvPr id="3077" name="Picture 5" descr="C:\Users\Martina\AppData\Local\Microsoft\Windows\Temporary Internet Files\Content.IE5\BW4LMQ1Y\MP9004237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996952"/>
            <a:ext cx="2241897" cy="3322290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1475656" y="404664"/>
            <a:ext cx="2880320" cy="1584176"/>
          </a:xfrm>
          <a:prstGeom prst="wedgeEllipseCallout">
            <a:avLst>
              <a:gd name="adj1" fmla="val -70162"/>
              <a:gd name="adj2" fmla="val -7653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And these are my </a:t>
            </a:r>
            <a:r>
              <a:rPr lang="cs-CZ" sz="2000" dirty="0" err="1">
                <a:solidFill>
                  <a:schemeClr val="tx1"/>
                </a:solidFill>
              </a:rPr>
              <a:t>G</a:t>
            </a:r>
            <a:r>
              <a:rPr lang="cs-CZ" sz="2000" dirty="0" err="1" smtClean="0">
                <a:solidFill>
                  <a:schemeClr val="tx1"/>
                </a:solidFill>
              </a:rPr>
              <a:t>randad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and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Grandma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07904" y="2060848"/>
            <a:ext cx="2232248" cy="113042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my </a:t>
            </a:r>
            <a:r>
              <a:rPr lang="cs-CZ" sz="2000" b="1" dirty="0" err="1" smtClean="0"/>
              <a:t>Grandad</a:t>
            </a:r>
            <a:r>
              <a:rPr lang="cs-CZ" sz="2000" dirty="0" smtClean="0"/>
              <a:t>. He´s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white</a:t>
            </a:r>
            <a:r>
              <a:rPr lang="cs-CZ" sz="2000" dirty="0" smtClean="0"/>
              <a:t> </a:t>
            </a:r>
            <a:r>
              <a:rPr lang="cs-CZ" sz="2000" dirty="0" err="1" smtClean="0"/>
              <a:t>hair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804248" y="1340768"/>
            <a:ext cx="1800200" cy="170648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my </a:t>
            </a:r>
            <a:r>
              <a:rPr lang="cs-CZ" sz="2000" b="1" dirty="0" err="1"/>
              <a:t>G</a:t>
            </a:r>
            <a:r>
              <a:rPr lang="cs-CZ" sz="2000" b="1" dirty="0" err="1" smtClean="0"/>
              <a:t>randma</a:t>
            </a:r>
            <a:r>
              <a:rPr lang="cs-CZ" sz="2000" dirty="0" smtClean="0"/>
              <a:t>.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likes</a:t>
            </a:r>
            <a:r>
              <a:rPr lang="cs-CZ" sz="2000" dirty="0" smtClean="0"/>
              <a:t> </a:t>
            </a:r>
            <a:r>
              <a:rPr lang="cs-CZ" sz="2000" dirty="0" err="1" smtClean="0"/>
              <a:t>flowers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5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 t="38650" r="71657" b="798"/>
          <a:stretch>
            <a:fillRect/>
          </a:stretch>
        </p:blipFill>
        <p:spPr bwMode="auto">
          <a:xfrm>
            <a:off x="251520" y="188640"/>
            <a:ext cx="1175109" cy="2232248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1259632" y="260648"/>
            <a:ext cx="4176464" cy="1116704"/>
          </a:xfrm>
          <a:prstGeom prst="wedgeEllipseCallout">
            <a:avLst>
              <a:gd name="adj1" fmla="val -60916"/>
              <a:gd name="adj2" fmla="val -300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Who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this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" name="Picture 2" descr="C:\Users\Martina\AppData\Local\Microsoft\Windows\Temporary Internet Files\Content.IE5\SEQ1TQF2\MP90042278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 l="74183" t="54110" r="5952" b="25939"/>
          <a:stretch>
            <a:fillRect/>
          </a:stretch>
        </p:blipFill>
        <p:spPr bwMode="auto">
          <a:xfrm>
            <a:off x="251520" y="2564904"/>
            <a:ext cx="1290536" cy="1296144"/>
          </a:xfrm>
          <a:prstGeom prst="rect">
            <a:avLst/>
          </a:prstGeom>
          <a:noFill/>
        </p:spPr>
      </p:pic>
      <p:pic>
        <p:nvPicPr>
          <p:cNvPr id="8" name="Picture 2" descr="C:\Users\Martina\AppData\Local\Microsoft\Windows\Temporary Internet Files\Content.IE5\SEQ1TQF2\MP90042278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 l="13952" t="1975" r="46822" b="60582"/>
          <a:stretch>
            <a:fillRect/>
          </a:stretch>
        </p:blipFill>
        <p:spPr bwMode="auto">
          <a:xfrm>
            <a:off x="4716016" y="1484784"/>
            <a:ext cx="1584176" cy="1512168"/>
          </a:xfrm>
          <a:prstGeom prst="rect">
            <a:avLst/>
          </a:prstGeom>
          <a:noFill/>
        </p:spPr>
      </p:pic>
      <p:pic>
        <p:nvPicPr>
          <p:cNvPr id="9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3" cstate="print"/>
          <a:srcRect l="50245" t="9018" r="27853" b="62638"/>
          <a:stretch>
            <a:fillRect/>
          </a:stretch>
        </p:blipFill>
        <p:spPr bwMode="auto">
          <a:xfrm>
            <a:off x="4788024" y="4725144"/>
            <a:ext cx="1224136" cy="1584176"/>
          </a:xfrm>
          <a:prstGeom prst="rect">
            <a:avLst/>
          </a:prstGeom>
          <a:noFill/>
        </p:spPr>
      </p:pic>
      <p:pic>
        <p:nvPicPr>
          <p:cNvPr id="10" name="Picture 5" descr="C:\Users\Martina\AppData\Local\Microsoft\Windows\Temporary Internet Files\Content.IE5\BW4LMQ1Y\MP900423736[1].jpg"/>
          <p:cNvPicPr>
            <a:picLocks noChangeAspect="1" noChangeArrowheads="1"/>
          </p:cNvPicPr>
          <p:nvPr/>
        </p:nvPicPr>
        <p:blipFill>
          <a:blip r:embed="rId5" cstate="print"/>
          <a:srcRect l="19272" r="26126" b="60986"/>
          <a:stretch>
            <a:fillRect/>
          </a:stretch>
        </p:blipFill>
        <p:spPr bwMode="auto">
          <a:xfrm>
            <a:off x="251520" y="3933056"/>
            <a:ext cx="1224136" cy="1296144"/>
          </a:xfrm>
          <a:prstGeom prst="rect">
            <a:avLst/>
          </a:prstGeom>
          <a:noFill/>
        </p:spPr>
      </p:pic>
      <p:pic>
        <p:nvPicPr>
          <p:cNvPr id="11" name="Picture 3" descr="C:\Users\Martina\AppData\Local\Microsoft\Windows\Temporary Internet Files\Content.IE5\NM0CHSAD\MP900438735[1].jpg"/>
          <p:cNvPicPr>
            <a:picLocks noChangeAspect="1" noChangeArrowheads="1"/>
          </p:cNvPicPr>
          <p:nvPr/>
        </p:nvPicPr>
        <p:blipFill>
          <a:blip r:embed="rId6" cstate="print"/>
          <a:srcRect r="34485" b="64927"/>
          <a:stretch>
            <a:fillRect/>
          </a:stretch>
        </p:blipFill>
        <p:spPr bwMode="auto">
          <a:xfrm>
            <a:off x="4788024" y="3284984"/>
            <a:ext cx="1440160" cy="1152128"/>
          </a:xfrm>
          <a:prstGeom prst="rect">
            <a:avLst/>
          </a:prstGeom>
          <a:noFill/>
        </p:spPr>
      </p:pic>
      <p:pic>
        <p:nvPicPr>
          <p:cNvPr id="12" name="Picture 3" descr="C:\Users\Martina\AppData\Local\Microsoft\Windows\Temporary Internet Files\Content.IE5\SEQ1TQF2\MP900431022[1].jpg"/>
          <p:cNvPicPr>
            <a:picLocks noChangeAspect="1" noChangeArrowheads="1"/>
          </p:cNvPicPr>
          <p:nvPr/>
        </p:nvPicPr>
        <p:blipFill>
          <a:blip r:embed="rId7" cstate="print"/>
          <a:srcRect l="66673" t="41512" r="10196" b="27860"/>
          <a:stretch>
            <a:fillRect/>
          </a:stretch>
        </p:blipFill>
        <p:spPr bwMode="auto">
          <a:xfrm>
            <a:off x="251520" y="5445224"/>
            <a:ext cx="1224136" cy="108012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475656" y="2708920"/>
            <a:ext cx="2887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my ……………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300192" y="1700808"/>
            <a:ext cx="263886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400" dirty="0" smtClean="0"/>
          </a:p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my …………</a:t>
            </a:r>
          </a:p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4293096"/>
            <a:ext cx="28873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my ……………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1475656" y="5733256"/>
            <a:ext cx="28873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my ……………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300192" y="3717032"/>
            <a:ext cx="243848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my ……………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6084168" y="5661248"/>
            <a:ext cx="28873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my ……………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508104" y="188640"/>
            <a:ext cx="3456384" cy="12744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Dad</a:t>
            </a:r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err="1" smtClean="0"/>
              <a:t>Mum</a:t>
            </a:r>
            <a:r>
              <a:rPr lang="cs-CZ" sz="2000" dirty="0" smtClean="0"/>
              <a:t>      </a:t>
            </a:r>
            <a:r>
              <a:rPr lang="cs-CZ" sz="2000" dirty="0" err="1" smtClean="0"/>
              <a:t>Grandad</a:t>
            </a:r>
            <a:r>
              <a:rPr lang="cs-CZ" sz="2000" dirty="0" smtClean="0"/>
              <a:t>   </a:t>
            </a:r>
            <a:r>
              <a:rPr lang="cs-CZ" sz="2000" dirty="0" err="1" smtClean="0"/>
              <a:t>Grandma</a:t>
            </a:r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000" dirty="0" err="1"/>
              <a:t>b</a:t>
            </a:r>
            <a:r>
              <a:rPr lang="cs-CZ" sz="2000" dirty="0" err="1" smtClean="0"/>
              <a:t>rother</a:t>
            </a:r>
            <a:r>
              <a:rPr lang="cs-CZ" sz="2000" dirty="0" smtClean="0"/>
              <a:t>   sister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 t="38650" r="71657" b="798"/>
          <a:stretch>
            <a:fillRect/>
          </a:stretch>
        </p:blipFill>
        <p:spPr bwMode="auto">
          <a:xfrm>
            <a:off x="179512" y="188640"/>
            <a:ext cx="1584176" cy="3384376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1475656" y="188640"/>
            <a:ext cx="3528392" cy="2160240"/>
          </a:xfrm>
          <a:prstGeom prst="wedgeEllipseCallout">
            <a:avLst>
              <a:gd name="adj1" fmla="val -70162"/>
              <a:gd name="adj2" fmla="val -7653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We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a dog. </a:t>
            </a:r>
            <a:r>
              <a:rPr lang="cs-CZ" sz="2000" dirty="0" err="1" smtClean="0">
                <a:solidFill>
                  <a:schemeClr val="tx1"/>
                </a:solidFill>
              </a:rPr>
              <a:t>If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want</a:t>
            </a:r>
            <a:r>
              <a:rPr lang="cs-CZ" sz="2000" dirty="0" smtClean="0">
                <a:solidFill>
                  <a:schemeClr val="tx1"/>
                </a:solidFill>
              </a:rPr>
              <a:t> to </a:t>
            </a:r>
            <a:r>
              <a:rPr lang="cs-CZ" sz="2000" dirty="0" err="1" smtClean="0">
                <a:solidFill>
                  <a:schemeClr val="tx1"/>
                </a:solidFill>
              </a:rPr>
              <a:t>know</a:t>
            </a:r>
            <a:r>
              <a:rPr lang="cs-CZ" sz="2000" dirty="0" smtClean="0">
                <a:solidFill>
                  <a:schemeClr val="tx1"/>
                </a:solidFill>
              </a:rPr>
              <a:t> his </a:t>
            </a:r>
            <a:r>
              <a:rPr lang="cs-CZ" sz="2000" dirty="0" err="1" smtClean="0">
                <a:solidFill>
                  <a:schemeClr val="tx1"/>
                </a:solidFill>
              </a:rPr>
              <a:t>name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b="1" dirty="0" err="1" smtClean="0">
                <a:solidFill>
                  <a:schemeClr val="tx1"/>
                </a:solidFill>
              </a:rPr>
              <a:t>solve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crosswword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r>
              <a:rPr lang="cs-CZ" sz="2000" dirty="0" err="1" smtClean="0"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 a boy </a:t>
            </a:r>
            <a:r>
              <a:rPr lang="cs-CZ" sz="2000" dirty="0" err="1" smtClean="0">
                <a:solidFill>
                  <a:schemeClr val="tx1"/>
                </a:solidFill>
              </a:rPr>
              <a:t>or</a:t>
            </a:r>
            <a:r>
              <a:rPr lang="cs-CZ" sz="2000" dirty="0" smtClean="0">
                <a:solidFill>
                  <a:schemeClr val="tx1"/>
                </a:solidFill>
              </a:rPr>
              <a:t> a girl? </a:t>
            </a:r>
            <a:r>
              <a:rPr lang="cs-CZ" sz="2000" dirty="0" err="1" smtClean="0">
                <a:solidFill>
                  <a:schemeClr val="tx1"/>
                </a:solidFill>
              </a:rPr>
              <a:t>What</a:t>
            </a:r>
            <a:r>
              <a:rPr lang="cs-CZ" sz="2000" dirty="0" smtClean="0">
                <a:solidFill>
                  <a:schemeClr val="tx1"/>
                </a:solidFill>
              </a:rPr>
              <a:t> do </a:t>
            </a:r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think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tina\AppData\Local\Microsoft\Windows\Temporary Internet Files\Content.IE5\BW4LMQ1Y\MP9004306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516" y="4149080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ný popisek 10"/>
          <p:cNvSpPr/>
          <p:nvPr/>
        </p:nvSpPr>
        <p:spPr>
          <a:xfrm>
            <a:off x="6588224" y="2708920"/>
            <a:ext cx="2555776" cy="1152128"/>
          </a:xfrm>
          <a:prstGeom prst="wedgeEllipseCallout">
            <a:avLst>
              <a:gd name="adj1" fmla="val 9128"/>
              <a:gd name="adj2" fmla="val 169226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Woof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My </a:t>
            </a:r>
            <a:r>
              <a:rPr lang="cs-CZ" sz="2000" dirty="0" err="1" smtClean="0">
                <a:solidFill>
                  <a:schemeClr val="tx1"/>
                </a:solidFill>
              </a:rPr>
              <a:t>name‘s</a:t>
            </a:r>
            <a:r>
              <a:rPr lang="cs-CZ" sz="2000" dirty="0" smtClean="0">
                <a:solidFill>
                  <a:schemeClr val="tx1"/>
                </a:solidFill>
              </a:rPr>
              <a:t>…………</a:t>
            </a:r>
            <a:endParaRPr lang="cs-CZ" sz="2000" dirty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7156399"/>
              </p:ext>
            </p:extLst>
          </p:nvPr>
        </p:nvGraphicFramePr>
        <p:xfrm>
          <a:off x="1643933" y="2708920"/>
          <a:ext cx="4824540" cy="32186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2454"/>
                <a:gridCol w="482454"/>
                <a:gridCol w="482454"/>
                <a:gridCol w="482454"/>
                <a:gridCol w="482454"/>
                <a:gridCol w="482454"/>
                <a:gridCol w="482454"/>
                <a:gridCol w="482454"/>
                <a:gridCol w="482454"/>
                <a:gridCol w="482454"/>
              </a:tblGrid>
              <a:tr h="64373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4373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4373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4373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4373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3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 l="50245" t="9018" r="27853" b="62638"/>
          <a:stretch>
            <a:fillRect/>
          </a:stretch>
        </p:blipFill>
        <p:spPr bwMode="auto">
          <a:xfrm>
            <a:off x="5482507" y="214180"/>
            <a:ext cx="1105717" cy="1430928"/>
          </a:xfrm>
          <a:prstGeom prst="rect">
            <a:avLst/>
          </a:prstGeom>
          <a:noFill/>
        </p:spPr>
      </p:pic>
      <p:pic>
        <p:nvPicPr>
          <p:cNvPr id="14" name="Picture 3" descr="C:\Users\Martina\AppData\Local\Microsoft\Windows\Temporary Internet Files\Content.IE5\SEQ1TQF2\MP900431022[1].jpg"/>
          <p:cNvPicPr>
            <a:picLocks noChangeAspect="1" noChangeArrowheads="1"/>
          </p:cNvPicPr>
          <p:nvPr/>
        </p:nvPicPr>
        <p:blipFill>
          <a:blip r:embed="rId4" cstate="print"/>
          <a:srcRect l="66673" t="41512" r="10196" b="27860"/>
          <a:stretch>
            <a:fillRect/>
          </a:stretch>
        </p:blipFill>
        <p:spPr bwMode="auto">
          <a:xfrm>
            <a:off x="7596336" y="214180"/>
            <a:ext cx="1224136" cy="1080120"/>
          </a:xfrm>
          <a:prstGeom prst="rect">
            <a:avLst/>
          </a:prstGeom>
          <a:noFill/>
        </p:spPr>
      </p:pic>
      <p:pic>
        <p:nvPicPr>
          <p:cNvPr id="15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2" cstate="print"/>
          <a:srcRect l="74183" t="54110" r="5952" b="25939"/>
          <a:stretch>
            <a:fillRect/>
          </a:stretch>
        </p:blipFill>
        <p:spPr bwMode="auto">
          <a:xfrm>
            <a:off x="7354260" y="1484783"/>
            <a:ext cx="1157119" cy="1162147"/>
          </a:xfrm>
          <a:prstGeom prst="rect">
            <a:avLst/>
          </a:prstGeom>
          <a:noFill/>
        </p:spPr>
      </p:pic>
      <p:pic>
        <p:nvPicPr>
          <p:cNvPr id="16" name="Picture 3" descr="C:\Users\Martina\AppData\Local\Microsoft\Windows\Temporary Internet Files\Content.IE5\NM0CHSAD\MP900438735[1].jpg"/>
          <p:cNvPicPr>
            <a:picLocks noChangeAspect="1" noChangeArrowheads="1"/>
          </p:cNvPicPr>
          <p:nvPr/>
        </p:nvPicPr>
        <p:blipFill>
          <a:blip r:embed="rId5" cstate="print"/>
          <a:srcRect r="34485" b="64927"/>
          <a:stretch>
            <a:fillRect/>
          </a:stretch>
        </p:blipFill>
        <p:spPr bwMode="auto">
          <a:xfrm>
            <a:off x="467544" y="4365104"/>
            <a:ext cx="1440160" cy="1152128"/>
          </a:xfrm>
          <a:prstGeom prst="rect">
            <a:avLst/>
          </a:prstGeom>
          <a:noFill/>
        </p:spPr>
      </p:pic>
      <p:pic>
        <p:nvPicPr>
          <p:cNvPr id="17" name="Picture 2" descr="C:\Users\Martina\AppData\Local\Microsoft\Windows\Temporary Internet Files\Content.IE5\SEQ1TQF2\MP900422784[1].jpg"/>
          <p:cNvPicPr>
            <a:picLocks noChangeAspect="1" noChangeArrowheads="1"/>
          </p:cNvPicPr>
          <p:nvPr/>
        </p:nvPicPr>
        <p:blipFill>
          <a:blip r:embed="rId6" cstate="print"/>
          <a:srcRect l="13952" t="1975" r="46822" b="60582"/>
          <a:stretch>
            <a:fillRect/>
          </a:stretch>
        </p:blipFill>
        <p:spPr bwMode="auto">
          <a:xfrm>
            <a:off x="1979711" y="5615696"/>
            <a:ext cx="1251221" cy="119434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105170" y="362816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03409" y="286843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9982" y="1984257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854" y="4756502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6212869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59340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Anotace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slouží k výuce nové slovní zásoby.</a:t>
            </a:r>
          </a:p>
          <a:p>
            <a:r>
              <a:rPr lang="cs-CZ" sz="1800" dirty="0" smtClean="0"/>
              <a:t>Cíl: žák mluví o své rodině, pojmenuje jednotlivé členy rodiny</a:t>
            </a:r>
          </a:p>
          <a:p>
            <a:endParaRPr lang="cs-CZ" sz="1800" b="1" dirty="0"/>
          </a:p>
          <a:p>
            <a:pPr marL="0" indent="0">
              <a:buNone/>
            </a:pPr>
            <a:r>
              <a:rPr lang="cs-CZ" sz="1800" b="1" dirty="0" smtClean="0"/>
              <a:t>                                      </a:t>
            </a:r>
            <a:r>
              <a:rPr lang="cs-CZ" sz="2000" b="1" dirty="0" smtClean="0"/>
              <a:t>Reference</a:t>
            </a:r>
          </a:p>
          <a:p>
            <a:r>
              <a:rPr lang="cs-CZ" sz="1800" dirty="0" smtClean="0"/>
              <a:t> [cit. 2012-02-23]. Obrázky dostupné pod licencí Microsoft Office 2010 na Office.com</a:t>
            </a:r>
          </a:p>
          <a:p>
            <a:endParaRPr lang="cs-CZ" sz="1800" dirty="0"/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    Řešení</a:t>
            </a:r>
          </a:p>
          <a:p>
            <a:endParaRPr lang="cs-CZ" sz="1800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119594"/>
              </p:ext>
            </p:extLst>
          </p:nvPr>
        </p:nvGraphicFramePr>
        <p:xfrm>
          <a:off x="4067944" y="3284984"/>
          <a:ext cx="4176460" cy="31683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66888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6888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6888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6888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9282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133</TotalTime>
  <Words>325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FAMILY</vt:lpstr>
      <vt:lpstr>VY_22_INOVACE_AJK.09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FAMILY</dc:title>
  <dc:creator>Martina</dc:creator>
  <cp:lastModifiedBy>Martina</cp:lastModifiedBy>
  <cp:revision>18</cp:revision>
  <dcterms:created xsi:type="dcterms:W3CDTF">2012-02-23T17:41:13Z</dcterms:created>
  <dcterms:modified xsi:type="dcterms:W3CDTF">2012-05-16T14:58:14Z</dcterms:modified>
</cp:coreProperties>
</file>