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58" r:id="rId4"/>
    <p:sldId id="262" r:id="rId5"/>
    <p:sldId id="265" r:id="rId6"/>
    <p:sldId id="263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74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10B6E6-84E4-4D3F-AA9F-35D95DD669DD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3DC3-13CC-49D4-8621-7528016E006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10B6E6-84E4-4D3F-AA9F-35D95DD669DD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3DC3-13CC-49D4-8621-7528016E00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10B6E6-84E4-4D3F-AA9F-35D95DD669DD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C4D23DC3-13CC-49D4-8621-7528016E00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10B6E6-84E4-4D3F-AA9F-35D95DD669DD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3DC3-13CC-49D4-8621-7528016E00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10B6E6-84E4-4D3F-AA9F-35D95DD669DD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3DC3-13CC-49D4-8621-7528016E00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10B6E6-84E4-4D3F-AA9F-35D95DD669DD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3DC3-13CC-49D4-8621-7528016E00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10B6E6-84E4-4D3F-AA9F-35D95DD669DD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3DC3-13CC-49D4-8621-7528016E00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10B6E6-84E4-4D3F-AA9F-35D95DD669DD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3DC3-13CC-49D4-8621-7528016E00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10B6E6-84E4-4D3F-AA9F-35D95DD669DD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3DC3-13CC-49D4-8621-7528016E00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10B6E6-84E4-4D3F-AA9F-35D95DD669DD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3DC3-13CC-49D4-8621-7528016E00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10B6E6-84E4-4D3F-AA9F-35D95DD669DD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3DC3-13CC-49D4-8621-7528016E00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4710B6E6-84E4-4D3F-AA9F-35D95DD669DD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C4D23DC3-13CC-49D4-8621-7528016E006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7" Type="http://schemas.openxmlformats.org/officeDocument/2006/relationships/image" Target="../media/image14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5" Type="http://schemas.openxmlformats.org/officeDocument/2006/relationships/image" Target="../media/image12.wmf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jpeg"/><Relationship Id="rId3" Type="http://schemas.openxmlformats.org/officeDocument/2006/relationships/image" Target="../media/image16.jpeg"/><Relationship Id="rId7" Type="http://schemas.openxmlformats.org/officeDocument/2006/relationships/image" Target="../media/image20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jpeg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gFuZ6LPDYQc&amp;feature=related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/>
              <a:t>HUMAN BODY</a:t>
            </a:r>
            <a:endParaRPr lang="cs-CZ" sz="6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C:\Users\Martina\AppData\Local\Microsoft\Windows\Temporary Internet Files\Content.IE5\BW4LMQ1Y\MC90043874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3573016"/>
            <a:ext cx="2687960" cy="201597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1031" name="Picture 7" descr="C:\Users\Martina\AppData\Local\Microsoft\Windows\Temporary Internet Files\Content.IE5\NM0CHSAD\MP90032115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5856" y="3717032"/>
            <a:ext cx="2105032" cy="2950979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1033" name="Picture 9" descr="C:\Users\Martina\AppData\Local\Microsoft\Windows\Temporary Internet Files\Content.IE5\8GN0SNH5\MC900433119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843808" y="188641"/>
            <a:ext cx="3456384" cy="1944216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1037" name="Picture 13" descr="C:\Users\Martina\AppData\Local\Microsoft\Windows\Temporary Internet Files\Content.IE5\8GN0SNH5\MC900438727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724128" y="3645024"/>
            <a:ext cx="2831976" cy="2123982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600" smtClean="0"/>
              <a:t>VY_22_INOVACE_AJK.</a:t>
            </a:r>
            <a:r>
              <a:rPr lang="cs-CZ" sz="3600" dirty="0" smtClean="0"/>
              <a:t>11</a:t>
            </a:r>
            <a:r>
              <a:rPr lang="cs-CZ" sz="4400" dirty="0" smtClean="0"/>
              <a:t/>
            </a:r>
            <a:br>
              <a:rPr lang="cs-CZ" sz="4400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z="2400" dirty="0" smtClean="0"/>
              <a:t>Autor: Martina </a:t>
            </a:r>
            <a:r>
              <a:rPr lang="cs-CZ" sz="2400" dirty="0" err="1" smtClean="0"/>
              <a:t>Majtánová</a:t>
            </a:r>
            <a:r>
              <a:rPr lang="cs-CZ" sz="2400" dirty="0" smtClean="0"/>
              <a:t> </a:t>
            </a:r>
          </a:p>
          <a:p>
            <a:pPr lvl="0"/>
            <a:r>
              <a:rPr lang="cs-CZ" sz="2400" dirty="0" smtClean="0"/>
              <a:t>Datum vytvoření: únor 2012</a:t>
            </a:r>
          </a:p>
          <a:p>
            <a:pPr lvl="0"/>
            <a:r>
              <a:rPr lang="cs-CZ" sz="2400" dirty="0" smtClean="0"/>
              <a:t>Ročník: I.stupeň (3.ročník) </a:t>
            </a:r>
          </a:p>
          <a:p>
            <a:pPr lvl="0"/>
            <a:r>
              <a:rPr lang="cs-CZ" sz="2400" dirty="0" smtClean="0"/>
              <a:t>Vzdělávací oblast: Jazyk a jazyková komunikace</a:t>
            </a:r>
          </a:p>
          <a:p>
            <a:pPr lvl="0"/>
            <a:r>
              <a:rPr lang="cs-CZ" sz="2400" dirty="0" smtClean="0"/>
              <a:t>Vzdělávací obor: </a:t>
            </a:r>
            <a:r>
              <a:rPr lang="cs-CZ" sz="2400" dirty="0"/>
              <a:t>Anglický jazyk</a:t>
            </a:r>
            <a:endParaRPr lang="cs-CZ" sz="2400" dirty="0" smtClean="0"/>
          </a:p>
          <a:p>
            <a:pPr lvl="0"/>
            <a:r>
              <a:rPr lang="cs-CZ" sz="2400" dirty="0" smtClean="0"/>
              <a:t>Tematický okruh: Rozvoj komunikačních dovedností</a:t>
            </a:r>
          </a:p>
          <a:p>
            <a:pPr lvl="0"/>
            <a:r>
              <a:rPr lang="cs-CZ" sz="2400" dirty="0" smtClean="0"/>
              <a:t>Téma: Lidské tělo</a:t>
            </a:r>
          </a:p>
          <a:p>
            <a:endParaRPr lang="cs-CZ" dirty="0"/>
          </a:p>
        </p:txBody>
      </p:sp>
      <p:pic>
        <p:nvPicPr>
          <p:cNvPr id="4" name="Picture 28" descr="http://www.zssvat.cz/wp-content/uploads/2010/10/logo-eu-2.pn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5445224"/>
            <a:ext cx="5688632" cy="108012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Body</a:t>
            </a:r>
            <a:endParaRPr lang="cs-CZ" sz="6000" dirty="0"/>
          </a:p>
        </p:txBody>
      </p:sp>
      <p:pic>
        <p:nvPicPr>
          <p:cNvPr id="3074" name="Picture 2" descr="C:\Users\Martina\AppData\Local\Microsoft\Windows\Temporary Internet Files\Content.IE5\SEQ1TQF2\MP900439449[1].jpg"/>
          <p:cNvPicPr>
            <a:picLocks noChangeAspect="1" noChangeArrowheads="1"/>
          </p:cNvPicPr>
          <p:nvPr/>
        </p:nvPicPr>
        <p:blipFill>
          <a:blip r:embed="rId2" cstate="print"/>
          <a:srcRect t="3450" r="4655" b="4335"/>
          <a:stretch>
            <a:fillRect/>
          </a:stretch>
        </p:blipFill>
        <p:spPr bwMode="auto">
          <a:xfrm>
            <a:off x="2483768" y="1313384"/>
            <a:ext cx="3816424" cy="5544616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827584" y="3140968"/>
            <a:ext cx="1728192" cy="57606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/>
              <a:t>hand</a:t>
            </a:r>
            <a:endParaRPr lang="cs-CZ" sz="3200" b="1" dirty="0"/>
          </a:p>
        </p:txBody>
      </p:sp>
      <p:sp>
        <p:nvSpPr>
          <p:cNvPr id="7" name="Obdélník 6"/>
          <p:cNvSpPr/>
          <p:nvPr/>
        </p:nvSpPr>
        <p:spPr>
          <a:xfrm>
            <a:off x="1043608" y="1484784"/>
            <a:ext cx="1728192" cy="57606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/>
              <a:t>head</a:t>
            </a:r>
            <a:endParaRPr lang="cs-CZ" sz="3200" b="1" dirty="0"/>
          </a:p>
        </p:txBody>
      </p:sp>
      <p:sp>
        <p:nvSpPr>
          <p:cNvPr id="8" name="Obdélník 7"/>
          <p:cNvSpPr/>
          <p:nvPr/>
        </p:nvSpPr>
        <p:spPr>
          <a:xfrm>
            <a:off x="6084168" y="1196752"/>
            <a:ext cx="1728192" cy="57606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/>
              <a:t>finger</a:t>
            </a:r>
            <a:endParaRPr lang="cs-CZ" sz="3200" b="1" dirty="0"/>
          </a:p>
        </p:txBody>
      </p:sp>
      <p:sp>
        <p:nvSpPr>
          <p:cNvPr id="9" name="Obdélník 8"/>
          <p:cNvSpPr/>
          <p:nvPr/>
        </p:nvSpPr>
        <p:spPr>
          <a:xfrm>
            <a:off x="5796136" y="2564904"/>
            <a:ext cx="1728192" cy="57606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/>
              <a:t>arm</a:t>
            </a:r>
            <a:endParaRPr lang="cs-CZ" sz="3200" b="1" dirty="0"/>
          </a:p>
        </p:txBody>
      </p:sp>
      <p:sp>
        <p:nvSpPr>
          <p:cNvPr id="10" name="Obdélník 9"/>
          <p:cNvSpPr/>
          <p:nvPr/>
        </p:nvSpPr>
        <p:spPr>
          <a:xfrm>
            <a:off x="1403648" y="4869160"/>
            <a:ext cx="1728192" cy="57606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leg</a:t>
            </a:r>
            <a:endParaRPr lang="cs-CZ" sz="3200" b="1" dirty="0"/>
          </a:p>
        </p:txBody>
      </p:sp>
      <p:sp>
        <p:nvSpPr>
          <p:cNvPr id="11" name="Obdélník 10"/>
          <p:cNvSpPr/>
          <p:nvPr/>
        </p:nvSpPr>
        <p:spPr>
          <a:xfrm>
            <a:off x="5724128" y="3789040"/>
            <a:ext cx="1728192" cy="57606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/>
              <a:t>foot</a:t>
            </a:r>
            <a:endParaRPr lang="cs-CZ" sz="3200" b="1" dirty="0"/>
          </a:p>
        </p:txBody>
      </p:sp>
      <p:sp>
        <p:nvSpPr>
          <p:cNvPr id="16" name="Obdélník 15"/>
          <p:cNvSpPr/>
          <p:nvPr/>
        </p:nvSpPr>
        <p:spPr>
          <a:xfrm>
            <a:off x="1043608" y="2348880"/>
            <a:ext cx="1728192" cy="57606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body</a:t>
            </a:r>
            <a:endParaRPr lang="cs-CZ" sz="3200" b="1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idx="1"/>
          </p:nvPr>
        </p:nvSpPr>
        <p:spPr>
          <a:xfrm>
            <a:off x="395536" y="1052736"/>
            <a:ext cx="8291264" cy="5256624"/>
          </a:xfrm>
        </p:spPr>
        <p:txBody>
          <a:bodyPr/>
          <a:lstStyle/>
          <a:p>
            <a:endParaRPr lang="cs-CZ" dirty="0"/>
          </a:p>
        </p:txBody>
      </p:sp>
      <p:cxnSp>
        <p:nvCxnSpPr>
          <p:cNvPr id="20" name="Přímá spojovací šipka 19"/>
          <p:cNvCxnSpPr/>
          <p:nvPr/>
        </p:nvCxnSpPr>
        <p:spPr>
          <a:xfrm flipV="1">
            <a:off x="2771800" y="1700808"/>
            <a:ext cx="1512168" cy="144016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/>
          <p:nvPr/>
        </p:nvCxnSpPr>
        <p:spPr>
          <a:xfrm>
            <a:off x="2771800" y="2636912"/>
            <a:ext cx="1584176" cy="216024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/>
          <p:nvPr/>
        </p:nvCxnSpPr>
        <p:spPr>
          <a:xfrm>
            <a:off x="2555776" y="3501008"/>
            <a:ext cx="1152128" cy="72008"/>
          </a:xfrm>
          <a:prstGeom prst="straightConnector1">
            <a:avLst/>
          </a:prstGeom>
          <a:ln w="28575">
            <a:solidFill>
              <a:schemeClr val="accent3">
                <a:lumMod val="40000"/>
                <a:lumOff val="6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šipka 25"/>
          <p:cNvCxnSpPr/>
          <p:nvPr/>
        </p:nvCxnSpPr>
        <p:spPr>
          <a:xfrm flipV="1">
            <a:off x="3131840" y="4653136"/>
            <a:ext cx="1152128" cy="504056"/>
          </a:xfrm>
          <a:prstGeom prst="straightConnector1">
            <a:avLst/>
          </a:prstGeom>
          <a:ln w="28575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šipka 27"/>
          <p:cNvCxnSpPr>
            <a:stCxn id="8" idx="1"/>
          </p:cNvCxnSpPr>
          <p:nvPr/>
        </p:nvCxnSpPr>
        <p:spPr>
          <a:xfrm flipH="1">
            <a:off x="5220072" y="1484784"/>
            <a:ext cx="864096" cy="288032"/>
          </a:xfrm>
          <a:prstGeom prst="straightConnector1">
            <a:avLst/>
          </a:prstGeom>
          <a:ln w="28575">
            <a:solidFill>
              <a:schemeClr val="accent6">
                <a:lumMod val="60000"/>
                <a:lumOff val="4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šipka 29"/>
          <p:cNvCxnSpPr/>
          <p:nvPr/>
        </p:nvCxnSpPr>
        <p:spPr>
          <a:xfrm flipH="1" flipV="1">
            <a:off x="5220072" y="2564904"/>
            <a:ext cx="576064" cy="144016"/>
          </a:xfrm>
          <a:prstGeom prst="straightConnector1">
            <a:avLst/>
          </a:prstGeom>
          <a:ln w="28575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šipka 31"/>
          <p:cNvCxnSpPr/>
          <p:nvPr/>
        </p:nvCxnSpPr>
        <p:spPr>
          <a:xfrm flipH="1" flipV="1">
            <a:off x="5220072" y="3933056"/>
            <a:ext cx="504056" cy="144016"/>
          </a:xfrm>
          <a:prstGeom prst="straightConnector1">
            <a:avLst/>
          </a:prstGeom>
          <a:ln w="28575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7" name="Picture 3" descr="C:\Users\Martina\AppData\Local\Microsoft\Windows\Temporary Internet Files\Content.IE5\NM0CHSAD\MP900439324[2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69393" y="0"/>
            <a:ext cx="4554649" cy="6858000"/>
          </a:xfrm>
          <a:prstGeom prst="rect">
            <a:avLst/>
          </a:prstGeom>
          <a:noFill/>
        </p:spPr>
      </p:pic>
      <p:sp>
        <p:nvSpPr>
          <p:cNvPr id="4" name="Obdélník 3"/>
          <p:cNvSpPr/>
          <p:nvPr/>
        </p:nvSpPr>
        <p:spPr>
          <a:xfrm>
            <a:off x="7092280" y="908720"/>
            <a:ext cx="1512168" cy="57606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/>
              <a:t>finger</a:t>
            </a:r>
            <a:endParaRPr lang="cs-CZ" sz="3200" b="1" dirty="0"/>
          </a:p>
        </p:txBody>
      </p:sp>
      <p:sp>
        <p:nvSpPr>
          <p:cNvPr id="5" name="Obdélník 4"/>
          <p:cNvSpPr/>
          <p:nvPr/>
        </p:nvSpPr>
        <p:spPr>
          <a:xfrm>
            <a:off x="7092280" y="1772816"/>
            <a:ext cx="1512168" cy="57606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/>
              <a:t>foot</a:t>
            </a:r>
            <a:endParaRPr lang="cs-CZ" sz="3200" b="1" dirty="0"/>
          </a:p>
        </p:txBody>
      </p:sp>
      <p:sp>
        <p:nvSpPr>
          <p:cNvPr id="6" name="Obdélník 5"/>
          <p:cNvSpPr/>
          <p:nvPr/>
        </p:nvSpPr>
        <p:spPr>
          <a:xfrm>
            <a:off x="7092280" y="2636912"/>
            <a:ext cx="1512168" cy="57606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/>
              <a:t>hand</a:t>
            </a:r>
            <a:endParaRPr lang="cs-CZ" sz="3200" b="1" dirty="0"/>
          </a:p>
        </p:txBody>
      </p:sp>
      <p:sp>
        <p:nvSpPr>
          <p:cNvPr id="7" name="Obdélník 6"/>
          <p:cNvSpPr/>
          <p:nvPr/>
        </p:nvSpPr>
        <p:spPr>
          <a:xfrm>
            <a:off x="7092280" y="3501008"/>
            <a:ext cx="1512168" cy="57606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/>
              <a:t>head</a:t>
            </a:r>
            <a:endParaRPr lang="cs-CZ" sz="3200" b="1" dirty="0"/>
          </a:p>
        </p:txBody>
      </p:sp>
      <p:sp>
        <p:nvSpPr>
          <p:cNvPr id="8" name="Obdélník 7"/>
          <p:cNvSpPr/>
          <p:nvPr/>
        </p:nvSpPr>
        <p:spPr>
          <a:xfrm>
            <a:off x="7092280" y="4365104"/>
            <a:ext cx="1512168" cy="57606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leg</a:t>
            </a:r>
            <a:endParaRPr lang="cs-CZ" sz="3200" b="1" dirty="0"/>
          </a:p>
        </p:txBody>
      </p:sp>
      <p:sp>
        <p:nvSpPr>
          <p:cNvPr id="9" name="Obdélník 8"/>
          <p:cNvSpPr/>
          <p:nvPr/>
        </p:nvSpPr>
        <p:spPr>
          <a:xfrm>
            <a:off x="7092280" y="5157192"/>
            <a:ext cx="1512168" cy="57606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/>
              <a:t>arm</a:t>
            </a:r>
            <a:endParaRPr lang="cs-CZ" sz="3200" b="1" dirty="0"/>
          </a:p>
        </p:txBody>
      </p:sp>
      <p:sp>
        <p:nvSpPr>
          <p:cNvPr id="10" name="Obdélník 9"/>
          <p:cNvSpPr/>
          <p:nvPr/>
        </p:nvSpPr>
        <p:spPr>
          <a:xfrm>
            <a:off x="7092280" y="5949280"/>
            <a:ext cx="1512168" cy="57606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body</a:t>
            </a:r>
            <a:endParaRPr lang="cs-CZ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4001"/>
            <a:ext cx="8229600" cy="745128"/>
          </a:xfrm>
        </p:spPr>
        <p:txBody>
          <a:bodyPr>
            <a:normAutofit/>
          </a:bodyPr>
          <a:lstStyle/>
          <a:p>
            <a:r>
              <a:rPr lang="cs-CZ" dirty="0" smtClean="0"/>
              <a:t>YBOD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24744"/>
            <a:ext cx="8291264" cy="5184616"/>
          </a:xfrm>
        </p:spPr>
        <p:txBody>
          <a:bodyPr>
            <a:normAutofit lnSpcReduction="10000"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RAM</a:t>
            </a:r>
          </a:p>
          <a:p>
            <a:endParaRPr lang="cs-CZ" b="1" dirty="0">
              <a:solidFill>
                <a:srgbClr val="FFFF00"/>
              </a:solidFill>
            </a:endParaRPr>
          </a:p>
          <a:p>
            <a:r>
              <a:rPr lang="cs-CZ" b="1" dirty="0" smtClean="0">
                <a:solidFill>
                  <a:srgbClr val="FFFF00"/>
                </a:solidFill>
              </a:rPr>
              <a:t>OTOF</a:t>
            </a:r>
          </a:p>
          <a:p>
            <a:endParaRPr lang="cs-CZ" b="1" dirty="0">
              <a:solidFill>
                <a:srgbClr val="FFFF00"/>
              </a:solidFill>
            </a:endParaRPr>
          </a:p>
          <a:p>
            <a:r>
              <a:rPr lang="cs-CZ" b="1" dirty="0" smtClean="0">
                <a:solidFill>
                  <a:srgbClr val="FFFF00"/>
                </a:solidFill>
              </a:rPr>
              <a:t>GLE</a:t>
            </a:r>
          </a:p>
          <a:p>
            <a:endParaRPr lang="cs-CZ" b="1" dirty="0">
              <a:solidFill>
                <a:srgbClr val="FFFF00"/>
              </a:solidFill>
            </a:endParaRPr>
          </a:p>
          <a:p>
            <a:r>
              <a:rPr lang="cs-CZ" b="1" dirty="0" smtClean="0">
                <a:solidFill>
                  <a:srgbClr val="FFFF00"/>
                </a:solidFill>
              </a:rPr>
              <a:t>HDEA</a:t>
            </a:r>
          </a:p>
          <a:p>
            <a:endParaRPr lang="cs-CZ" b="1" dirty="0">
              <a:solidFill>
                <a:srgbClr val="FFFF00"/>
              </a:solidFill>
            </a:endParaRPr>
          </a:p>
          <a:p>
            <a:r>
              <a:rPr lang="cs-CZ" b="1" dirty="0" smtClean="0">
                <a:solidFill>
                  <a:srgbClr val="FFFF00"/>
                </a:solidFill>
              </a:rPr>
              <a:t>NAHD</a:t>
            </a:r>
          </a:p>
          <a:p>
            <a:endParaRPr lang="cs-CZ" b="1" dirty="0">
              <a:solidFill>
                <a:srgbClr val="FFFF00"/>
              </a:solidFill>
            </a:endParaRPr>
          </a:p>
          <a:p>
            <a:r>
              <a:rPr lang="cs-CZ" b="1" dirty="0" smtClean="0">
                <a:solidFill>
                  <a:srgbClr val="FFFF00"/>
                </a:solidFill>
              </a:rPr>
              <a:t>INFERG </a:t>
            </a:r>
          </a:p>
          <a:p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2714707" y="1196752"/>
            <a:ext cx="858277" cy="340616"/>
          </a:xfrm>
          <a:prstGeom prst="rightArrow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6" name="Šipka doprava 5"/>
          <p:cNvSpPr/>
          <p:nvPr/>
        </p:nvSpPr>
        <p:spPr>
          <a:xfrm>
            <a:off x="2714708" y="2060848"/>
            <a:ext cx="858277" cy="340616"/>
          </a:xfrm>
          <a:prstGeom prst="rightArrow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7" name="Šipka doprava 6"/>
          <p:cNvSpPr/>
          <p:nvPr/>
        </p:nvSpPr>
        <p:spPr>
          <a:xfrm>
            <a:off x="2728209" y="3068960"/>
            <a:ext cx="858277" cy="340616"/>
          </a:xfrm>
          <a:prstGeom prst="rightArrow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8" name="Šipka doprava 7"/>
          <p:cNvSpPr/>
          <p:nvPr/>
        </p:nvSpPr>
        <p:spPr>
          <a:xfrm>
            <a:off x="2728209" y="4005064"/>
            <a:ext cx="858277" cy="340616"/>
          </a:xfrm>
          <a:prstGeom prst="rightArrow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9" name="Šipka doprava 8"/>
          <p:cNvSpPr/>
          <p:nvPr/>
        </p:nvSpPr>
        <p:spPr>
          <a:xfrm>
            <a:off x="2846717" y="4941168"/>
            <a:ext cx="858277" cy="340616"/>
          </a:xfrm>
          <a:prstGeom prst="rightArrow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10" name="Šipka doprava 9"/>
          <p:cNvSpPr/>
          <p:nvPr/>
        </p:nvSpPr>
        <p:spPr>
          <a:xfrm>
            <a:off x="2874778" y="5877272"/>
            <a:ext cx="858277" cy="340616"/>
          </a:xfrm>
          <a:prstGeom prst="rightArrow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724128" y="124985"/>
            <a:ext cx="1656184" cy="602356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4230038" y="1087412"/>
            <a:ext cx="1656184" cy="602356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170459" y="2015809"/>
            <a:ext cx="1656184" cy="602356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4174620" y="2938090"/>
            <a:ext cx="1656184" cy="602356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188474" y="3874194"/>
            <a:ext cx="1656184" cy="602356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188474" y="4810298"/>
            <a:ext cx="1656184" cy="602356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4230038" y="5746402"/>
            <a:ext cx="1656184" cy="602356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8" name="Picture 4" descr="C:\Users\Martina\AppData\Local\Microsoft\Windows\Temporary Internet Files\Content.IE5\NM0CHSAD\MP900438802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0028" r="20600"/>
          <a:stretch/>
        </p:blipFill>
        <p:spPr bwMode="auto">
          <a:xfrm>
            <a:off x="6615228" y="5727524"/>
            <a:ext cx="865629" cy="9807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Martina\AppData\Local\Microsoft\Windows\Temporary Internet Files\Content.IE5\NM0CHSAD\MC90044063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5228" y="3708460"/>
            <a:ext cx="933824" cy="933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Martina\AppData\Local\Microsoft\Windows\Temporary Internet Files\Content.IE5\KI4XWSVM\MC900441322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0260" y="4476550"/>
            <a:ext cx="1155576" cy="1155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Martina\AppData\Local\Microsoft\Windows\Temporary Internet Files\Content.IE5\P3BRZT5U\MC900370236[1].wmf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957" t="39294" r="23230" b="17493"/>
          <a:stretch/>
        </p:blipFill>
        <p:spPr bwMode="auto">
          <a:xfrm>
            <a:off x="6481031" y="2942664"/>
            <a:ext cx="1068021" cy="7657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Martina\AppData\Local\Microsoft\Windows\Temporary Internet Files\Content.IE5\P3BRZT5U\MP900431278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3490" y="1892690"/>
            <a:ext cx="1017547" cy="10175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Martina\AppData\Local\Microsoft\Windows\Temporary Internet Files\Content.IE5\LMMXJSQQ\MP900431091[1].jp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636" t="5612" r="3333" b="25155"/>
          <a:stretch/>
        </p:blipFill>
        <p:spPr bwMode="auto">
          <a:xfrm>
            <a:off x="6642633" y="910188"/>
            <a:ext cx="810817" cy="9825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401009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Martina\AppData\Local\Microsoft\Windows\Temporary Internet Files\Content.IE5\NM0CHSAD\MP900439552[1].jpg"/>
          <p:cNvPicPr>
            <a:picLocks noChangeAspect="1" noChangeArrowheads="1"/>
          </p:cNvPicPr>
          <p:nvPr/>
        </p:nvPicPr>
        <p:blipFill>
          <a:blip r:embed="rId2" cstate="print"/>
          <a:srcRect l="37625" t="12928" r="21875" b="31464"/>
          <a:stretch>
            <a:fillRect/>
          </a:stretch>
        </p:blipFill>
        <p:spPr bwMode="auto">
          <a:xfrm>
            <a:off x="6372200" y="692696"/>
            <a:ext cx="2160240" cy="198022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027" name="Picture 3" descr="C:\Users\Martina\AppData\Local\Microsoft\Windows\Temporary Internet Files\Content.IE5\SEQ1TQF2\MP900407459[1].jpg"/>
          <p:cNvPicPr>
            <a:picLocks noChangeAspect="1" noChangeArrowheads="1"/>
          </p:cNvPicPr>
          <p:nvPr/>
        </p:nvPicPr>
        <p:blipFill>
          <a:blip r:embed="rId3" cstate="print"/>
          <a:srcRect l="37400" t="45273" r="30313" b="18094"/>
          <a:stretch>
            <a:fillRect/>
          </a:stretch>
        </p:blipFill>
        <p:spPr bwMode="auto">
          <a:xfrm>
            <a:off x="395536" y="764704"/>
            <a:ext cx="2160240" cy="163335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028" name="Picture 4" descr="C:\Users\Martina\AppData\Local\Microsoft\Windows\Temporary Internet Files\Content.IE5\8GN0SNH5\MP900430466[1].jpg"/>
          <p:cNvPicPr>
            <a:picLocks noChangeAspect="1" noChangeArrowheads="1"/>
          </p:cNvPicPr>
          <p:nvPr/>
        </p:nvPicPr>
        <p:blipFill>
          <a:blip r:embed="rId4" cstate="print"/>
          <a:srcRect l="3801" t="9051" r="9051" b="10101"/>
          <a:stretch>
            <a:fillRect/>
          </a:stretch>
        </p:blipFill>
        <p:spPr bwMode="auto">
          <a:xfrm>
            <a:off x="611560" y="3501008"/>
            <a:ext cx="2160240" cy="200407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030" name="Picture 6" descr="C:\Users\Martina\AppData\Local\Microsoft\Windows\Temporary Internet Files\Content.IE5\8GN0SNH5\MP900409598[1].jpg"/>
          <p:cNvPicPr>
            <a:picLocks noChangeAspect="1" noChangeArrowheads="1"/>
          </p:cNvPicPr>
          <p:nvPr/>
        </p:nvPicPr>
        <p:blipFill>
          <a:blip r:embed="rId5" cstate="print"/>
          <a:srcRect l="26387" t="52100" r="16942" b="26900"/>
          <a:stretch>
            <a:fillRect/>
          </a:stretch>
        </p:blipFill>
        <p:spPr bwMode="auto">
          <a:xfrm>
            <a:off x="6084168" y="3789040"/>
            <a:ext cx="2592288" cy="1440160"/>
          </a:xfrm>
          <a:prstGeom prst="rect">
            <a:avLst/>
          </a:prstGeom>
          <a:noFill/>
        </p:spPr>
      </p:pic>
      <p:pic>
        <p:nvPicPr>
          <p:cNvPr id="1031" name="Picture 7" descr="C:\Users\Martina\AppData\Local\Microsoft\Windows\Temporary Internet Files\Content.IE5\NM0CHSAD\MP900289317[1].jpg"/>
          <p:cNvPicPr>
            <a:picLocks noChangeAspect="1" noChangeArrowheads="1"/>
          </p:cNvPicPr>
          <p:nvPr/>
        </p:nvPicPr>
        <p:blipFill>
          <a:blip r:embed="rId6" cstate="print"/>
          <a:srcRect l="34250" t="8027" r="8657" b="17021"/>
          <a:stretch>
            <a:fillRect/>
          </a:stretch>
        </p:blipFill>
        <p:spPr bwMode="auto">
          <a:xfrm>
            <a:off x="3419872" y="332656"/>
            <a:ext cx="1800200" cy="1551897"/>
          </a:xfrm>
          <a:prstGeom prst="rect">
            <a:avLst/>
          </a:prstGeom>
          <a:noFill/>
        </p:spPr>
      </p:pic>
      <p:pic>
        <p:nvPicPr>
          <p:cNvPr id="1032" name="Picture 8" descr="C:\Users\Martina\AppData\Local\Microsoft\Windows\Temporary Internet Files\Content.IE5\NM0CHSAD\MP900431692[1].jpg"/>
          <p:cNvPicPr>
            <a:picLocks noChangeAspect="1" noChangeArrowheads="1"/>
          </p:cNvPicPr>
          <p:nvPr/>
        </p:nvPicPr>
        <p:blipFill>
          <a:blip r:embed="rId7" cstate="print"/>
          <a:srcRect l="3801" t="27950" r="15351" b="36350"/>
          <a:stretch>
            <a:fillRect/>
          </a:stretch>
        </p:blipFill>
        <p:spPr bwMode="auto">
          <a:xfrm>
            <a:off x="3779912" y="5229200"/>
            <a:ext cx="2120000" cy="936104"/>
          </a:xfrm>
          <a:prstGeom prst="rect">
            <a:avLst/>
          </a:prstGeom>
          <a:noFill/>
        </p:spPr>
      </p:pic>
      <p:pic>
        <p:nvPicPr>
          <p:cNvPr id="1037" name="Picture 13" descr="C:\Users\Martina\AppData\Local\Microsoft\Windows\Temporary Internet Files\Content.IE5\NM0CHSAD\MP900433082[1].jpg"/>
          <p:cNvPicPr>
            <a:picLocks noChangeAspect="1" noChangeArrowheads="1"/>
          </p:cNvPicPr>
          <p:nvPr/>
        </p:nvPicPr>
        <p:blipFill>
          <a:blip r:embed="rId8" cstate="print"/>
          <a:srcRect l="60154" t="30875" b="14001"/>
          <a:stretch>
            <a:fillRect/>
          </a:stretch>
        </p:blipFill>
        <p:spPr bwMode="auto">
          <a:xfrm>
            <a:off x="3995936" y="2708920"/>
            <a:ext cx="1319048" cy="1830036"/>
          </a:xfrm>
          <a:prstGeom prst="rect">
            <a:avLst/>
          </a:prstGeom>
          <a:noFill/>
        </p:spPr>
      </p:pic>
      <p:sp>
        <p:nvSpPr>
          <p:cNvPr id="14" name="Stužka zahnutá dolů 13"/>
          <p:cNvSpPr/>
          <p:nvPr/>
        </p:nvSpPr>
        <p:spPr>
          <a:xfrm>
            <a:off x="251520" y="2276872"/>
            <a:ext cx="2448272" cy="758952"/>
          </a:xfrm>
          <a:prstGeom prst="ellipseRibbon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Stužka zahnutá dolů 14"/>
          <p:cNvSpPr/>
          <p:nvPr/>
        </p:nvSpPr>
        <p:spPr>
          <a:xfrm>
            <a:off x="467544" y="5301208"/>
            <a:ext cx="2448272" cy="758952"/>
          </a:xfrm>
          <a:prstGeom prst="ellipseRibbon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Stužka zahnutá dolů 15"/>
          <p:cNvSpPr/>
          <p:nvPr/>
        </p:nvSpPr>
        <p:spPr>
          <a:xfrm>
            <a:off x="3635896" y="6099048"/>
            <a:ext cx="2448272" cy="758952"/>
          </a:xfrm>
          <a:prstGeom prst="ellipseRibbon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Stužka zahnutá dolů 16"/>
          <p:cNvSpPr/>
          <p:nvPr/>
        </p:nvSpPr>
        <p:spPr>
          <a:xfrm>
            <a:off x="3347864" y="4293096"/>
            <a:ext cx="2448272" cy="758952"/>
          </a:xfrm>
          <a:prstGeom prst="ellipseRibbon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Stužka zahnutá dolů 17"/>
          <p:cNvSpPr/>
          <p:nvPr/>
        </p:nvSpPr>
        <p:spPr>
          <a:xfrm>
            <a:off x="6228184" y="5013176"/>
            <a:ext cx="2448272" cy="758952"/>
          </a:xfrm>
          <a:prstGeom prst="ellipseRibbon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Stužka zahnutá dolů 18"/>
          <p:cNvSpPr/>
          <p:nvPr/>
        </p:nvSpPr>
        <p:spPr>
          <a:xfrm>
            <a:off x="2915816" y="1700808"/>
            <a:ext cx="2448272" cy="758952"/>
          </a:xfrm>
          <a:prstGeom prst="ellipseRibbon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Stužka zahnutá dolů 19"/>
          <p:cNvSpPr/>
          <p:nvPr/>
        </p:nvSpPr>
        <p:spPr>
          <a:xfrm>
            <a:off x="6156176" y="2492896"/>
            <a:ext cx="2448272" cy="758952"/>
          </a:xfrm>
          <a:prstGeom prst="ellipseRibbon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Anotace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Prezentace slouží k výuce nové slovní zásoby.</a:t>
            </a:r>
          </a:p>
          <a:p>
            <a:endParaRPr lang="cs-CZ" dirty="0" smtClean="0"/>
          </a:p>
          <a:p>
            <a:r>
              <a:rPr lang="cs-CZ" sz="2400" dirty="0" smtClean="0"/>
              <a:t>Cíl: žák pojmenuje části lidského těla, </a:t>
            </a:r>
            <a:r>
              <a:rPr lang="cs-CZ" sz="2400" dirty="0"/>
              <a:t>upevní si psanou podobu </a:t>
            </a:r>
            <a:r>
              <a:rPr lang="cs-CZ" sz="2400" dirty="0" smtClean="0"/>
              <a:t>slov, </a:t>
            </a:r>
            <a:r>
              <a:rPr lang="cs-CZ" sz="2400" dirty="0" smtClean="0"/>
              <a:t>přiřadí </a:t>
            </a:r>
            <a:r>
              <a:rPr lang="cs-CZ" sz="2400" dirty="0" smtClean="0"/>
              <a:t>pojmy, vyluští přesmyčky </a:t>
            </a:r>
            <a:endParaRPr lang="cs-CZ" sz="2400" dirty="0"/>
          </a:p>
          <a:p>
            <a:r>
              <a:rPr lang="cs-CZ" sz="2400" dirty="0" smtClean="0"/>
              <a:t>Vhodné doplnit písničkou </a:t>
            </a:r>
            <a:r>
              <a:rPr lang="cs-CZ" sz="2400" dirty="0" err="1" smtClean="0"/>
              <a:t>Head</a:t>
            </a:r>
            <a:r>
              <a:rPr lang="cs-CZ" sz="2400" dirty="0" smtClean="0"/>
              <a:t> and </a:t>
            </a:r>
            <a:r>
              <a:rPr lang="cs-CZ" sz="2400" dirty="0" err="1" smtClean="0"/>
              <a:t>shoulders</a:t>
            </a:r>
            <a:endParaRPr lang="cs-CZ" sz="2400" dirty="0" smtClean="0"/>
          </a:p>
          <a:p>
            <a:pPr marL="137160" indent="0">
              <a:buNone/>
            </a:pPr>
            <a:r>
              <a:rPr lang="cs-CZ" sz="2400" dirty="0" smtClean="0">
                <a:hlinkClick r:id="rId2"/>
              </a:rPr>
              <a:t>http</a:t>
            </a:r>
            <a:r>
              <a:rPr lang="cs-CZ" sz="2400" dirty="0">
                <a:hlinkClick r:id="rId2"/>
              </a:rPr>
              <a:t>://</a:t>
            </a:r>
            <a:r>
              <a:rPr lang="cs-CZ" sz="2400" dirty="0" smtClean="0">
                <a:hlinkClick r:id="rId2"/>
              </a:rPr>
              <a:t>www.youtube.com/watch?v=gFuZ6LPDYQc&amp;feature=related</a:t>
            </a:r>
            <a:endParaRPr lang="cs-CZ" sz="2400" dirty="0" smtClean="0"/>
          </a:p>
          <a:p>
            <a:endParaRPr lang="cs-CZ" sz="2400" dirty="0"/>
          </a:p>
          <a:p>
            <a:pPr marL="137160" indent="0" algn="ctr">
              <a:buNone/>
            </a:pPr>
            <a:r>
              <a:rPr lang="cs-CZ" sz="3200" b="1" dirty="0" smtClean="0"/>
              <a:t>Reference</a:t>
            </a:r>
          </a:p>
          <a:p>
            <a:endParaRPr lang="cs-CZ" sz="2400" dirty="0" smtClean="0"/>
          </a:p>
          <a:p>
            <a:r>
              <a:rPr lang="cs-CZ" sz="2400" dirty="0" smtClean="0"/>
              <a:t> [cit. 2012-02-20]. Obrázky dostupné pod licencí Microsoft Office2010 na Office.</a:t>
            </a:r>
            <a:r>
              <a:rPr lang="cs-CZ" sz="2400" dirty="0" err="1" smtClean="0"/>
              <a:t>com</a:t>
            </a:r>
            <a:endParaRPr lang="cs-CZ" sz="24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149</TotalTime>
  <Words>115</Words>
  <Application>Microsoft Office PowerPoint</Application>
  <PresentationFormat>Předvádění na obrazovce (4:3)</PresentationFormat>
  <Paragraphs>46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Vrchol</vt:lpstr>
      <vt:lpstr>HUMAN BODY</vt:lpstr>
      <vt:lpstr>VY_22_INOVACE_AJK.11 </vt:lpstr>
      <vt:lpstr>Body</vt:lpstr>
      <vt:lpstr>Prezentace aplikace PowerPoint</vt:lpstr>
      <vt:lpstr>YBOD</vt:lpstr>
      <vt:lpstr>Prezentace aplikace PowerPoint</vt:lpstr>
      <vt:lpstr>Anotace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 BODY</dc:title>
  <dc:creator>Martina</dc:creator>
  <cp:lastModifiedBy>Martina</cp:lastModifiedBy>
  <cp:revision>19</cp:revision>
  <dcterms:created xsi:type="dcterms:W3CDTF">2012-02-20T16:20:38Z</dcterms:created>
  <dcterms:modified xsi:type="dcterms:W3CDTF">2012-05-24T12:34:13Z</dcterms:modified>
</cp:coreProperties>
</file>