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NÁZEV:VY_32_INOVACE_3.2.1.2A 04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Marie Artmanová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Čtení s porozuměním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Marie Artmanová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NÁZEV:VY_32_INOVACE_3.2.1.2A 04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Čtení s porozuměním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pPr/>
              <a:t>4.3.2012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dclipart.org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84023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7" y="908719"/>
            <a:ext cx="824507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Anotace :  lekce slouží k rozvoji čtenářské gramotnosti, uspořádání textu</a:t>
            </a:r>
          </a:p>
          <a:p>
            <a:r>
              <a:rPr lang="cs-CZ" sz="2000" b="1" dirty="0" smtClean="0"/>
              <a:t>                    dle obrázků v logickém sledu, správnému doplnění i/y po tvrdých</a:t>
            </a:r>
          </a:p>
          <a:p>
            <a:r>
              <a:rPr lang="cs-CZ" sz="2000" b="1" dirty="0" smtClean="0"/>
              <a:t>                    a měkkých souhláskách. Dále k rozvoji paměťových dovedností –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naučení básničky.</a:t>
            </a:r>
          </a:p>
          <a:p>
            <a:endParaRPr lang="cs-CZ" sz="2000" b="1" dirty="0"/>
          </a:p>
          <a:p>
            <a:r>
              <a:rPr lang="cs-CZ" sz="2000" b="1" dirty="0" smtClean="0"/>
              <a:t>Očekávaný výstup :  žák rozpozná a pochopí problém, orientuje se v textu,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čte s porozuměním, cvičí se v samostatném řešení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úkolu, odůvodňuje a píše správně i/y po tvrdých a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měkkých souhláskách, rozvíjí paměťové dovednosti</a:t>
            </a:r>
          </a:p>
          <a:p>
            <a:r>
              <a:rPr lang="cs-CZ" sz="2000" b="1" dirty="0" smtClean="0"/>
              <a:t>Věková skupina :   7 -  9 let</a:t>
            </a:r>
          </a:p>
          <a:p>
            <a:endParaRPr lang="cs-CZ" sz="2000" b="1" dirty="0"/>
          </a:p>
          <a:p>
            <a:r>
              <a:rPr lang="cs-CZ" sz="2000" b="1" dirty="0" smtClean="0"/>
              <a:t>Příprava a průběh vyučování : okopírujeme list č. 4, děti jej rozstříhají a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správně uspořádají, ostatní úkoly můžeme řešit na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                         tabuli dle zadání.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Mezipředmětové vztahy: děti rozpoznají a správně určí druhy stromů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15555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307119"/>
            <a:ext cx="851386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Poznej pohádku a vyškrtej písmenka, která do textu nepatří:</a:t>
            </a:r>
          </a:p>
          <a:p>
            <a:endParaRPr lang="cs-CZ" dirty="0"/>
          </a:p>
          <a:p>
            <a:r>
              <a:rPr lang="cs-CZ" sz="2400" dirty="0" smtClean="0"/>
              <a:t>V </a:t>
            </a:r>
            <a:r>
              <a:rPr lang="cs-CZ" sz="2400" dirty="0" smtClean="0"/>
              <a:t>jelidnom</a:t>
            </a:r>
            <a:r>
              <a:rPr lang="cs-CZ" sz="2400" dirty="0" smtClean="0"/>
              <a:t> </a:t>
            </a:r>
            <a:r>
              <a:rPr lang="cs-CZ" sz="2400" dirty="0" smtClean="0"/>
              <a:t>leprase</a:t>
            </a:r>
            <a:r>
              <a:rPr lang="cs-CZ" sz="2400" dirty="0" smtClean="0"/>
              <a:t> </a:t>
            </a:r>
            <a:r>
              <a:rPr lang="cs-CZ" sz="2400" dirty="0" smtClean="0"/>
              <a:t>stáčila</a:t>
            </a:r>
            <a:r>
              <a:rPr lang="cs-CZ" sz="2400" dirty="0" smtClean="0"/>
              <a:t> </a:t>
            </a:r>
            <a:r>
              <a:rPr lang="cs-CZ" sz="2400" dirty="0" smtClean="0"/>
              <a:t>kuperníková</a:t>
            </a:r>
            <a:r>
              <a:rPr lang="cs-CZ" sz="2400" dirty="0" smtClean="0"/>
              <a:t> </a:t>
            </a:r>
            <a:r>
              <a:rPr lang="cs-CZ" sz="2400" dirty="0" smtClean="0"/>
              <a:t>chasaloupka</a:t>
            </a:r>
            <a:r>
              <a:rPr lang="cs-CZ" sz="2400" dirty="0" smtClean="0"/>
              <a:t>. </a:t>
            </a:r>
            <a:r>
              <a:rPr lang="cs-CZ" sz="2400" dirty="0" smtClean="0"/>
              <a:t>Bymudlela</a:t>
            </a:r>
            <a:r>
              <a:rPr lang="cs-CZ" sz="2400" dirty="0" smtClean="0"/>
              <a:t> v ní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tapará</a:t>
            </a:r>
            <a:r>
              <a:rPr lang="cs-CZ" sz="2400" dirty="0" smtClean="0"/>
              <a:t> </a:t>
            </a:r>
            <a:r>
              <a:rPr lang="cs-CZ" sz="2400" dirty="0" smtClean="0"/>
              <a:t>bačibička</a:t>
            </a:r>
            <a:r>
              <a:rPr lang="cs-CZ" sz="2400" dirty="0" smtClean="0"/>
              <a:t>. </a:t>
            </a:r>
            <a:r>
              <a:rPr lang="cs-CZ" sz="2400" dirty="0" smtClean="0"/>
              <a:t>Jepadnou</a:t>
            </a:r>
            <a:r>
              <a:rPr lang="cs-CZ" sz="2400" dirty="0" smtClean="0"/>
              <a:t>  </a:t>
            </a:r>
            <a:r>
              <a:rPr lang="cs-CZ" sz="2400" dirty="0" smtClean="0"/>
              <a:t>přišišel</a:t>
            </a:r>
            <a:r>
              <a:rPr lang="cs-CZ" sz="2400" dirty="0" smtClean="0"/>
              <a:t> </a:t>
            </a:r>
            <a:r>
              <a:rPr lang="cs-CZ" sz="2400" dirty="0" smtClean="0"/>
              <a:t>Ječeníček</a:t>
            </a:r>
            <a:r>
              <a:rPr lang="cs-CZ" sz="2400" dirty="0" smtClean="0"/>
              <a:t> a </a:t>
            </a:r>
            <a:r>
              <a:rPr lang="cs-CZ" sz="2400" dirty="0" smtClean="0"/>
              <a:t>Mapařenka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Ječeníček</a:t>
            </a:r>
            <a:r>
              <a:rPr lang="cs-CZ" sz="2400" dirty="0" smtClean="0"/>
              <a:t> </a:t>
            </a:r>
            <a:r>
              <a:rPr lang="cs-CZ" sz="2400" dirty="0" smtClean="0"/>
              <a:t>vymulezl</a:t>
            </a:r>
            <a:r>
              <a:rPr lang="cs-CZ" sz="2400" dirty="0" smtClean="0"/>
              <a:t> na </a:t>
            </a:r>
            <a:r>
              <a:rPr lang="cs-CZ" sz="2400" dirty="0" smtClean="0"/>
              <a:t>střepuchu</a:t>
            </a:r>
            <a:r>
              <a:rPr lang="cs-CZ" sz="2400" dirty="0" smtClean="0"/>
              <a:t> a </a:t>
            </a:r>
            <a:r>
              <a:rPr lang="cs-CZ" sz="2400" dirty="0" smtClean="0"/>
              <a:t>zahučal</a:t>
            </a:r>
            <a:r>
              <a:rPr lang="cs-CZ" sz="2400" dirty="0" smtClean="0"/>
              <a:t> </a:t>
            </a:r>
            <a:r>
              <a:rPr lang="cs-CZ" sz="2400" dirty="0" smtClean="0"/>
              <a:t>loupapat</a:t>
            </a:r>
            <a:r>
              <a:rPr lang="cs-CZ" sz="2400" dirty="0" smtClean="0"/>
              <a:t> </a:t>
            </a:r>
            <a:r>
              <a:rPr lang="cs-CZ" sz="2400" dirty="0" smtClean="0"/>
              <a:t>pečerníček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Bačibička</a:t>
            </a:r>
            <a:r>
              <a:rPr lang="cs-CZ" sz="2400" dirty="0" smtClean="0"/>
              <a:t>  ale </a:t>
            </a:r>
            <a:r>
              <a:rPr lang="cs-CZ" sz="2400" dirty="0" smtClean="0"/>
              <a:t>Mapařenku</a:t>
            </a:r>
            <a:r>
              <a:rPr lang="cs-CZ" sz="2400" dirty="0" smtClean="0"/>
              <a:t> a </a:t>
            </a:r>
            <a:r>
              <a:rPr lang="cs-CZ" sz="2400" dirty="0" smtClean="0"/>
              <a:t>Ječeníčka</a:t>
            </a:r>
            <a:r>
              <a:rPr lang="cs-CZ" sz="2400" dirty="0" smtClean="0"/>
              <a:t> </a:t>
            </a:r>
            <a:r>
              <a:rPr lang="cs-CZ" sz="2400" dirty="0" smtClean="0"/>
              <a:t>chykutila</a:t>
            </a:r>
            <a:r>
              <a:rPr lang="cs-CZ" sz="2400" dirty="0" smtClean="0"/>
              <a:t> a </a:t>
            </a:r>
            <a:r>
              <a:rPr lang="cs-CZ" sz="2400" dirty="0" smtClean="0"/>
              <a:t>chtěžila</a:t>
            </a:r>
            <a:r>
              <a:rPr lang="cs-CZ" sz="2400" dirty="0" smtClean="0"/>
              <a:t> je</a:t>
            </a:r>
          </a:p>
          <a:p>
            <a:r>
              <a:rPr lang="cs-CZ" sz="2400" dirty="0"/>
              <a:t>u</a:t>
            </a:r>
            <a:r>
              <a:rPr lang="cs-CZ" sz="2400" dirty="0" smtClean="0"/>
              <a:t>cupéci</a:t>
            </a:r>
            <a:r>
              <a:rPr lang="cs-CZ" sz="2400" dirty="0" smtClean="0"/>
              <a:t> v </a:t>
            </a:r>
            <a:r>
              <a:rPr lang="cs-CZ" sz="2400" dirty="0" smtClean="0"/>
              <a:t>pečici</a:t>
            </a:r>
            <a:r>
              <a:rPr lang="cs-CZ" sz="2400" dirty="0" smtClean="0"/>
              <a:t>. </a:t>
            </a:r>
            <a:r>
              <a:rPr lang="cs-CZ" sz="2400" dirty="0" smtClean="0"/>
              <a:t>Děkuti</a:t>
            </a:r>
            <a:r>
              <a:rPr lang="cs-CZ" sz="2400" dirty="0" smtClean="0"/>
              <a:t>  ale </a:t>
            </a:r>
            <a:r>
              <a:rPr lang="cs-CZ" sz="2400" dirty="0" smtClean="0"/>
              <a:t>utepekly</a:t>
            </a:r>
            <a:r>
              <a:rPr lang="cs-CZ" sz="2400" dirty="0" smtClean="0"/>
              <a:t> a </a:t>
            </a:r>
            <a:r>
              <a:rPr lang="cs-CZ" sz="2400" dirty="0" smtClean="0"/>
              <a:t>bačibička</a:t>
            </a:r>
            <a:r>
              <a:rPr lang="cs-CZ" sz="2400" dirty="0" smtClean="0"/>
              <a:t> je </a:t>
            </a:r>
            <a:r>
              <a:rPr lang="cs-CZ" sz="2400" dirty="0" smtClean="0"/>
              <a:t>nekuchytila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Documents and Settings\maruška\Local Settings\Temporary Internet Files\Content.IE5\UNN6319G\MC9004397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81293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50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668" y="0"/>
            <a:ext cx="6070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5101397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Doplň i/y.</a:t>
            </a:r>
          </a:p>
          <a:p>
            <a:endParaRPr lang="cs-CZ" sz="2000" b="1" dirty="0" smtClean="0"/>
          </a:p>
          <a:p>
            <a:endParaRPr lang="cs-CZ" sz="2000" dirty="0"/>
          </a:p>
          <a:p>
            <a:r>
              <a:rPr lang="cs-CZ" sz="2400" dirty="0" smtClean="0"/>
              <a:t>Pern</a:t>
            </a:r>
            <a:r>
              <a:rPr lang="cs-CZ" sz="2400" dirty="0" smtClean="0"/>
              <a:t>__ková chaloupka.</a:t>
            </a:r>
          </a:p>
          <a:p>
            <a:r>
              <a:rPr lang="cs-CZ" sz="2400" dirty="0" smtClean="0"/>
              <a:t>Jen__</a:t>
            </a:r>
            <a:r>
              <a:rPr lang="cs-CZ" sz="2400" dirty="0" smtClean="0"/>
              <a:t>ček</a:t>
            </a:r>
            <a:r>
              <a:rPr lang="cs-CZ" sz="2400" dirty="0" smtClean="0"/>
              <a:t> a Mařenka loupali </a:t>
            </a:r>
            <a:r>
              <a:rPr lang="cs-CZ" sz="2400" dirty="0" smtClean="0"/>
              <a:t>pern</a:t>
            </a:r>
            <a:r>
              <a:rPr lang="cs-CZ" sz="2400" dirty="0" smtClean="0"/>
              <a:t>__</a:t>
            </a:r>
            <a:r>
              <a:rPr lang="cs-CZ" sz="2400" dirty="0" smtClean="0"/>
              <a:t>ček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Jež__baba</a:t>
            </a:r>
            <a:r>
              <a:rPr lang="cs-CZ" sz="2400" dirty="0" smtClean="0"/>
              <a:t> dět__  </a:t>
            </a:r>
            <a:r>
              <a:rPr lang="cs-CZ" sz="2400" dirty="0" smtClean="0"/>
              <a:t>ch__t__la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Chtěla je </a:t>
            </a:r>
            <a:r>
              <a:rPr lang="cs-CZ" sz="2400" dirty="0" smtClean="0"/>
              <a:t>upéc</a:t>
            </a:r>
            <a:r>
              <a:rPr lang="cs-CZ" sz="2400" dirty="0" smtClean="0"/>
              <a:t>__  v pec__.</a:t>
            </a:r>
          </a:p>
          <a:p>
            <a:r>
              <a:rPr lang="cs-CZ" sz="2400" dirty="0" smtClean="0"/>
              <a:t>Dět__ utekly.</a:t>
            </a:r>
          </a:p>
          <a:p>
            <a:r>
              <a:rPr lang="cs-CZ" sz="2400" dirty="0" smtClean="0"/>
              <a:t>Jež__baba</a:t>
            </a:r>
            <a:r>
              <a:rPr lang="cs-CZ" sz="2400" dirty="0" smtClean="0"/>
              <a:t>  je </a:t>
            </a:r>
            <a:r>
              <a:rPr lang="cs-CZ" sz="2400" dirty="0" smtClean="0"/>
              <a:t>nech__t__la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 descr="C:\Documents and Settings\maruška\Local Settings\Temporary Internet Files\Content.IE5\PW4OVKBN\MC900422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17032"/>
            <a:ext cx="1800225" cy="264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25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6396"/>
            <a:ext cx="3225991" cy="685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80883" y="684808"/>
            <a:ext cx="1038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TOPOL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79712" y="851520"/>
            <a:ext cx="1847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3445396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47941" y="5733256"/>
            <a:ext cx="941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SMRK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40307" y="3284984"/>
            <a:ext cx="75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DUB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1340768"/>
            <a:ext cx="15181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BOROVICE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36296" y="3746649"/>
            <a:ext cx="724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LÍPA</a:t>
            </a:r>
            <a:endParaRPr lang="cs-CZ" sz="2400" b="1" dirty="0"/>
          </a:p>
        </p:txBody>
      </p:sp>
      <p:cxnSp>
        <p:nvCxnSpPr>
          <p:cNvPr id="20" name="Přímá spojnice se šipkou 19"/>
          <p:cNvCxnSpPr>
            <a:stCxn id="8" idx="3"/>
          </p:cNvCxnSpPr>
          <p:nvPr/>
        </p:nvCxnSpPr>
        <p:spPr>
          <a:xfrm>
            <a:off x="1819694" y="915641"/>
            <a:ext cx="1312146" cy="2225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1789224" y="3515816"/>
            <a:ext cx="1342616" cy="1785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1979712" y="1340768"/>
            <a:ext cx="1152128" cy="4623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5" idx="1"/>
          </p:cNvCxnSpPr>
          <p:nvPr/>
        </p:nvCxnSpPr>
        <p:spPr>
          <a:xfrm flipH="1" flipV="1">
            <a:off x="6357831" y="1340768"/>
            <a:ext cx="662441" cy="230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6516216" y="3515816"/>
            <a:ext cx="504056" cy="4616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19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518623"/>
            <a:ext cx="29582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Přečti a nauč se básničku :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2708920"/>
            <a:ext cx="28192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Mařenka a Jeníček,</a:t>
            </a:r>
          </a:p>
          <a:p>
            <a:r>
              <a:rPr lang="cs-CZ" sz="2400" dirty="0"/>
              <a:t>l</a:t>
            </a:r>
            <a:r>
              <a:rPr lang="cs-CZ" sz="2400" dirty="0" smtClean="0"/>
              <a:t>oupali si perníček.</a:t>
            </a:r>
          </a:p>
          <a:p>
            <a:r>
              <a:rPr lang="cs-CZ" sz="2400" dirty="0" smtClean="0"/>
              <a:t>Bábě se to nelíbilo.</a:t>
            </a:r>
          </a:p>
          <a:p>
            <a:r>
              <a:rPr lang="cs-CZ" sz="2400" dirty="0" smtClean="0"/>
              <a:t>Zavřela je, už to bylo.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0482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31348" y="836712"/>
            <a:ext cx="3164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/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09824" y="83671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Obrázky použity : 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1206044"/>
            <a:ext cx="5814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Chaloupka. In: </a:t>
            </a:r>
            <a:r>
              <a:rPr lang="cs-CZ" i="1" dirty="0"/>
              <a:t>Http://office.microsoft.com/</a:t>
            </a:r>
            <a:r>
              <a:rPr lang="cs-CZ" i="1" dirty="0"/>
              <a:t>cs-cz</a:t>
            </a:r>
            <a:r>
              <a:rPr lang="cs-CZ" i="1" dirty="0"/>
              <a:t>/</a:t>
            </a:r>
            <a:r>
              <a:rPr lang="cs-CZ" i="1" dirty="0"/>
              <a:t>images</a:t>
            </a:r>
            <a:r>
              <a:rPr lang="cs-CZ" i="1" dirty="0"/>
              <a:t>/</a:t>
            </a:r>
            <a:r>
              <a:rPr lang="cs-CZ" i="1" dirty="0"/>
              <a:t>results.aspx?qu</a:t>
            </a:r>
            <a:r>
              <a:rPr lang="cs-CZ" i="1" dirty="0"/>
              <a:t>=</a:t>
            </a:r>
            <a:r>
              <a:rPr lang="cs-CZ" i="1" dirty="0"/>
              <a:t>chaloupka&amp;ex</a:t>
            </a:r>
            <a:r>
              <a:rPr lang="cs-CZ" i="1" dirty="0"/>
              <a:t>=1#ai:MC900439770|</a:t>
            </a:r>
            <a:r>
              <a:rPr lang="cs-CZ" dirty="0"/>
              <a:t>[online]. [cit. 6.10.2011].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043608" y="2129374"/>
            <a:ext cx="5814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Chaloupka. In: </a:t>
            </a:r>
            <a:r>
              <a:rPr lang="cs-CZ" i="1" dirty="0"/>
              <a:t>Http://office.microsoft.com/</a:t>
            </a:r>
            <a:r>
              <a:rPr lang="cs-CZ" i="1" dirty="0"/>
              <a:t>cs-cz</a:t>
            </a:r>
            <a:r>
              <a:rPr lang="cs-CZ" i="1" dirty="0"/>
              <a:t>/</a:t>
            </a:r>
            <a:r>
              <a:rPr lang="cs-CZ" i="1" dirty="0"/>
              <a:t>images</a:t>
            </a:r>
            <a:r>
              <a:rPr lang="cs-CZ" i="1" dirty="0"/>
              <a:t>/</a:t>
            </a:r>
            <a:r>
              <a:rPr lang="cs-CZ" i="1" dirty="0"/>
              <a:t>results.aspx?qu</a:t>
            </a:r>
            <a:r>
              <a:rPr lang="cs-CZ" i="1" dirty="0"/>
              <a:t>=</a:t>
            </a:r>
            <a:r>
              <a:rPr lang="cs-CZ" i="1" dirty="0"/>
              <a:t>chaloupka&amp;ex</a:t>
            </a:r>
            <a:r>
              <a:rPr lang="cs-CZ" i="1" dirty="0"/>
              <a:t>=1#ai:MC900422909|</a:t>
            </a:r>
            <a:r>
              <a:rPr lang="cs-CZ" dirty="0"/>
              <a:t>[online]. [cit. 6.10.2011]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043608" y="3140968"/>
            <a:ext cx="4847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Pohádka: Perníková chaloupka, obrázky stromů :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 rot="10800000" flipV="1">
            <a:off x="1043607" y="3605391"/>
            <a:ext cx="5814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DOC.PAEDR.JANA COUFALOVÁ, CSc. </a:t>
            </a:r>
            <a:r>
              <a:rPr lang="cs-CZ" i="1" dirty="0"/>
              <a:t>Projektové vyučování</a:t>
            </a:r>
            <a:r>
              <a:rPr lang="cs-CZ" dirty="0"/>
              <a:t>. Trutnov: Fortuna, 2006. ISBN 80-1258-06</a:t>
            </a:r>
          </a:p>
        </p:txBody>
      </p:sp>
    </p:spTree>
    <p:extLst>
      <p:ext uri="{BB962C8B-B14F-4D97-AF65-F5344CB8AC3E}">
        <p14:creationId xmlns:p14="http://schemas.microsoft.com/office/powerpoint/2010/main" val="416639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320</Words>
  <Application>Microsoft Office PowerPoint</Application>
  <PresentationFormat>Předvádění na obrazovce (4:3)</PresentationFormat>
  <Paragraphs>59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Fiedlerová Ivana</dc:creator>
  <cp:lastModifiedBy>maruška</cp:lastModifiedBy>
  <cp:revision>20</cp:revision>
  <cp:lastPrinted>2011-11-07T13:07:31Z</cp:lastPrinted>
  <dcterms:created xsi:type="dcterms:W3CDTF">2011-11-02T10:29:00Z</dcterms:created>
  <dcterms:modified xsi:type="dcterms:W3CDTF">2012-03-04T15:43:00Z</dcterms:modified>
</cp:coreProperties>
</file>