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4343BD-92D3-4823-9D72-BDC2B20A0665}" type="datetimeFigureOut">
              <a:rPr lang="cs-CZ" smtClean="0"/>
              <a:pPr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C700E-EA3A-47A9-A949-EF2B57C64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268760"/>
            <a:ext cx="7772400" cy="792088"/>
          </a:xfrm>
        </p:spPr>
        <p:txBody>
          <a:bodyPr/>
          <a:lstStyle/>
          <a:p>
            <a:r>
              <a:rPr lang="cs-CZ" dirty="0" smtClean="0"/>
              <a:t>Přehled anglických časů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132856"/>
            <a:ext cx="8640960" cy="4725144"/>
          </a:xfrm>
        </p:spPr>
        <p:txBody>
          <a:bodyPr>
            <a:normAutofit fontScale="40000" lnSpcReduction="20000"/>
          </a:bodyPr>
          <a:lstStyle/>
          <a:p>
            <a:pPr algn="l"/>
            <a:r>
              <a:rPr lang="cs-CZ" sz="4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Název výukového materiálu</a:t>
            </a:r>
            <a:r>
              <a:rPr lang="cs-CZ" sz="4000" dirty="0" smtClean="0">
                <a:solidFill>
                  <a:schemeClr val="tx1"/>
                </a:solidFill>
              </a:rPr>
              <a:t>: Přehled anglických časů</a:t>
            </a:r>
            <a:endParaRPr lang="cs-CZ" sz="4000" dirty="0">
              <a:solidFill>
                <a:schemeClr val="tx1"/>
              </a:solidFill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Autor</a:t>
            </a:r>
            <a:r>
              <a:rPr lang="cs-CZ" sz="4000" dirty="0" smtClean="0">
                <a:solidFill>
                  <a:schemeClr val="tx1"/>
                </a:solidFill>
              </a:rPr>
              <a:t>: Mgr. Eva Štouračová</a:t>
            </a:r>
            <a:endParaRPr lang="cs-CZ" sz="4000" dirty="0">
              <a:solidFill>
                <a:schemeClr val="tx1"/>
              </a:solidFill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Vytvořeno</a:t>
            </a:r>
            <a:r>
              <a:rPr lang="cs-CZ" sz="4000" dirty="0" smtClean="0">
                <a:solidFill>
                  <a:schemeClr val="tx1"/>
                </a:solidFill>
              </a:rPr>
              <a:t>: 7. ledna 2012</a:t>
            </a:r>
            <a:endParaRPr lang="cs-CZ" sz="4000" dirty="0">
              <a:solidFill>
                <a:schemeClr val="tx1"/>
              </a:solidFill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Ročník</a:t>
            </a:r>
            <a:r>
              <a:rPr lang="cs-CZ" sz="4000" dirty="0" smtClean="0">
                <a:solidFill>
                  <a:schemeClr val="tx1"/>
                </a:solidFill>
              </a:rPr>
              <a:t>: 7</a:t>
            </a:r>
            <a:r>
              <a:rPr lang="cs-CZ" sz="4000" dirty="0" smtClean="0">
                <a:solidFill>
                  <a:schemeClr val="tx1"/>
                </a:solidFill>
              </a:rPr>
              <a:t>. - 9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Vzdělávací oblast: Jazyk a jazyková komunikace</a:t>
            </a: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Vzdělávací obor: Cizí jazyk – angličtina</a:t>
            </a:r>
          </a:p>
          <a:p>
            <a:pPr algn="l"/>
            <a:r>
              <a:rPr lang="cs-CZ" sz="4000" dirty="0" smtClean="0">
                <a:solidFill>
                  <a:schemeClr val="tx1"/>
                </a:solidFill>
              </a:rPr>
              <a:t>Tematický </a:t>
            </a:r>
            <a:r>
              <a:rPr lang="cs-CZ" sz="4000" dirty="0">
                <a:solidFill>
                  <a:schemeClr val="tx1"/>
                </a:solidFill>
              </a:rPr>
              <a:t>okruh</a:t>
            </a:r>
            <a:r>
              <a:rPr lang="cs-CZ" sz="4000" dirty="0" smtClean="0">
                <a:solidFill>
                  <a:schemeClr val="tx1"/>
                </a:solidFill>
              </a:rPr>
              <a:t>: Produktivní řečové dovednosti</a:t>
            </a:r>
            <a:endParaRPr lang="cs-CZ" sz="4000" dirty="0">
              <a:solidFill>
                <a:schemeClr val="tx1"/>
              </a:solidFill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Téma</a:t>
            </a:r>
            <a:r>
              <a:rPr lang="cs-CZ" sz="4000" dirty="0" smtClean="0">
                <a:solidFill>
                  <a:schemeClr val="tx1"/>
                </a:solidFill>
              </a:rPr>
              <a:t>: Gramatika – přehled anglických časů</a:t>
            </a:r>
            <a:endParaRPr lang="cs-CZ" sz="4000" dirty="0">
              <a:solidFill>
                <a:schemeClr val="tx1"/>
              </a:solidFill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Pomůcky</a:t>
            </a:r>
            <a:r>
              <a:rPr lang="cs-CZ" sz="4000" dirty="0" smtClean="0">
                <a:solidFill>
                  <a:schemeClr val="tx1"/>
                </a:solidFill>
              </a:rPr>
              <a:t>: dataprojektor</a:t>
            </a:r>
            <a:endParaRPr lang="cs-CZ" sz="4000" dirty="0">
              <a:solidFill>
                <a:schemeClr val="tx1"/>
              </a:solidFill>
            </a:endParaRPr>
          </a:p>
          <a:p>
            <a:pPr algn="l"/>
            <a:r>
              <a:rPr lang="cs-CZ" sz="4000" dirty="0">
                <a:solidFill>
                  <a:schemeClr val="tx1"/>
                </a:solidFill>
              </a:rPr>
              <a:t>Anotace</a:t>
            </a:r>
            <a:r>
              <a:rPr lang="cs-CZ" sz="4000" dirty="0" smtClean="0">
                <a:solidFill>
                  <a:schemeClr val="tx1"/>
                </a:solidFill>
              </a:rPr>
              <a:t>: schematický přehled anglických časů v tabulce s pravidly tvoření a příklady, žáci si ujasní tvoření a použití tvarů sloves v jednotlivých časech, procvičí si použití pomocných sloves v otázce a záporu v jednotlivých časech</a:t>
            </a:r>
          </a:p>
          <a:p>
            <a:pPr algn="l"/>
            <a:endParaRPr lang="cs-CZ" sz="4000" dirty="0">
              <a:solidFill>
                <a:schemeClr val="tx1"/>
              </a:solidFill>
            </a:endParaRPr>
          </a:p>
          <a:p>
            <a:r>
              <a:rPr lang="cs-CZ" i="1" dirty="0"/>
              <a:t>Tato práce je šířena pod licencí CC BY-SA 3.0. Odkazy a citace jsou platné k datu vytvoření této práce.</a:t>
            </a:r>
            <a:endParaRPr lang="cs-CZ" dirty="0"/>
          </a:p>
          <a:p>
            <a:r>
              <a:rPr lang="cs-CZ" i="1" dirty="0"/>
              <a:t>Všechny objekty použité k vytvoření tohoto materiálu jsou součástí softwaru Microsoft® Office. </a:t>
            </a:r>
            <a:endParaRPr lang="cs-CZ" dirty="0"/>
          </a:p>
          <a:p>
            <a:r>
              <a:rPr lang="cs-CZ" i="1" dirty="0"/>
              <a:t>Texty </a:t>
            </a:r>
            <a:r>
              <a:rPr lang="cs-CZ" i="1" dirty="0" smtClean="0"/>
              <a:t>jsou </a:t>
            </a:r>
            <a:r>
              <a:rPr lang="cs-CZ" i="1" dirty="0"/>
              <a:t>vlastní originální tvorbou autora</a:t>
            </a:r>
            <a:r>
              <a:rPr lang="cs-CZ" i="1" dirty="0" smtClean="0"/>
              <a:t>.</a:t>
            </a:r>
          </a:p>
          <a:p>
            <a:r>
              <a:rPr lang="cs-CZ" dirty="0" smtClean="0"/>
              <a:t>VY_32_INOVACE_06_28</a:t>
            </a:r>
          </a:p>
          <a:p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57317976"/>
              </p:ext>
            </p:extLst>
          </p:nvPr>
        </p:nvGraphicFramePr>
        <p:xfrm>
          <a:off x="107504" y="116631"/>
          <a:ext cx="8916788" cy="6582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788"/>
                <a:gridCol w="3708000"/>
                <a:gridCol w="3708000"/>
              </a:tblGrid>
              <a:tr h="524519">
                <a:tc>
                  <a:txBody>
                    <a:bodyPr/>
                    <a:lstStyle/>
                    <a:p>
                      <a:pPr algn="l"/>
                      <a:endParaRPr lang="cs-CZ" b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j-lt"/>
                          <a:cs typeface="Andalus" pitchFamily="18" charset="-78"/>
                        </a:rPr>
                        <a:t>SIMPLE</a:t>
                      </a:r>
                      <a:r>
                        <a:rPr lang="cs-CZ" baseline="0" dirty="0" smtClean="0">
                          <a:latin typeface="+mj-lt"/>
                          <a:cs typeface="Andalus" pitchFamily="18" charset="-78"/>
                        </a:rPr>
                        <a:t> </a:t>
                      </a:r>
                    </a:p>
                    <a:p>
                      <a:pPr algn="ctr"/>
                      <a:r>
                        <a:rPr lang="cs-CZ" i="1" baseline="0" dirty="0" smtClean="0">
                          <a:latin typeface="+mj-lt"/>
                          <a:cs typeface="Andalus" pitchFamily="18" charset="-78"/>
                        </a:rPr>
                        <a:t>prostý</a:t>
                      </a:r>
                      <a:endParaRPr lang="cs-CZ" i="1" dirty="0">
                        <a:latin typeface="+mj-lt"/>
                        <a:cs typeface="Andalus" pitchFamily="18" charset="-78"/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CON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TI NU OUS</a:t>
                      </a:r>
                    </a:p>
                    <a:p>
                      <a:pPr algn="ctr"/>
                      <a:r>
                        <a:rPr lang="cs-CZ" i="1" dirty="0" err="1" smtClean="0"/>
                        <a:t>Prů</a:t>
                      </a:r>
                      <a:r>
                        <a:rPr lang="cs-CZ" i="1" baseline="0" dirty="0" smtClean="0"/>
                        <a:t> </a:t>
                      </a:r>
                      <a:r>
                        <a:rPr lang="cs-CZ" i="1" dirty="0" err="1" smtClean="0"/>
                        <a:t>bě</a:t>
                      </a:r>
                      <a:r>
                        <a:rPr lang="cs-CZ" i="1" dirty="0" smtClean="0"/>
                        <a:t> </a:t>
                      </a:r>
                      <a:r>
                        <a:rPr lang="cs-CZ" i="1" dirty="0" smtClean="0"/>
                        <a:t>ho </a:t>
                      </a:r>
                      <a:r>
                        <a:rPr lang="cs-CZ" i="1" dirty="0" err="1" smtClean="0"/>
                        <a:t>vý</a:t>
                      </a:r>
                      <a:endParaRPr lang="cs-CZ" i="1" dirty="0"/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FUTURE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budoucí</a:t>
                      </a:r>
                      <a:endParaRPr lang="cs-CZ" b="1" i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 </a:t>
                      </a:r>
                    </a:p>
                    <a:p>
                      <a:pPr algn="l"/>
                      <a:r>
                        <a:rPr lang="cs-CZ" b="1" dirty="0" smtClean="0"/>
                        <a:t>     + WILL</a:t>
                      </a:r>
                      <a:r>
                        <a:rPr lang="cs-CZ" b="1" baseline="0" dirty="0" smtClean="0"/>
                        <a:t>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+ sloveso v zákl. tvaru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 </a:t>
                      </a:r>
                    </a:p>
                    <a:p>
                      <a:pPr algn="l"/>
                      <a:r>
                        <a:rPr lang="cs-CZ" b="1" dirty="0" smtClean="0"/>
                        <a:t>     + WILL</a:t>
                      </a:r>
                      <a:r>
                        <a:rPr lang="cs-CZ" b="1" baseline="0" dirty="0" smtClean="0"/>
                        <a:t> BE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+ sloveso s -ING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PRESENT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přítomný</a:t>
                      </a:r>
                      <a:endParaRPr lang="cs-CZ" b="1" i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 </a:t>
                      </a:r>
                    </a:p>
                    <a:p>
                      <a:pPr algn="l"/>
                      <a:r>
                        <a:rPr lang="cs-CZ" b="1" dirty="0" smtClean="0"/>
                        <a:t>     + SLOVESO </a:t>
                      </a:r>
                    </a:p>
                    <a:p>
                      <a:pPr algn="l"/>
                      <a:r>
                        <a:rPr lang="cs-CZ" b="1" dirty="0" smtClean="0"/>
                        <a:t>           (3.os.j.č.</a:t>
                      </a:r>
                      <a:r>
                        <a:rPr lang="cs-CZ" b="1" baseline="0" dirty="0" smtClean="0"/>
                        <a:t> –S)</a:t>
                      </a:r>
                      <a:endParaRPr lang="cs-CZ" b="1" dirty="0" smtClean="0"/>
                    </a:p>
                    <a:p>
                      <a:pPr algn="l"/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 </a:t>
                      </a:r>
                    </a:p>
                    <a:p>
                      <a:pPr algn="l"/>
                      <a:r>
                        <a:rPr lang="cs-CZ" b="1" dirty="0" smtClean="0"/>
                        <a:t>     + TO BE (ve správném tvaru) </a:t>
                      </a:r>
                    </a:p>
                    <a:p>
                      <a:pPr algn="l"/>
                      <a:r>
                        <a:rPr lang="cs-CZ" b="1" dirty="0" smtClean="0"/>
                        <a:t>          +</a:t>
                      </a:r>
                      <a:r>
                        <a:rPr lang="cs-CZ" b="1" baseline="0" dirty="0" smtClean="0"/>
                        <a:t> sloveso s -ING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PRESENT</a:t>
                      </a:r>
                      <a:r>
                        <a:rPr lang="cs-CZ" b="1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PERFECT</a:t>
                      </a:r>
                    </a:p>
                    <a:p>
                      <a:pPr algn="l"/>
                      <a:r>
                        <a:rPr lang="cs-CZ" b="1" i="1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předpřítomný</a:t>
                      </a:r>
                      <a:endParaRPr lang="cs-CZ" b="1" i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 </a:t>
                      </a:r>
                    </a:p>
                    <a:p>
                      <a:pPr algn="l"/>
                      <a:r>
                        <a:rPr lang="cs-CZ" b="1" dirty="0" smtClean="0"/>
                        <a:t>     + HAVE/HAS</a:t>
                      </a:r>
                      <a:r>
                        <a:rPr lang="cs-CZ" b="1" baseline="0" dirty="0" smtClean="0"/>
                        <a:t>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+ sloveso s –ED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(u nepr.sl.  3.tvar)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 </a:t>
                      </a:r>
                    </a:p>
                    <a:p>
                      <a:pPr algn="l"/>
                      <a:r>
                        <a:rPr lang="cs-CZ" b="1" dirty="0" smtClean="0"/>
                        <a:t>     + HAVE/HAS </a:t>
                      </a:r>
                    </a:p>
                    <a:p>
                      <a:pPr algn="l"/>
                      <a:r>
                        <a:rPr lang="cs-CZ" b="1" dirty="0" smtClean="0"/>
                        <a:t>          + BEEN </a:t>
                      </a:r>
                    </a:p>
                    <a:p>
                      <a:pPr algn="l"/>
                      <a:r>
                        <a:rPr lang="cs-CZ" b="1" dirty="0" smtClean="0"/>
                        <a:t>               + sloveso</a:t>
                      </a:r>
                      <a:r>
                        <a:rPr lang="cs-CZ" b="1" baseline="0" dirty="0" smtClean="0"/>
                        <a:t> s –ING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PAST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minulý</a:t>
                      </a:r>
                      <a:endParaRPr lang="cs-CZ" b="1" i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 </a:t>
                      </a:r>
                    </a:p>
                    <a:p>
                      <a:pPr algn="l"/>
                      <a:r>
                        <a:rPr lang="cs-CZ" b="1" dirty="0" smtClean="0"/>
                        <a:t>     + sloveso s –ED</a:t>
                      </a:r>
                      <a:r>
                        <a:rPr lang="cs-CZ" b="1" baseline="0" dirty="0" smtClean="0"/>
                        <a:t>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(u nepr.sl. 2.tvar)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 </a:t>
                      </a:r>
                    </a:p>
                    <a:p>
                      <a:pPr algn="l"/>
                      <a:r>
                        <a:rPr lang="cs-CZ" b="1" dirty="0" smtClean="0"/>
                        <a:t>     + WAS/WERE </a:t>
                      </a:r>
                    </a:p>
                    <a:p>
                      <a:pPr algn="l"/>
                      <a:r>
                        <a:rPr lang="cs-CZ" b="1" dirty="0" smtClean="0"/>
                        <a:t>          +</a:t>
                      </a:r>
                      <a:r>
                        <a:rPr lang="cs-CZ" b="1" baseline="0" dirty="0" smtClean="0"/>
                        <a:t> sloveso s –ING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PAST </a:t>
                      </a:r>
                    </a:p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PERFECT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předminulý</a:t>
                      </a:r>
                      <a:endParaRPr lang="cs-CZ" b="1" i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</a:t>
                      </a:r>
                      <a:r>
                        <a:rPr lang="cs-CZ" b="1" baseline="0" dirty="0" smtClean="0"/>
                        <a:t>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+ HAD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+ sloveso s –ED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(u nepr.sl. 3.tvar)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OSOBA </a:t>
                      </a:r>
                    </a:p>
                    <a:p>
                      <a:pPr algn="l"/>
                      <a:r>
                        <a:rPr lang="cs-CZ" b="1" dirty="0" smtClean="0"/>
                        <a:t>     + HAD BEEN </a:t>
                      </a:r>
                    </a:p>
                    <a:p>
                      <a:pPr algn="l"/>
                      <a:r>
                        <a:rPr lang="cs-CZ" b="1" dirty="0" smtClean="0"/>
                        <a:t>          + sloveso</a:t>
                      </a:r>
                      <a:r>
                        <a:rPr lang="cs-CZ" b="1" baseline="0" dirty="0" smtClean="0"/>
                        <a:t> s -ING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stouracoova\AppData\Local\Microsoft\Windows\Temporary Internet Files\Content.IE5\ATJ3BNKG\MC90044146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6632"/>
            <a:ext cx="936104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55010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98508886"/>
              </p:ext>
            </p:extLst>
          </p:nvPr>
        </p:nvGraphicFramePr>
        <p:xfrm>
          <a:off x="107504" y="116631"/>
          <a:ext cx="8916788" cy="658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788"/>
                <a:gridCol w="3708000"/>
                <a:gridCol w="3708000"/>
              </a:tblGrid>
              <a:tr h="52451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EXAMPLES</a:t>
                      </a:r>
                    </a:p>
                    <a:p>
                      <a:pPr algn="ctr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příklady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j-lt"/>
                          <a:cs typeface="Andalus" pitchFamily="18" charset="-78"/>
                        </a:rPr>
                        <a:t>SIMPLE</a:t>
                      </a:r>
                      <a:r>
                        <a:rPr lang="cs-CZ" baseline="0" dirty="0" smtClean="0">
                          <a:latin typeface="+mj-lt"/>
                          <a:cs typeface="Andalus" pitchFamily="18" charset="-78"/>
                        </a:rPr>
                        <a:t> </a:t>
                      </a:r>
                    </a:p>
                    <a:p>
                      <a:pPr algn="ctr"/>
                      <a:r>
                        <a:rPr lang="cs-CZ" i="1" baseline="0" dirty="0" smtClean="0">
                          <a:latin typeface="+mj-lt"/>
                          <a:cs typeface="Andalus" pitchFamily="18" charset="-78"/>
                        </a:rPr>
                        <a:t>prostý</a:t>
                      </a:r>
                      <a:endParaRPr lang="cs-CZ" i="1" dirty="0">
                        <a:latin typeface="+mj-lt"/>
                        <a:cs typeface="Andalus" pitchFamily="18" charset="-78"/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CON TI NU OUS</a:t>
                      </a:r>
                    </a:p>
                    <a:p>
                      <a:pPr algn="ctr"/>
                      <a:r>
                        <a:rPr lang="cs-CZ" i="1" dirty="0" err="1" smtClean="0"/>
                        <a:t>prů</a:t>
                      </a:r>
                      <a:r>
                        <a:rPr lang="cs-CZ" i="1" dirty="0" smtClean="0"/>
                        <a:t> </a:t>
                      </a:r>
                      <a:r>
                        <a:rPr lang="cs-CZ" i="1" dirty="0" err="1" smtClean="0"/>
                        <a:t>bě</a:t>
                      </a:r>
                      <a:r>
                        <a:rPr lang="cs-CZ" i="1" dirty="0" smtClean="0"/>
                        <a:t> ho </a:t>
                      </a:r>
                      <a:r>
                        <a:rPr lang="cs-CZ" i="1" dirty="0" err="1" smtClean="0"/>
                        <a:t>vý</a:t>
                      </a:r>
                      <a:endParaRPr lang="cs-CZ" i="1" dirty="0"/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FUTURE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budoucí</a:t>
                      </a:r>
                      <a:endParaRPr lang="cs-CZ" b="1" i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</a:t>
                      </a:r>
                      <a:r>
                        <a:rPr lang="cs-CZ" b="1" dirty="0" smtClean="0"/>
                        <a:t>     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</a:t>
                      </a:r>
                      <a:r>
                        <a:rPr lang="cs-CZ" b="1" dirty="0" smtClean="0"/>
                        <a:t>        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will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write</a:t>
                      </a:r>
                      <a:r>
                        <a:rPr lang="cs-CZ" b="1" dirty="0" smtClean="0"/>
                        <a:t>     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write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will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write</a:t>
                      </a:r>
                      <a:r>
                        <a:rPr lang="cs-CZ" b="1" baseline="0" dirty="0" smtClean="0"/>
                        <a:t>        </a:t>
                      </a:r>
                      <a:r>
                        <a:rPr lang="cs-CZ" b="1" baseline="0" dirty="0" err="1" smtClean="0"/>
                        <a:t>They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will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write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r>
                        <a:rPr lang="cs-CZ" b="1" dirty="0" smtClean="0"/>
                        <a:t>          </a:t>
                      </a:r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will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smtClean="0"/>
                        <a:t>I </a:t>
                      </a:r>
                      <a:r>
                        <a:rPr lang="cs-CZ" b="1" baseline="0" dirty="0" err="1" smtClean="0"/>
                        <a:t>will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writing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will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writing</a:t>
                      </a:r>
                      <a:endParaRPr lang="cs-CZ" b="1" baseline="0" dirty="0" smtClean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PRESENT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přítomný</a:t>
                      </a:r>
                      <a:endParaRPr lang="cs-CZ" b="1" i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work</a:t>
                      </a:r>
                      <a:r>
                        <a:rPr lang="cs-CZ" b="1" dirty="0" smtClean="0"/>
                        <a:t>              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works</a:t>
                      </a:r>
                      <a:r>
                        <a:rPr lang="cs-CZ" b="1" dirty="0" smtClean="0"/>
                        <a:t>               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write</a:t>
                      </a:r>
                      <a:r>
                        <a:rPr lang="cs-CZ" b="1" dirty="0" smtClean="0"/>
                        <a:t>              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write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writes</a:t>
                      </a:r>
                      <a:r>
                        <a:rPr lang="cs-CZ" b="1" dirty="0" smtClean="0"/>
                        <a:t>               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write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am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r>
                        <a:rPr lang="cs-CZ" b="1" dirty="0" smtClean="0"/>
                        <a:t>      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are </a:t>
                      </a:r>
                      <a:r>
                        <a:rPr lang="cs-CZ" b="1" dirty="0" err="1" smtClean="0"/>
                        <a:t>working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is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r>
                        <a:rPr lang="cs-CZ" b="1" dirty="0" smtClean="0"/>
                        <a:t>         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are </a:t>
                      </a:r>
                      <a:r>
                        <a:rPr lang="cs-CZ" b="1" dirty="0" err="1" smtClean="0"/>
                        <a:t>working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am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writing</a:t>
                      </a:r>
                      <a:r>
                        <a:rPr lang="cs-CZ" b="1" dirty="0" smtClean="0"/>
                        <a:t>         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are </a:t>
                      </a:r>
                      <a:r>
                        <a:rPr lang="cs-CZ" b="1" dirty="0" err="1" smtClean="0"/>
                        <a:t>writing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is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writing</a:t>
                      </a:r>
                      <a:r>
                        <a:rPr lang="cs-CZ" b="1" dirty="0" smtClean="0"/>
                        <a:t>            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are </a:t>
                      </a:r>
                      <a:r>
                        <a:rPr lang="cs-CZ" b="1" dirty="0" err="1" smtClean="0"/>
                        <a:t>writing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PRESENT</a:t>
                      </a:r>
                      <a:r>
                        <a:rPr lang="cs-CZ" b="1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PERFECT</a:t>
                      </a:r>
                    </a:p>
                    <a:p>
                      <a:pPr algn="l"/>
                      <a:r>
                        <a:rPr lang="cs-CZ" b="1" i="1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předpřítomný</a:t>
                      </a:r>
                      <a:endParaRPr lang="cs-CZ" b="1" i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worked</a:t>
                      </a:r>
                      <a:r>
                        <a:rPr lang="cs-CZ" b="1" dirty="0" smtClean="0"/>
                        <a:t>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have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worked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has </a:t>
                      </a:r>
                      <a:r>
                        <a:rPr lang="cs-CZ" b="1" dirty="0" err="1" smtClean="0"/>
                        <a:t>worked</a:t>
                      </a:r>
                      <a:r>
                        <a:rPr lang="cs-CZ" b="1" dirty="0" smtClean="0"/>
                        <a:t>     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worked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written</a:t>
                      </a:r>
                      <a:r>
                        <a:rPr lang="cs-CZ" b="1" dirty="0" smtClean="0"/>
                        <a:t>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written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has </a:t>
                      </a:r>
                      <a:r>
                        <a:rPr lang="cs-CZ" b="1" dirty="0" err="1" smtClean="0"/>
                        <a:t>written</a:t>
                      </a:r>
                      <a:r>
                        <a:rPr lang="cs-CZ" b="1" dirty="0" smtClean="0"/>
                        <a:t>     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written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been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has </a:t>
                      </a:r>
                      <a:r>
                        <a:rPr lang="cs-CZ" b="1" dirty="0" err="1" smtClean="0"/>
                        <a:t>been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been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writing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has </a:t>
                      </a:r>
                      <a:r>
                        <a:rPr lang="cs-CZ" b="1" dirty="0" err="1" smtClean="0"/>
                        <a:t>been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writing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PAST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minulý</a:t>
                      </a:r>
                      <a:endParaRPr lang="cs-CZ" b="1" i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worked</a:t>
                      </a:r>
                      <a:r>
                        <a:rPr lang="cs-CZ" b="1" dirty="0" smtClean="0"/>
                        <a:t>          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worked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worked</a:t>
                      </a:r>
                      <a:r>
                        <a:rPr lang="cs-CZ" b="1" dirty="0" smtClean="0"/>
                        <a:t>             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worked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wrote</a:t>
                      </a:r>
                      <a:r>
                        <a:rPr lang="cs-CZ" b="1" dirty="0" smtClean="0"/>
                        <a:t>              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wrote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wrote</a:t>
                      </a:r>
                      <a:r>
                        <a:rPr lang="cs-CZ" b="1" dirty="0" smtClean="0"/>
                        <a:t>                 </a:t>
                      </a:r>
                      <a:r>
                        <a:rPr lang="cs-CZ" b="1" dirty="0" err="1" smtClean="0"/>
                        <a:t>They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wrote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was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r>
                        <a:rPr lang="cs-CZ" b="1" dirty="0" smtClean="0"/>
                        <a:t>          </a:t>
                      </a:r>
                      <a:r>
                        <a:rPr lang="cs-CZ" b="1" dirty="0" err="1" smtClean="0"/>
                        <a:t>We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were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was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r>
                        <a:rPr lang="cs-CZ" b="1" baseline="0" dirty="0" smtClean="0"/>
                        <a:t>  </a:t>
                      </a:r>
                      <a:r>
                        <a:rPr lang="cs-CZ" b="1" baseline="0" dirty="0" err="1" smtClean="0"/>
                        <a:t>They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were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smtClean="0"/>
                        <a:t>I </a:t>
                      </a:r>
                      <a:r>
                        <a:rPr lang="cs-CZ" b="1" baseline="0" dirty="0" err="1" smtClean="0"/>
                        <a:t>was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writing</a:t>
                      </a:r>
                      <a:r>
                        <a:rPr lang="cs-CZ" b="1" baseline="0" dirty="0" smtClean="0"/>
                        <a:t>              </a:t>
                      </a:r>
                      <a:r>
                        <a:rPr lang="cs-CZ" b="1" baseline="0" dirty="0" err="1" smtClean="0"/>
                        <a:t>We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were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writing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was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writing</a:t>
                      </a:r>
                      <a:r>
                        <a:rPr lang="cs-CZ" b="1" baseline="0" dirty="0" smtClean="0"/>
                        <a:t>      </a:t>
                      </a:r>
                      <a:r>
                        <a:rPr lang="cs-CZ" b="1" baseline="0" dirty="0" err="1" smtClean="0"/>
                        <a:t>They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were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PAST </a:t>
                      </a:r>
                    </a:p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PERFECT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předminulý</a:t>
                      </a:r>
                      <a:endParaRPr lang="cs-CZ" b="1" i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had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worked</a:t>
                      </a:r>
                      <a:r>
                        <a:rPr lang="cs-CZ" b="1" baseline="0" dirty="0" smtClean="0"/>
                        <a:t>            </a:t>
                      </a:r>
                      <a:r>
                        <a:rPr lang="cs-CZ" b="1" baseline="0" dirty="0" err="1" smtClean="0"/>
                        <a:t>We</a:t>
                      </a:r>
                      <a:r>
                        <a:rPr lang="cs-CZ" b="1" baseline="0" dirty="0" smtClean="0"/>
                        <a:t> had </a:t>
                      </a:r>
                      <a:r>
                        <a:rPr lang="cs-CZ" b="1" baseline="0" dirty="0" err="1" smtClean="0"/>
                        <a:t>worked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had </a:t>
                      </a:r>
                      <a:r>
                        <a:rPr lang="cs-CZ" b="1" baseline="0" dirty="0" err="1" smtClean="0"/>
                        <a:t>worked</a:t>
                      </a:r>
                      <a:r>
                        <a:rPr lang="cs-CZ" b="1" baseline="0" dirty="0" smtClean="0"/>
                        <a:t>      </a:t>
                      </a:r>
                      <a:r>
                        <a:rPr lang="cs-CZ" b="1" baseline="0" dirty="0" err="1" smtClean="0"/>
                        <a:t>They</a:t>
                      </a:r>
                      <a:r>
                        <a:rPr lang="cs-CZ" b="1" baseline="0" dirty="0" smtClean="0"/>
                        <a:t> had </a:t>
                      </a:r>
                      <a:r>
                        <a:rPr lang="cs-CZ" b="1" baseline="0" dirty="0" err="1" smtClean="0"/>
                        <a:t>worked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smtClean="0"/>
                        <a:t>I had </a:t>
                      </a:r>
                      <a:r>
                        <a:rPr lang="cs-CZ" b="1" baseline="0" dirty="0" err="1" smtClean="0"/>
                        <a:t>written</a:t>
                      </a:r>
                      <a:r>
                        <a:rPr lang="cs-CZ" b="1" baseline="0" dirty="0" smtClean="0"/>
                        <a:t>            </a:t>
                      </a:r>
                      <a:r>
                        <a:rPr lang="cs-CZ" b="1" baseline="0" dirty="0" err="1" smtClean="0"/>
                        <a:t>We</a:t>
                      </a:r>
                      <a:r>
                        <a:rPr lang="cs-CZ" b="1" baseline="0" dirty="0" smtClean="0"/>
                        <a:t> had </a:t>
                      </a:r>
                      <a:r>
                        <a:rPr lang="cs-CZ" b="1" baseline="0" dirty="0" err="1" smtClean="0"/>
                        <a:t>written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had </a:t>
                      </a:r>
                      <a:r>
                        <a:rPr lang="cs-CZ" b="1" baseline="0" dirty="0" err="1" smtClean="0"/>
                        <a:t>written</a:t>
                      </a:r>
                      <a:r>
                        <a:rPr lang="cs-CZ" b="1" baseline="0" dirty="0" smtClean="0"/>
                        <a:t>       </a:t>
                      </a:r>
                      <a:r>
                        <a:rPr lang="cs-CZ" b="1" baseline="0" dirty="0" err="1" smtClean="0"/>
                        <a:t>They</a:t>
                      </a:r>
                      <a:r>
                        <a:rPr lang="cs-CZ" b="1" baseline="0" dirty="0" smtClean="0"/>
                        <a:t> had </a:t>
                      </a:r>
                      <a:r>
                        <a:rPr lang="cs-CZ" b="1" baseline="0" dirty="0" err="1" smtClean="0"/>
                        <a:t>written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I had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been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had </a:t>
                      </a:r>
                      <a:r>
                        <a:rPr lang="cs-CZ" b="1" baseline="0" dirty="0" err="1" smtClean="0"/>
                        <a:t>been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smtClean="0"/>
                        <a:t>I had </a:t>
                      </a:r>
                      <a:r>
                        <a:rPr lang="cs-CZ" b="1" baseline="0" dirty="0" err="1" smtClean="0"/>
                        <a:t>been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writing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had </a:t>
                      </a:r>
                      <a:r>
                        <a:rPr lang="cs-CZ" b="1" baseline="0" dirty="0" err="1" smtClean="0"/>
                        <a:t>been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writing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stouracoova\AppData\Local\Microsoft\Windows\Temporary Internet Files\Content.IE5\ATJ3BNKG\MC90044146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6672"/>
            <a:ext cx="57606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0463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92787070"/>
              </p:ext>
            </p:extLst>
          </p:nvPr>
        </p:nvGraphicFramePr>
        <p:xfrm>
          <a:off x="107504" y="116631"/>
          <a:ext cx="8916788" cy="658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788"/>
                <a:gridCol w="3708000"/>
                <a:gridCol w="3708000"/>
              </a:tblGrid>
              <a:tr h="52451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- QUESTION</a:t>
                      </a:r>
                    </a:p>
                    <a:p>
                      <a:pPr algn="l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- NEGATIVE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j-lt"/>
                          <a:cs typeface="Andalus" pitchFamily="18" charset="-78"/>
                        </a:rPr>
                        <a:t>SIMPLE</a:t>
                      </a:r>
                      <a:r>
                        <a:rPr lang="cs-CZ" baseline="0" dirty="0" smtClean="0">
                          <a:latin typeface="+mj-lt"/>
                          <a:cs typeface="Andalus" pitchFamily="18" charset="-78"/>
                        </a:rPr>
                        <a:t> </a:t>
                      </a:r>
                    </a:p>
                    <a:p>
                      <a:pPr algn="ctr"/>
                      <a:r>
                        <a:rPr lang="cs-CZ" i="1" baseline="0" dirty="0" smtClean="0">
                          <a:latin typeface="+mj-lt"/>
                          <a:cs typeface="Andalus" pitchFamily="18" charset="-78"/>
                        </a:rPr>
                        <a:t>prostý</a:t>
                      </a:r>
                      <a:endParaRPr lang="cs-CZ" i="1" dirty="0">
                        <a:latin typeface="+mj-lt"/>
                        <a:cs typeface="Andalus" pitchFamily="18" charset="-78"/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CON TI NU OUS</a:t>
                      </a:r>
                    </a:p>
                    <a:p>
                      <a:pPr algn="ctr"/>
                      <a:r>
                        <a:rPr lang="cs-CZ" i="1" dirty="0" err="1" smtClean="0"/>
                        <a:t>prů</a:t>
                      </a:r>
                      <a:r>
                        <a:rPr lang="cs-CZ" i="1" dirty="0" smtClean="0"/>
                        <a:t> </a:t>
                      </a:r>
                      <a:r>
                        <a:rPr lang="cs-CZ" i="1" dirty="0" err="1" smtClean="0"/>
                        <a:t>bě</a:t>
                      </a:r>
                      <a:r>
                        <a:rPr lang="cs-CZ" i="1" dirty="0" smtClean="0"/>
                        <a:t> ho </a:t>
                      </a:r>
                      <a:r>
                        <a:rPr lang="cs-CZ" i="1" dirty="0" err="1" smtClean="0"/>
                        <a:t>vý</a:t>
                      </a:r>
                      <a:endParaRPr lang="cs-CZ" i="1" dirty="0"/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FUTURE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budoucí</a:t>
                      </a:r>
                      <a:endParaRPr lang="cs-CZ" b="1" i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WILL</a:t>
                      </a:r>
                      <a:r>
                        <a:rPr lang="cs-CZ" b="1" baseline="0" dirty="0" smtClean="0"/>
                        <a:t> + OSOBA + sloveso?</a:t>
                      </a:r>
                    </a:p>
                    <a:p>
                      <a:pPr algn="l"/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OSOBA</a:t>
                      </a:r>
                      <a:r>
                        <a:rPr lang="cs-CZ" b="1" baseline="0" dirty="0" smtClean="0"/>
                        <a:t> +</a:t>
                      </a:r>
                      <a:r>
                        <a:rPr lang="cs-CZ" b="1" dirty="0" smtClean="0"/>
                        <a:t> WILL</a:t>
                      </a:r>
                      <a:r>
                        <a:rPr lang="cs-CZ" b="1" baseline="0" dirty="0" smtClean="0"/>
                        <a:t> NOT (= WON´T)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                      + sloveso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WILL + OSOBA + BE + sloveso -ING?</a:t>
                      </a:r>
                    </a:p>
                    <a:p>
                      <a:pPr algn="l"/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OSOBA</a:t>
                      </a:r>
                      <a:r>
                        <a:rPr lang="cs-CZ" b="1" baseline="0" dirty="0" smtClean="0"/>
                        <a:t> + WILL NOT (= WON´T) BE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            + sloveso –ING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PRESENT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přítomný</a:t>
                      </a:r>
                      <a:endParaRPr lang="cs-CZ" b="1" i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DO/DOES</a:t>
                      </a:r>
                      <a:r>
                        <a:rPr lang="cs-CZ" b="1" baseline="0" dirty="0" smtClean="0"/>
                        <a:t> + OSOBA + sloveso v            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           </a:t>
                      </a:r>
                      <a:r>
                        <a:rPr lang="cs-CZ" b="1" baseline="0" dirty="0" err="1" smtClean="0"/>
                        <a:t>zákl.tvaru</a:t>
                      </a:r>
                      <a:r>
                        <a:rPr lang="cs-CZ" b="1" baseline="0" dirty="0" smtClean="0"/>
                        <a:t>?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OSOBA</a:t>
                      </a:r>
                      <a:r>
                        <a:rPr lang="cs-CZ" b="1" baseline="0" dirty="0" smtClean="0"/>
                        <a:t> + DON´T/DOESN´T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+ sloveso v </a:t>
                      </a:r>
                      <a:r>
                        <a:rPr lang="cs-CZ" b="1" baseline="0" dirty="0" err="1" smtClean="0"/>
                        <a:t>zákl.tvaru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TO</a:t>
                      </a:r>
                      <a:r>
                        <a:rPr lang="cs-CZ" b="1" baseline="0" dirty="0" smtClean="0"/>
                        <a:t> BE + OSOBA + sloveso –ING?</a:t>
                      </a:r>
                    </a:p>
                    <a:p>
                      <a:pPr algn="l"/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smtClean="0"/>
                        <a:t>OSOBA + TO BE + NOT (=´M NOT, ISN´T, AREN´T) + sloveso –ING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PRESENT</a:t>
                      </a:r>
                      <a:r>
                        <a:rPr lang="cs-CZ" b="1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PERFECT</a:t>
                      </a:r>
                    </a:p>
                    <a:p>
                      <a:pPr algn="l"/>
                      <a:r>
                        <a:rPr lang="cs-CZ" b="1" i="1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předpřítomný</a:t>
                      </a:r>
                      <a:endParaRPr lang="cs-CZ" b="1" i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HAVE/HAS</a:t>
                      </a:r>
                      <a:r>
                        <a:rPr lang="cs-CZ" b="1" baseline="0" dirty="0" smtClean="0"/>
                        <a:t> + OSOBA + sloveso s –ED  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       (u nepr.sl. 3.tvar)</a:t>
                      </a:r>
                    </a:p>
                    <a:p>
                      <a:pPr algn="l"/>
                      <a:r>
                        <a:rPr lang="cs-CZ" b="1" baseline="0" dirty="0" smtClean="0"/>
                        <a:t>OSOBA + HAVE/HAS + NOT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+ sloveso s –ED (u nepr.sl. 3.tvar)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HAVE/HAS</a:t>
                      </a:r>
                      <a:r>
                        <a:rPr lang="cs-CZ" b="1" baseline="0" dirty="0" smtClean="0"/>
                        <a:t> + OSOBA + BEEN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           + sloveso -ING?</a:t>
                      </a:r>
                    </a:p>
                    <a:p>
                      <a:pPr algn="l"/>
                      <a:r>
                        <a:rPr lang="cs-CZ" b="1" baseline="0" dirty="0" smtClean="0"/>
                        <a:t>OSOBA + HAVE/HAS + NOT + BEEN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             + sloveso -ING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PAST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minulý</a:t>
                      </a:r>
                      <a:endParaRPr lang="cs-CZ" b="1" i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DID</a:t>
                      </a:r>
                      <a:r>
                        <a:rPr lang="cs-CZ" b="1" baseline="0" dirty="0" smtClean="0"/>
                        <a:t> + OSOBA + sloveso v </a:t>
                      </a:r>
                      <a:r>
                        <a:rPr lang="cs-CZ" b="1" baseline="0" dirty="0" err="1" smtClean="0"/>
                        <a:t>zákl.tvaru</a:t>
                      </a:r>
                      <a:r>
                        <a:rPr lang="cs-CZ" b="1" baseline="0" dirty="0" smtClean="0"/>
                        <a:t>?</a:t>
                      </a:r>
                    </a:p>
                    <a:p>
                      <a:pPr algn="l"/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smtClean="0"/>
                        <a:t>OSOBA + DID + NOT (= DIDN´T)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+ sloveso v </a:t>
                      </a:r>
                      <a:r>
                        <a:rPr lang="cs-CZ" b="1" baseline="0" dirty="0" err="1" smtClean="0"/>
                        <a:t>zákl.tvaru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WAS/WERE + OSOBA + sloveso–ING?</a:t>
                      </a:r>
                    </a:p>
                    <a:p>
                      <a:pPr algn="l"/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OSOBA</a:t>
                      </a:r>
                      <a:r>
                        <a:rPr lang="cs-CZ" b="1" baseline="0" dirty="0" smtClean="0"/>
                        <a:t> + WAS/WERE + NOT </a:t>
                      </a:r>
                    </a:p>
                    <a:p>
                      <a:pPr algn="l"/>
                      <a:r>
                        <a:rPr lang="cs-CZ" b="1" baseline="0" dirty="0" smtClean="0"/>
                        <a:t>(= WASN´T/WEREN´T) + sloveso –ING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PAST </a:t>
                      </a:r>
                    </a:p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PERFECT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předminulý</a:t>
                      </a:r>
                      <a:endParaRPr lang="cs-CZ" b="1" i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HAD + OSOBA + sloveso –ED </a:t>
                      </a:r>
                    </a:p>
                    <a:p>
                      <a:pPr algn="l"/>
                      <a:r>
                        <a:rPr lang="cs-CZ" b="1" dirty="0" smtClean="0"/>
                        <a:t>                                  (u nepr.sl. 3.tvar)?</a:t>
                      </a:r>
                    </a:p>
                    <a:p>
                      <a:pPr algn="l"/>
                      <a:r>
                        <a:rPr lang="cs-CZ" b="1" dirty="0" smtClean="0"/>
                        <a:t>OSOBA</a:t>
                      </a:r>
                      <a:r>
                        <a:rPr lang="cs-CZ" b="1" baseline="0" dirty="0" smtClean="0"/>
                        <a:t> + HAD + NOT (= HADN´T)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+ sloveso s –ED (u nepr.sl. 3.tvar)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HAD</a:t>
                      </a:r>
                      <a:r>
                        <a:rPr lang="cs-CZ" b="1" baseline="0" dirty="0" smtClean="0"/>
                        <a:t> + OSOBA + BEEN + sloveso-ING?</a:t>
                      </a:r>
                    </a:p>
                    <a:p>
                      <a:pPr algn="l"/>
                      <a:endParaRPr lang="cs-CZ" b="1" dirty="0" smtClean="0"/>
                    </a:p>
                    <a:p>
                      <a:pPr algn="l"/>
                      <a:r>
                        <a:rPr lang="cs-CZ" b="1" dirty="0" smtClean="0"/>
                        <a:t>OSOBA</a:t>
                      </a:r>
                      <a:r>
                        <a:rPr lang="cs-CZ" b="1" baseline="0" dirty="0" smtClean="0"/>
                        <a:t> + HAD NOT BEEN (= HADN´T)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            + sloveso –ING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stouracoova\AppData\Local\Microsoft\Windows\Temporary Internet Files\Content.IE5\ATJ3BNKG\MC90044146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838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58363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948922816"/>
              </p:ext>
            </p:extLst>
          </p:nvPr>
        </p:nvGraphicFramePr>
        <p:xfrm>
          <a:off x="107504" y="116631"/>
          <a:ext cx="8916788" cy="6583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0788"/>
                <a:gridCol w="3708000"/>
                <a:gridCol w="3708000"/>
              </a:tblGrid>
              <a:tr h="524519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- QUESTION</a:t>
                      </a:r>
                    </a:p>
                    <a:p>
                      <a:pPr algn="l"/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- NEGATIVE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+mj-lt"/>
                          <a:cs typeface="Andalus" pitchFamily="18" charset="-78"/>
                        </a:rPr>
                        <a:t>SIMPLE</a:t>
                      </a:r>
                      <a:r>
                        <a:rPr lang="cs-CZ" baseline="0" dirty="0" smtClean="0">
                          <a:latin typeface="+mj-lt"/>
                          <a:cs typeface="Andalus" pitchFamily="18" charset="-78"/>
                        </a:rPr>
                        <a:t> </a:t>
                      </a:r>
                    </a:p>
                    <a:p>
                      <a:pPr algn="ctr"/>
                      <a:r>
                        <a:rPr lang="cs-CZ" i="1" baseline="0" dirty="0" smtClean="0">
                          <a:latin typeface="+mj-lt"/>
                          <a:cs typeface="Andalus" pitchFamily="18" charset="-78"/>
                        </a:rPr>
                        <a:t>prostý</a:t>
                      </a:r>
                      <a:endParaRPr lang="cs-CZ" i="1" dirty="0">
                        <a:latin typeface="+mj-lt"/>
                        <a:cs typeface="Andalus" pitchFamily="18" charset="-78"/>
                      </a:endParaRPr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CON TI NU OUS</a:t>
                      </a:r>
                    </a:p>
                    <a:p>
                      <a:pPr algn="ctr"/>
                      <a:r>
                        <a:rPr lang="cs-CZ" i="1" dirty="0" err="1" smtClean="0"/>
                        <a:t>prů</a:t>
                      </a:r>
                      <a:r>
                        <a:rPr lang="cs-CZ" i="1" dirty="0" smtClean="0"/>
                        <a:t> </a:t>
                      </a:r>
                      <a:r>
                        <a:rPr lang="cs-CZ" i="1" dirty="0" err="1" smtClean="0"/>
                        <a:t>bě</a:t>
                      </a:r>
                      <a:r>
                        <a:rPr lang="cs-CZ" i="1" dirty="0" smtClean="0"/>
                        <a:t> ho </a:t>
                      </a:r>
                      <a:r>
                        <a:rPr lang="cs-CZ" i="1" dirty="0" err="1" smtClean="0"/>
                        <a:t>vý</a:t>
                      </a:r>
                      <a:endParaRPr lang="cs-CZ" i="1" dirty="0"/>
                    </a:p>
                  </a:txBody>
                  <a:tcPr anchor="ctr">
                    <a:solidFill>
                      <a:schemeClr val="accent2"/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FUTURE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</a:rPr>
                        <a:t>budoucí</a:t>
                      </a:r>
                      <a:endParaRPr lang="cs-CZ" b="1" i="1" dirty="0">
                        <a:solidFill>
                          <a:schemeClr val="accent4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Will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you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</a:t>
                      </a:r>
                      <a:r>
                        <a:rPr lang="cs-CZ" b="1" baseline="0" dirty="0" smtClean="0"/>
                        <a:t>? </a:t>
                      </a:r>
                      <a:r>
                        <a:rPr lang="cs-CZ" b="1" baseline="0" dirty="0" err="1" smtClean="0"/>
                        <a:t>Yes</a:t>
                      </a:r>
                      <a:r>
                        <a:rPr lang="cs-CZ" b="1" baseline="0" dirty="0" smtClean="0"/>
                        <a:t>, I </a:t>
                      </a:r>
                      <a:r>
                        <a:rPr lang="cs-CZ" b="1" baseline="0" dirty="0" err="1" smtClean="0"/>
                        <a:t>will.No</a:t>
                      </a:r>
                      <a:r>
                        <a:rPr lang="cs-CZ" b="1" baseline="0" dirty="0" smtClean="0"/>
                        <a:t>, I </a:t>
                      </a:r>
                      <a:r>
                        <a:rPr lang="cs-CZ" b="1" baseline="0" dirty="0" err="1" smtClean="0"/>
                        <a:t>won´t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err="1" smtClean="0"/>
                        <a:t>Will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work?Yes,she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will.No,she</a:t>
                      </a:r>
                      <a:r>
                        <a:rPr lang="cs-CZ" b="1" baseline="0" dirty="0" smtClean="0"/>
                        <a:t>  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                           </a:t>
                      </a:r>
                      <a:r>
                        <a:rPr lang="cs-CZ" b="1" baseline="0" dirty="0" err="1" smtClean="0"/>
                        <a:t>won´t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smtClean="0"/>
                        <a:t>I </a:t>
                      </a:r>
                      <a:r>
                        <a:rPr lang="cs-CZ" b="1" baseline="0" dirty="0" err="1" smtClean="0"/>
                        <a:t>won´t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</a:t>
                      </a:r>
                      <a:r>
                        <a:rPr lang="cs-CZ" b="1" baseline="0" dirty="0" smtClean="0"/>
                        <a:t> /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r>
                        <a:rPr lang="cs-CZ" b="1" dirty="0" smtClean="0"/>
                        <a:t>? </a:t>
                      </a:r>
                      <a:r>
                        <a:rPr lang="cs-CZ" b="1" dirty="0" err="1" smtClean="0"/>
                        <a:t>Yes</a:t>
                      </a:r>
                      <a:r>
                        <a:rPr lang="cs-CZ" b="1" dirty="0" smtClean="0"/>
                        <a:t>, I </a:t>
                      </a:r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pPr algn="l"/>
                      <a:r>
                        <a:rPr lang="cs-CZ" b="1" dirty="0" err="1" smtClean="0"/>
                        <a:t>Will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r>
                        <a:rPr lang="cs-CZ" b="1" dirty="0" smtClean="0"/>
                        <a:t>? No, </a:t>
                      </a:r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won´t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won´t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PRESENT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přítomný</a:t>
                      </a:r>
                      <a:endParaRPr lang="cs-CZ" b="1" i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Do </a:t>
                      </a:r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</a:t>
                      </a:r>
                      <a:r>
                        <a:rPr lang="cs-CZ" b="1" dirty="0" smtClean="0"/>
                        <a:t>? </a:t>
                      </a:r>
                      <a:r>
                        <a:rPr lang="cs-CZ" b="1" dirty="0" err="1" smtClean="0"/>
                        <a:t>Yes</a:t>
                      </a:r>
                      <a:r>
                        <a:rPr lang="cs-CZ" b="1" dirty="0" smtClean="0"/>
                        <a:t>, I do. No, I </a:t>
                      </a:r>
                      <a:r>
                        <a:rPr lang="cs-CZ" b="1" dirty="0" err="1" smtClean="0"/>
                        <a:t>don´t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pPr algn="l"/>
                      <a:r>
                        <a:rPr lang="cs-CZ" b="1" dirty="0" err="1" smtClean="0"/>
                        <a:t>Does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</a:t>
                      </a:r>
                      <a:r>
                        <a:rPr lang="cs-CZ" b="1" dirty="0" smtClean="0"/>
                        <a:t>? </a:t>
                      </a:r>
                      <a:r>
                        <a:rPr lang="cs-CZ" b="1" dirty="0" err="1" smtClean="0"/>
                        <a:t>Yes</a:t>
                      </a:r>
                      <a:r>
                        <a:rPr lang="cs-CZ" b="1" dirty="0" smtClean="0"/>
                        <a:t>, </a:t>
                      </a:r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does</a:t>
                      </a:r>
                      <a:r>
                        <a:rPr lang="cs-CZ" b="1" dirty="0" smtClean="0"/>
                        <a:t>. </a:t>
                      </a:r>
                    </a:p>
                    <a:p>
                      <a:pPr algn="l"/>
                      <a:r>
                        <a:rPr lang="cs-CZ" b="1" dirty="0" smtClean="0"/>
                        <a:t>                              No, </a:t>
                      </a:r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doesn´t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don´t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</a:t>
                      </a:r>
                      <a:r>
                        <a:rPr lang="cs-CZ" b="1" dirty="0" smtClean="0"/>
                        <a:t>/</a:t>
                      </a:r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doesn´t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Are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you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r>
                        <a:rPr lang="cs-CZ" b="1" baseline="0" dirty="0" smtClean="0"/>
                        <a:t>? </a:t>
                      </a:r>
                      <a:r>
                        <a:rPr lang="cs-CZ" b="1" baseline="0" dirty="0" err="1" smtClean="0"/>
                        <a:t>Yes,I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am.</a:t>
                      </a:r>
                      <a:r>
                        <a:rPr lang="cs-CZ" sz="1600" b="1" baseline="0" dirty="0" err="1" smtClean="0"/>
                        <a:t>No,I´m</a:t>
                      </a:r>
                      <a:r>
                        <a:rPr lang="cs-CZ" sz="1600" b="1" baseline="0" dirty="0" smtClean="0"/>
                        <a:t> not.</a:t>
                      </a:r>
                    </a:p>
                    <a:p>
                      <a:pPr algn="l"/>
                      <a:r>
                        <a:rPr lang="cs-CZ" b="1" baseline="0" dirty="0" err="1" smtClean="0"/>
                        <a:t>Is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r>
                        <a:rPr lang="cs-CZ" b="1" baseline="0" dirty="0" smtClean="0"/>
                        <a:t>? </a:t>
                      </a:r>
                      <a:r>
                        <a:rPr lang="cs-CZ" b="1" baseline="0" dirty="0" err="1" smtClean="0"/>
                        <a:t>Yes</a:t>
                      </a:r>
                      <a:r>
                        <a:rPr lang="cs-CZ" b="1" baseline="0" dirty="0" smtClean="0"/>
                        <a:t>,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is</a:t>
                      </a:r>
                      <a:r>
                        <a:rPr lang="cs-CZ" b="1" baseline="0" dirty="0" smtClean="0"/>
                        <a:t>. </a:t>
                      </a:r>
                    </a:p>
                    <a:p>
                      <a:pPr algn="l"/>
                      <a:r>
                        <a:rPr lang="cs-CZ" b="1" baseline="0" dirty="0" smtClean="0"/>
                        <a:t>                             No,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isn´t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err="1" smtClean="0"/>
                        <a:t>I´m</a:t>
                      </a:r>
                      <a:r>
                        <a:rPr lang="cs-CZ" b="1" baseline="0" dirty="0" smtClean="0"/>
                        <a:t> not </a:t>
                      </a:r>
                      <a:r>
                        <a:rPr lang="cs-CZ" b="1" baseline="0" dirty="0" err="1" smtClean="0"/>
                        <a:t>working</a:t>
                      </a:r>
                      <a:r>
                        <a:rPr lang="cs-CZ" b="1" baseline="0" dirty="0" smtClean="0"/>
                        <a:t> /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isn´t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PRESENT</a:t>
                      </a:r>
                      <a:r>
                        <a:rPr lang="cs-CZ" b="1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 PERFECT</a:t>
                      </a:r>
                    </a:p>
                    <a:p>
                      <a:pPr algn="l"/>
                      <a:r>
                        <a:rPr lang="cs-CZ" b="1" i="1" baseline="0" dirty="0" smtClean="0">
                          <a:solidFill>
                            <a:schemeClr val="accent4">
                              <a:lumMod val="50000"/>
                            </a:schemeClr>
                          </a:solidFill>
                        </a:rPr>
                        <a:t>předpřítomný</a:t>
                      </a:r>
                      <a:endParaRPr lang="cs-CZ" b="1" i="1" dirty="0">
                        <a:solidFill>
                          <a:schemeClr val="accent4">
                            <a:lumMod val="50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worked</a:t>
                      </a:r>
                      <a:r>
                        <a:rPr lang="cs-CZ" b="1" dirty="0" smtClean="0"/>
                        <a:t>?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Yes</a:t>
                      </a:r>
                      <a:r>
                        <a:rPr lang="cs-CZ" b="1" baseline="0" dirty="0" smtClean="0"/>
                        <a:t>, I </a:t>
                      </a:r>
                      <a:r>
                        <a:rPr lang="cs-CZ" b="1" baseline="0" dirty="0" err="1" smtClean="0"/>
                        <a:t>have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smtClean="0"/>
                        <a:t>Has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worked</a:t>
                      </a:r>
                      <a:r>
                        <a:rPr lang="cs-CZ" b="1" baseline="0" dirty="0" smtClean="0"/>
                        <a:t>? No,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hasn´t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smtClean="0"/>
                        <a:t>I </a:t>
                      </a:r>
                      <a:r>
                        <a:rPr lang="cs-CZ" b="1" baseline="0" dirty="0" err="1" smtClean="0"/>
                        <a:t>haven´t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worked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hasn´t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worked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been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r>
                        <a:rPr lang="cs-CZ" b="1" dirty="0" smtClean="0"/>
                        <a:t>? </a:t>
                      </a:r>
                      <a:r>
                        <a:rPr lang="cs-CZ" b="1" dirty="0" err="1" smtClean="0"/>
                        <a:t>Yes</a:t>
                      </a:r>
                      <a:r>
                        <a:rPr lang="cs-CZ" b="1" dirty="0" smtClean="0"/>
                        <a:t>, I </a:t>
                      </a:r>
                      <a:r>
                        <a:rPr lang="cs-CZ" b="1" dirty="0" err="1" smtClean="0"/>
                        <a:t>have</a:t>
                      </a:r>
                      <a:r>
                        <a:rPr lang="cs-CZ" b="1" dirty="0" smtClean="0"/>
                        <a:t>.</a:t>
                      </a:r>
                    </a:p>
                    <a:p>
                      <a:pPr algn="l"/>
                      <a:r>
                        <a:rPr lang="cs-CZ" b="1" dirty="0" smtClean="0"/>
                        <a:t>Has </a:t>
                      </a:r>
                      <a:r>
                        <a:rPr lang="cs-CZ" b="1" dirty="0" err="1" smtClean="0"/>
                        <a:t>she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been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r>
                        <a:rPr lang="cs-CZ" b="1" dirty="0" smtClean="0"/>
                        <a:t>? </a:t>
                      </a:r>
                      <a:r>
                        <a:rPr lang="cs-CZ" sz="1600" b="1" dirty="0" smtClean="0"/>
                        <a:t>No, </a:t>
                      </a:r>
                      <a:r>
                        <a:rPr lang="cs-CZ" sz="1600" b="1" dirty="0" err="1" smtClean="0"/>
                        <a:t>she</a:t>
                      </a:r>
                      <a:r>
                        <a:rPr lang="cs-CZ" sz="1600" b="1" dirty="0" smtClean="0"/>
                        <a:t> </a:t>
                      </a:r>
                      <a:r>
                        <a:rPr lang="cs-CZ" sz="1600" b="1" dirty="0" err="1" smtClean="0"/>
                        <a:t>hasn´t</a:t>
                      </a:r>
                      <a:r>
                        <a:rPr lang="cs-CZ" sz="1600" b="1" dirty="0" smtClean="0"/>
                        <a:t>.</a:t>
                      </a:r>
                    </a:p>
                    <a:p>
                      <a:pPr algn="l"/>
                      <a:r>
                        <a:rPr lang="cs-CZ" b="1" dirty="0" smtClean="0"/>
                        <a:t>I </a:t>
                      </a:r>
                      <a:r>
                        <a:rPr lang="cs-CZ" b="1" dirty="0" err="1" smtClean="0"/>
                        <a:t>haven´t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been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endParaRPr lang="cs-CZ" b="1" dirty="0" smtClean="0"/>
                    </a:p>
                    <a:p>
                      <a:pPr algn="l"/>
                      <a:r>
                        <a:rPr lang="cs-CZ" b="1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hasn´t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been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PAST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minulý</a:t>
                      </a:r>
                      <a:endParaRPr lang="cs-CZ" b="1" i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Did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you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</a:t>
                      </a:r>
                      <a:r>
                        <a:rPr lang="cs-CZ" b="1" baseline="0" dirty="0" smtClean="0"/>
                        <a:t>? </a:t>
                      </a:r>
                      <a:r>
                        <a:rPr lang="cs-CZ" b="1" baseline="0" dirty="0" err="1" smtClean="0"/>
                        <a:t>Yes</a:t>
                      </a:r>
                      <a:r>
                        <a:rPr lang="cs-CZ" b="1" baseline="0" dirty="0" smtClean="0"/>
                        <a:t>, I </a:t>
                      </a:r>
                      <a:r>
                        <a:rPr lang="cs-CZ" b="1" baseline="0" dirty="0" err="1" smtClean="0"/>
                        <a:t>did</a:t>
                      </a:r>
                      <a:r>
                        <a:rPr lang="cs-CZ" b="1" baseline="0" dirty="0" smtClean="0"/>
                        <a:t>. No, I </a:t>
                      </a:r>
                      <a:r>
                        <a:rPr lang="cs-CZ" b="1" baseline="0" dirty="0" err="1" smtClean="0"/>
                        <a:t>didn´t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err="1" smtClean="0"/>
                        <a:t>Did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</a:t>
                      </a:r>
                      <a:r>
                        <a:rPr lang="cs-CZ" b="1" baseline="0" dirty="0" smtClean="0"/>
                        <a:t>? </a:t>
                      </a:r>
                      <a:r>
                        <a:rPr lang="cs-CZ" b="1" baseline="0" dirty="0" err="1" smtClean="0"/>
                        <a:t>Yes</a:t>
                      </a:r>
                      <a:r>
                        <a:rPr lang="cs-CZ" b="1" baseline="0" dirty="0" smtClean="0"/>
                        <a:t>,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did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smtClean="0"/>
                        <a:t>I </a:t>
                      </a:r>
                      <a:r>
                        <a:rPr lang="cs-CZ" b="1" baseline="0" dirty="0" err="1" smtClean="0"/>
                        <a:t>didn´t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didn´t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</a:t>
                      </a:r>
                      <a:endParaRPr lang="cs-CZ" b="1" baseline="0" dirty="0" smtClean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/>
                        <a:t>Were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you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working</a:t>
                      </a:r>
                      <a:r>
                        <a:rPr lang="cs-CZ" b="1" dirty="0" smtClean="0"/>
                        <a:t>?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Yes</a:t>
                      </a:r>
                      <a:r>
                        <a:rPr lang="cs-CZ" b="1" baseline="0" dirty="0" smtClean="0"/>
                        <a:t>, I </a:t>
                      </a:r>
                      <a:r>
                        <a:rPr lang="cs-CZ" b="1" baseline="0" dirty="0" err="1" smtClean="0"/>
                        <a:t>was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err="1" smtClean="0"/>
                        <a:t>Was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r>
                        <a:rPr lang="cs-CZ" b="1" baseline="0" dirty="0" smtClean="0"/>
                        <a:t>? No,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wasn´t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smtClean="0"/>
                        <a:t>I </a:t>
                      </a:r>
                      <a:r>
                        <a:rPr lang="cs-CZ" b="1" baseline="0" dirty="0" err="1" smtClean="0"/>
                        <a:t>wasn´t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r>
                        <a:rPr lang="cs-CZ" b="1" baseline="0" dirty="0" smtClean="0"/>
                        <a:t> /</a:t>
                      </a:r>
                      <a:r>
                        <a:rPr lang="cs-CZ" sz="1600" b="1" baseline="0" dirty="0" err="1" smtClean="0"/>
                        <a:t>We</a:t>
                      </a:r>
                      <a:r>
                        <a:rPr lang="cs-CZ" sz="1600" b="1" baseline="0" dirty="0" smtClean="0"/>
                        <a:t> </a:t>
                      </a:r>
                      <a:r>
                        <a:rPr lang="cs-CZ" sz="1600" b="1" baseline="0" dirty="0" err="1" smtClean="0"/>
                        <a:t>weren´t</a:t>
                      </a:r>
                      <a:r>
                        <a:rPr lang="cs-CZ" sz="1600" b="1" baseline="0" dirty="0" smtClean="0"/>
                        <a:t> </a:t>
                      </a:r>
                      <a:r>
                        <a:rPr lang="cs-CZ" sz="1600" b="1" baseline="0" dirty="0" err="1" smtClean="0"/>
                        <a:t>working</a:t>
                      </a:r>
                      <a:endParaRPr lang="cs-CZ" sz="1600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wasn´t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dirty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118800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PAST </a:t>
                      </a:r>
                    </a:p>
                    <a:p>
                      <a:pPr algn="l"/>
                      <a:r>
                        <a:rPr lang="cs-CZ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PERFECT</a:t>
                      </a:r>
                    </a:p>
                    <a:p>
                      <a:pPr algn="l"/>
                      <a:r>
                        <a:rPr lang="cs-CZ" b="1" i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předminulý</a:t>
                      </a:r>
                      <a:endParaRPr lang="cs-CZ" b="1" i="1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Had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you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worked</a:t>
                      </a:r>
                      <a:r>
                        <a:rPr lang="cs-CZ" b="1" baseline="0" dirty="0" smtClean="0"/>
                        <a:t>? </a:t>
                      </a:r>
                      <a:r>
                        <a:rPr lang="cs-CZ" b="1" baseline="0" dirty="0" err="1" smtClean="0"/>
                        <a:t>Yes</a:t>
                      </a:r>
                      <a:r>
                        <a:rPr lang="cs-CZ" b="1" baseline="0" dirty="0" smtClean="0"/>
                        <a:t>, I had.</a:t>
                      </a:r>
                    </a:p>
                    <a:p>
                      <a:pPr algn="l"/>
                      <a:r>
                        <a:rPr lang="cs-CZ" b="1" baseline="0" dirty="0" smtClean="0"/>
                        <a:t>Has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worked</a:t>
                      </a:r>
                      <a:r>
                        <a:rPr lang="cs-CZ" b="1" baseline="0" dirty="0" smtClean="0"/>
                        <a:t>? No,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hadn´t</a:t>
                      </a:r>
                      <a:r>
                        <a:rPr lang="cs-CZ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smtClean="0"/>
                        <a:t>I </a:t>
                      </a:r>
                      <a:r>
                        <a:rPr lang="cs-CZ" b="1" baseline="0" dirty="0" err="1" smtClean="0"/>
                        <a:t>hadn´t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worked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hadn´t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worked</a:t>
                      </a:r>
                      <a:endParaRPr lang="cs-CZ" b="1" baseline="0" dirty="0" smtClean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/>
                        <a:t>Had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you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been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r>
                        <a:rPr lang="cs-CZ" b="1" baseline="0" dirty="0" smtClean="0"/>
                        <a:t>? </a:t>
                      </a:r>
                      <a:r>
                        <a:rPr lang="cs-CZ" b="1" baseline="0" dirty="0" err="1" smtClean="0"/>
                        <a:t>Yes</a:t>
                      </a:r>
                      <a:r>
                        <a:rPr lang="cs-CZ" b="1" baseline="0" dirty="0" smtClean="0"/>
                        <a:t>, I had.</a:t>
                      </a:r>
                    </a:p>
                    <a:p>
                      <a:pPr algn="l"/>
                      <a:r>
                        <a:rPr lang="cs-CZ" b="1" baseline="0" dirty="0" smtClean="0"/>
                        <a:t>Had </a:t>
                      </a:r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been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working?</a:t>
                      </a:r>
                      <a:r>
                        <a:rPr lang="cs-CZ" sz="1600" b="1" baseline="0" dirty="0" err="1" smtClean="0"/>
                        <a:t>No,she</a:t>
                      </a:r>
                      <a:r>
                        <a:rPr lang="cs-CZ" sz="1600" b="1" baseline="0" dirty="0" smtClean="0"/>
                        <a:t> </a:t>
                      </a:r>
                      <a:r>
                        <a:rPr lang="cs-CZ" sz="1600" b="1" baseline="0" dirty="0" err="1" smtClean="0"/>
                        <a:t>hadn´t</a:t>
                      </a:r>
                      <a:r>
                        <a:rPr lang="cs-CZ" sz="1600" b="1" baseline="0" dirty="0" smtClean="0"/>
                        <a:t>.</a:t>
                      </a:r>
                    </a:p>
                    <a:p>
                      <a:pPr algn="l"/>
                      <a:r>
                        <a:rPr lang="cs-CZ" b="1" baseline="0" dirty="0" smtClean="0"/>
                        <a:t>I </a:t>
                      </a:r>
                      <a:r>
                        <a:rPr lang="cs-CZ" b="1" baseline="0" dirty="0" err="1" smtClean="0"/>
                        <a:t>hadn´t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been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baseline="0" dirty="0" smtClean="0"/>
                    </a:p>
                    <a:p>
                      <a:pPr algn="l"/>
                      <a:r>
                        <a:rPr lang="cs-CZ" b="1" baseline="0" dirty="0" err="1" smtClean="0"/>
                        <a:t>She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hadn´t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been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working</a:t>
                      </a:r>
                      <a:endParaRPr lang="cs-CZ" b="1" baseline="0" dirty="0" smtClean="0"/>
                    </a:p>
                  </a:txBody>
                  <a:tcPr anchor="ctr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stouracoova\AppData\Local\Microsoft\Windows\Temporary Internet Files\Content.IE5\ATJ3BNKG\MC90044146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8381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829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1062</Words>
  <Application>Microsoft Office PowerPoint</Application>
  <PresentationFormat>Předvádění na obrazovce (4:3)</PresentationFormat>
  <Paragraphs>236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Přehled anglických časů</vt:lpstr>
      <vt:lpstr>Snímek 2</vt:lpstr>
      <vt:lpstr>Snímek 3</vt:lpstr>
      <vt:lpstr>Snímek 4</vt:lpstr>
      <vt:lpstr>Snímek 5</vt:lpstr>
    </vt:vector>
  </TitlesOfParts>
  <Company>zs travniky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hornakova</dc:creator>
  <cp:lastModifiedBy>malkova</cp:lastModifiedBy>
  <cp:revision>34</cp:revision>
  <dcterms:created xsi:type="dcterms:W3CDTF">2011-10-11T08:24:05Z</dcterms:created>
  <dcterms:modified xsi:type="dcterms:W3CDTF">2012-06-06T11:31:17Z</dcterms:modified>
</cp:coreProperties>
</file>