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343BD-92D3-4823-9D72-BDC2B20A0665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447800"/>
            <a:ext cx="8276456" cy="5741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FUTURE - WILL, TO BE GOING TO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2204864"/>
            <a:ext cx="8496944" cy="4653136"/>
          </a:xfrm>
        </p:spPr>
        <p:txBody>
          <a:bodyPr>
            <a:normAutofit fontScale="32500" lnSpcReduction="20000"/>
          </a:bodyPr>
          <a:lstStyle/>
          <a:p>
            <a:r>
              <a:rPr lang="cs-CZ" sz="4000" dirty="0">
                <a:solidFill>
                  <a:schemeClr val="tx1"/>
                </a:solidFill>
              </a:rPr>
              <a:t>Škola: Základní škola Trávníky Otrokovice, příspěvková organizace</a:t>
            </a:r>
          </a:p>
          <a:p>
            <a:r>
              <a:rPr lang="cs-CZ" sz="4000" dirty="0">
                <a:solidFill>
                  <a:schemeClr val="tx1"/>
                </a:solidFill>
              </a:rPr>
              <a:t>Číslo projektu: CZ.1.07/1.4.00/21.2637</a:t>
            </a:r>
          </a:p>
          <a:p>
            <a:r>
              <a:rPr lang="cs-CZ" sz="4000" dirty="0">
                <a:solidFill>
                  <a:schemeClr val="tx1"/>
                </a:solidFill>
              </a:rPr>
              <a:t>Název výukového materiálu</a:t>
            </a:r>
            <a:r>
              <a:rPr lang="cs-CZ" sz="4000" dirty="0" smtClean="0">
                <a:solidFill>
                  <a:schemeClr val="tx1"/>
                </a:solidFill>
              </a:rPr>
              <a:t>: FUTURE – </a:t>
            </a:r>
            <a:r>
              <a:rPr lang="cs-CZ" sz="4000" dirty="0" err="1" smtClean="0">
                <a:solidFill>
                  <a:schemeClr val="tx1"/>
                </a:solidFill>
              </a:rPr>
              <a:t>will</a:t>
            </a:r>
            <a:r>
              <a:rPr lang="cs-CZ" sz="4000" dirty="0" smtClean="0">
                <a:solidFill>
                  <a:schemeClr val="tx1"/>
                </a:solidFill>
              </a:rPr>
              <a:t>, to </a:t>
            </a:r>
            <a:r>
              <a:rPr lang="cs-CZ" sz="4000" dirty="0" err="1" smtClean="0">
                <a:solidFill>
                  <a:schemeClr val="tx1"/>
                </a:solidFill>
              </a:rPr>
              <a:t>be</a:t>
            </a:r>
            <a:r>
              <a:rPr lang="cs-CZ" sz="4000" dirty="0" smtClean="0">
                <a:solidFill>
                  <a:schemeClr val="tx1"/>
                </a:solidFill>
              </a:rPr>
              <a:t> </a:t>
            </a:r>
            <a:r>
              <a:rPr lang="cs-CZ" sz="4000" dirty="0" err="1" smtClean="0">
                <a:solidFill>
                  <a:schemeClr val="tx1"/>
                </a:solidFill>
              </a:rPr>
              <a:t>going</a:t>
            </a:r>
            <a:r>
              <a:rPr lang="cs-CZ" sz="4000" dirty="0" smtClean="0">
                <a:solidFill>
                  <a:schemeClr val="tx1"/>
                </a:solidFill>
              </a:rPr>
              <a:t> to</a:t>
            </a:r>
            <a:endParaRPr lang="cs-CZ" sz="4000" dirty="0">
              <a:solidFill>
                <a:schemeClr val="tx1"/>
              </a:solidFill>
            </a:endParaRPr>
          </a:p>
          <a:p>
            <a:r>
              <a:rPr lang="cs-CZ" sz="4000" dirty="0">
                <a:solidFill>
                  <a:schemeClr val="tx1"/>
                </a:solidFill>
              </a:rPr>
              <a:t>Autor</a:t>
            </a:r>
            <a:r>
              <a:rPr lang="cs-CZ" sz="4000" dirty="0" smtClean="0">
                <a:solidFill>
                  <a:schemeClr val="tx1"/>
                </a:solidFill>
              </a:rPr>
              <a:t>: Mgr. Eva Štouračová</a:t>
            </a:r>
            <a:endParaRPr lang="cs-CZ" sz="4000" dirty="0">
              <a:solidFill>
                <a:schemeClr val="tx1"/>
              </a:solidFill>
            </a:endParaRPr>
          </a:p>
          <a:p>
            <a:r>
              <a:rPr lang="cs-CZ" sz="4000" dirty="0">
                <a:solidFill>
                  <a:schemeClr val="tx1"/>
                </a:solidFill>
              </a:rPr>
              <a:t>Vytvořeno</a:t>
            </a:r>
            <a:r>
              <a:rPr lang="cs-CZ" sz="4000" dirty="0" smtClean="0">
                <a:solidFill>
                  <a:schemeClr val="tx1"/>
                </a:solidFill>
              </a:rPr>
              <a:t>: 3. května 2012</a:t>
            </a:r>
            <a:endParaRPr lang="cs-CZ" sz="4000" dirty="0">
              <a:solidFill>
                <a:schemeClr val="tx1"/>
              </a:solidFill>
            </a:endParaRPr>
          </a:p>
          <a:p>
            <a:r>
              <a:rPr lang="cs-CZ" sz="4000" dirty="0">
                <a:solidFill>
                  <a:schemeClr val="tx1"/>
                </a:solidFill>
              </a:rPr>
              <a:t>Ročník</a:t>
            </a:r>
            <a:r>
              <a:rPr lang="cs-CZ" sz="4000" dirty="0" smtClean="0">
                <a:solidFill>
                  <a:schemeClr val="tx1"/>
                </a:solidFill>
              </a:rPr>
              <a:t>: 6</a:t>
            </a:r>
            <a:r>
              <a:rPr lang="cs-CZ" sz="4000" dirty="0" smtClean="0">
                <a:solidFill>
                  <a:schemeClr val="tx1"/>
                </a:solidFill>
              </a:rPr>
              <a:t>. - 9</a:t>
            </a:r>
            <a:r>
              <a:rPr lang="cs-CZ" sz="4000" dirty="0" smtClean="0">
                <a:solidFill>
                  <a:schemeClr val="tx1"/>
                </a:solidFill>
              </a:rPr>
              <a:t>.</a:t>
            </a:r>
            <a:endParaRPr lang="cs-CZ" sz="4000" dirty="0">
              <a:solidFill>
                <a:schemeClr val="tx1"/>
              </a:solidFill>
            </a:endParaRPr>
          </a:p>
          <a:p>
            <a:r>
              <a:rPr lang="cs-CZ" sz="4000" dirty="0">
                <a:solidFill>
                  <a:schemeClr val="tx1"/>
                </a:solidFill>
              </a:rPr>
              <a:t>Vzdělávací oblast</a:t>
            </a:r>
            <a:r>
              <a:rPr lang="cs-CZ" sz="4000" dirty="0" smtClean="0">
                <a:solidFill>
                  <a:schemeClr val="tx1"/>
                </a:solidFill>
              </a:rPr>
              <a:t>: Jazyk a jazyková komunikace</a:t>
            </a:r>
            <a:endParaRPr lang="cs-CZ" sz="4000" dirty="0">
              <a:solidFill>
                <a:schemeClr val="tx1"/>
              </a:solidFill>
            </a:endParaRPr>
          </a:p>
          <a:p>
            <a:r>
              <a:rPr lang="cs-CZ" sz="4000" dirty="0">
                <a:solidFill>
                  <a:schemeClr val="tx1"/>
                </a:solidFill>
              </a:rPr>
              <a:t>Vzdělávací obor</a:t>
            </a:r>
            <a:r>
              <a:rPr lang="cs-CZ" sz="4000" dirty="0" smtClean="0">
                <a:solidFill>
                  <a:schemeClr val="tx1"/>
                </a:solidFill>
              </a:rPr>
              <a:t>: Cizí jazyk – angličtina</a:t>
            </a:r>
            <a:endParaRPr lang="cs-CZ" sz="4000" dirty="0">
              <a:solidFill>
                <a:schemeClr val="tx1"/>
              </a:solidFill>
            </a:endParaRPr>
          </a:p>
          <a:p>
            <a:r>
              <a:rPr lang="cs-CZ" sz="4000" dirty="0">
                <a:solidFill>
                  <a:schemeClr val="tx1"/>
                </a:solidFill>
              </a:rPr>
              <a:t>Tematický okruh</a:t>
            </a:r>
            <a:r>
              <a:rPr lang="cs-CZ" sz="4000" dirty="0" smtClean="0">
                <a:solidFill>
                  <a:schemeClr val="tx1"/>
                </a:solidFill>
              </a:rPr>
              <a:t>: Produktivní řečové dovednosti </a:t>
            </a:r>
          </a:p>
          <a:p>
            <a:r>
              <a:rPr lang="cs-CZ" sz="4000" dirty="0" smtClean="0">
                <a:solidFill>
                  <a:schemeClr val="tx1"/>
                </a:solidFill>
              </a:rPr>
              <a:t>Téma: </a:t>
            </a:r>
            <a:r>
              <a:rPr lang="cs-CZ" sz="4000" dirty="0">
                <a:solidFill>
                  <a:schemeClr val="tx1"/>
                </a:solidFill>
              </a:rPr>
              <a:t>gramatika – budoucí </a:t>
            </a:r>
            <a:r>
              <a:rPr lang="cs-CZ" sz="4000" dirty="0" smtClean="0">
                <a:solidFill>
                  <a:schemeClr val="tx1"/>
                </a:solidFill>
              </a:rPr>
              <a:t>čas (</a:t>
            </a:r>
            <a:r>
              <a:rPr lang="cs-CZ" sz="4000" dirty="0" err="1" smtClean="0">
                <a:solidFill>
                  <a:schemeClr val="tx1"/>
                </a:solidFill>
              </a:rPr>
              <a:t>will</a:t>
            </a:r>
            <a:r>
              <a:rPr lang="cs-CZ" sz="4000" dirty="0" smtClean="0">
                <a:solidFill>
                  <a:schemeClr val="tx1"/>
                </a:solidFill>
              </a:rPr>
              <a:t>, to </a:t>
            </a:r>
            <a:r>
              <a:rPr lang="cs-CZ" sz="4000" dirty="0" err="1" smtClean="0">
                <a:solidFill>
                  <a:schemeClr val="tx1"/>
                </a:solidFill>
              </a:rPr>
              <a:t>be</a:t>
            </a:r>
            <a:r>
              <a:rPr lang="cs-CZ" sz="4000" dirty="0" smtClean="0">
                <a:solidFill>
                  <a:schemeClr val="tx1"/>
                </a:solidFill>
              </a:rPr>
              <a:t> </a:t>
            </a:r>
            <a:r>
              <a:rPr lang="cs-CZ" sz="4000" dirty="0" err="1" smtClean="0">
                <a:solidFill>
                  <a:schemeClr val="tx1"/>
                </a:solidFill>
              </a:rPr>
              <a:t>going</a:t>
            </a:r>
            <a:r>
              <a:rPr lang="cs-CZ" sz="4000" dirty="0" smtClean="0">
                <a:solidFill>
                  <a:schemeClr val="tx1"/>
                </a:solidFill>
              </a:rPr>
              <a:t> to)</a:t>
            </a:r>
            <a:endParaRPr lang="cs-CZ" sz="4000" dirty="0">
              <a:solidFill>
                <a:schemeClr val="tx1"/>
              </a:solidFill>
            </a:endParaRPr>
          </a:p>
          <a:p>
            <a:r>
              <a:rPr lang="cs-CZ" sz="4000" dirty="0">
                <a:solidFill>
                  <a:schemeClr val="tx1"/>
                </a:solidFill>
              </a:rPr>
              <a:t>Pomůcky</a:t>
            </a:r>
            <a:r>
              <a:rPr lang="cs-CZ" sz="4000" dirty="0" smtClean="0">
                <a:solidFill>
                  <a:schemeClr val="tx1"/>
                </a:solidFill>
              </a:rPr>
              <a:t>: dataprojektor</a:t>
            </a:r>
            <a:endParaRPr lang="cs-CZ" sz="4000" dirty="0">
              <a:solidFill>
                <a:schemeClr val="tx1"/>
              </a:solidFill>
            </a:endParaRPr>
          </a:p>
          <a:p>
            <a:r>
              <a:rPr lang="cs-CZ" sz="4000" dirty="0">
                <a:solidFill>
                  <a:schemeClr val="tx1"/>
                </a:solidFill>
              </a:rPr>
              <a:t>Anotace</a:t>
            </a:r>
            <a:r>
              <a:rPr lang="cs-CZ" sz="4000" dirty="0" smtClean="0">
                <a:solidFill>
                  <a:schemeClr val="tx1"/>
                </a:solidFill>
              </a:rPr>
              <a:t>: prezentace s výkladem, žáci si ujasní a ve větách procvičí používání budoucího času (</a:t>
            </a:r>
            <a:r>
              <a:rPr lang="cs-CZ" sz="4000" dirty="0" err="1" smtClean="0">
                <a:solidFill>
                  <a:schemeClr val="tx1"/>
                </a:solidFill>
              </a:rPr>
              <a:t>will</a:t>
            </a:r>
            <a:r>
              <a:rPr lang="cs-CZ" sz="4000" dirty="0" smtClean="0">
                <a:solidFill>
                  <a:schemeClr val="tx1"/>
                </a:solidFill>
              </a:rPr>
              <a:t>) a vazby „to </a:t>
            </a:r>
            <a:r>
              <a:rPr lang="cs-CZ" sz="4000" dirty="0" err="1" smtClean="0">
                <a:solidFill>
                  <a:schemeClr val="tx1"/>
                </a:solidFill>
              </a:rPr>
              <a:t>be</a:t>
            </a:r>
            <a:r>
              <a:rPr lang="cs-CZ" sz="4000" dirty="0" smtClean="0">
                <a:solidFill>
                  <a:schemeClr val="tx1"/>
                </a:solidFill>
              </a:rPr>
              <a:t> </a:t>
            </a:r>
            <a:r>
              <a:rPr lang="cs-CZ" sz="4000" dirty="0" err="1" smtClean="0">
                <a:solidFill>
                  <a:schemeClr val="tx1"/>
                </a:solidFill>
              </a:rPr>
              <a:t>going</a:t>
            </a:r>
            <a:r>
              <a:rPr lang="cs-CZ" sz="4000" dirty="0" smtClean="0">
                <a:solidFill>
                  <a:schemeClr val="tx1"/>
                </a:solidFill>
              </a:rPr>
              <a:t> to“</a:t>
            </a:r>
          </a:p>
          <a:p>
            <a:r>
              <a:rPr lang="cs-CZ" sz="3700" i="1" dirty="0"/>
              <a:t>Tato práce je šířena pod licencí CC BY-SA 3.0. Odkazy a citace jsou platné k datu vytvoření této práce.</a:t>
            </a:r>
            <a:endParaRPr lang="cs-CZ" sz="3700" dirty="0"/>
          </a:p>
          <a:p>
            <a:r>
              <a:rPr lang="cs-CZ" sz="3700" i="1" dirty="0"/>
              <a:t>Všechny objekty použité k vytvoření tohoto materiálu jsou součástí softwaru </a:t>
            </a:r>
            <a:r>
              <a:rPr lang="cs-CZ" sz="3700" i="1" dirty="0" smtClean="0"/>
              <a:t>Microsoft®Office</a:t>
            </a:r>
            <a:r>
              <a:rPr lang="cs-CZ" sz="3700" i="1" dirty="0"/>
              <a:t>. </a:t>
            </a:r>
            <a:endParaRPr lang="cs-CZ" sz="3700" dirty="0"/>
          </a:p>
          <a:p>
            <a:r>
              <a:rPr lang="cs-CZ" sz="3700" i="1" dirty="0"/>
              <a:t>Texty jsou vlastní originální tvorbou autora.</a:t>
            </a:r>
            <a:endParaRPr lang="cs-CZ" sz="3700" dirty="0" smtClean="0">
              <a:solidFill>
                <a:schemeClr val="tx1"/>
              </a:solidFill>
            </a:endParaRPr>
          </a:p>
          <a:p>
            <a:r>
              <a:rPr lang="cs-CZ" sz="4000" dirty="0" smtClean="0">
                <a:solidFill>
                  <a:schemeClr val="tx1"/>
                </a:solidFill>
              </a:rPr>
              <a:t>VY_32_INOVACE_12_28</a:t>
            </a:r>
          </a:p>
          <a:p>
            <a:pPr algn="l"/>
            <a:endParaRPr lang="cs-CZ" dirty="0"/>
          </a:p>
        </p:txBody>
      </p:sp>
      <p:pic>
        <p:nvPicPr>
          <p:cNvPr id="1026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781675" cy="144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6552728"/>
          </a:xfrm>
        </p:spPr>
        <p:txBody>
          <a:bodyPr/>
          <a:lstStyle/>
          <a:p>
            <a:r>
              <a:rPr lang="cs-CZ" i="1" dirty="0" smtClean="0">
                <a:solidFill>
                  <a:schemeClr val="tx2"/>
                </a:solidFill>
              </a:rPr>
              <a:t>Vyjádření budoucnosti:</a:t>
            </a:r>
            <a:br>
              <a:rPr lang="cs-CZ" i="1" dirty="0" smtClean="0">
                <a:solidFill>
                  <a:schemeClr val="tx2"/>
                </a:solidFill>
              </a:rPr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1. </a:t>
            </a:r>
            <a:r>
              <a:rPr lang="cs-CZ" b="1" u="sng" dirty="0" smtClean="0"/>
              <a:t>WILL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OSOBA + </a:t>
            </a:r>
            <a:r>
              <a:rPr lang="cs-CZ" b="1" dirty="0" smtClean="0"/>
              <a:t>WILL</a:t>
            </a:r>
            <a:r>
              <a:rPr lang="cs-CZ" dirty="0" smtClean="0"/>
              <a:t> + SLOVESO v zákl</a:t>
            </a:r>
            <a:r>
              <a:rPr lang="cs-CZ" dirty="0" smtClean="0"/>
              <a:t>. tvaru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solidFill>
                  <a:schemeClr val="accent2"/>
                </a:solidFill>
              </a:rPr>
              <a:t>2. </a:t>
            </a:r>
            <a:r>
              <a:rPr lang="cs-CZ" b="1" u="sng" dirty="0" smtClean="0">
                <a:solidFill>
                  <a:schemeClr val="accent2"/>
                </a:solidFill>
              </a:rPr>
              <a:t>TO BE GOING TO</a:t>
            </a:r>
            <a:r>
              <a:rPr lang="cs-CZ" b="1" dirty="0" smtClean="0">
                <a:solidFill>
                  <a:schemeClr val="accent2"/>
                </a:solidFill>
              </a:rPr>
              <a:t/>
            </a:r>
            <a:br>
              <a:rPr lang="cs-CZ" b="1" dirty="0" smtClean="0">
                <a:solidFill>
                  <a:schemeClr val="accent2"/>
                </a:solidFill>
              </a:rPr>
            </a:br>
            <a:r>
              <a:rPr lang="cs-CZ" dirty="0">
                <a:solidFill>
                  <a:schemeClr val="accent2"/>
                </a:solidFill>
              </a:rPr>
              <a:t/>
            </a:r>
            <a:br>
              <a:rPr lang="cs-CZ" dirty="0">
                <a:solidFill>
                  <a:schemeClr val="accent2"/>
                </a:solidFill>
              </a:rPr>
            </a:br>
            <a:r>
              <a:rPr lang="cs-CZ" dirty="0" smtClean="0">
                <a:solidFill>
                  <a:schemeClr val="accent2"/>
                </a:solidFill>
              </a:rPr>
              <a:t>OSOBA + </a:t>
            </a:r>
            <a:r>
              <a:rPr lang="cs-CZ" b="1" dirty="0" smtClean="0">
                <a:solidFill>
                  <a:schemeClr val="accent2"/>
                </a:solidFill>
              </a:rPr>
              <a:t>TO BE </a:t>
            </a:r>
            <a:r>
              <a:rPr lang="cs-CZ" dirty="0" smtClean="0">
                <a:solidFill>
                  <a:schemeClr val="accent2"/>
                </a:solidFill>
              </a:rPr>
              <a:t>v odpovídajícím tvaru </a:t>
            </a:r>
            <a:br>
              <a:rPr lang="cs-CZ" dirty="0" smtClean="0">
                <a:solidFill>
                  <a:schemeClr val="accent2"/>
                </a:solidFill>
              </a:rPr>
            </a:br>
            <a:r>
              <a:rPr lang="cs-CZ" dirty="0">
                <a:solidFill>
                  <a:schemeClr val="accent2"/>
                </a:solidFill>
              </a:rPr>
              <a:t>	</a:t>
            </a:r>
            <a:r>
              <a:rPr lang="cs-CZ" dirty="0" smtClean="0">
                <a:solidFill>
                  <a:schemeClr val="accent2"/>
                </a:solidFill>
              </a:rPr>
              <a:t>+ </a:t>
            </a:r>
            <a:r>
              <a:rPr lang="cs-CZ" b="1" dirty="0" smtClean="0">
                <a:solidFill>
                  <a:schemeClr val="accent2"/>
                </a:solidFill>
              </a:rPr>
              <a:t>GOING TO </a:t>
            </a:r>
            <a:r>
              <a:rPr lang="cs-CZ" dirty="0" smtClean="0">
                <a:solidFill>
                  <a:schemeClr val="accent2"/>
                </a:solidFill>
              </a:rPr>
              <a:t>+ SLOVESO  v </a:t>
            </a:r>
            <a:r>
              <a:rPr lang="cs-CZ" dirty="0" smtClean="0">
                <a:solidFill>
                  <a:schemeClr val="accent2"/>
                </a:solidFill>
              </a:rPr>
              <a:t>zákl. tvaru</a:t>
            </a:r>
            <a:endParaRPr lang="cs-CZ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882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324528" cy="6741368"/>
          </a:xfrm>
        </p:spPr>
        <p:txBody>
          <a:bodyPr/>
          <a:lstStyle/>
          <a:p>
            <a:r>
              <a:rPr lang="cs-CZ" b="1" dirty="0"/>
              <a:t>1. </a:t>
            </a:r>
            <a:r>
              <a:rPr lang="cs-CZ" b="1" u="sng" dirty="0" smtClean="0"/>
              <a:t>WIL</a:t>
            </a:r>
            <a:r>
              <a:rPr lang="cs-CZ" b="1" u="sng" dirty="0" smtClean="0">
                <a:solidFill>
                  <a:srgbClr val="FFFF00"/>
                </a:solidFill>
              </a:rPr>
              <a:t>L</a:t>
            </a:r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sz="2800" dirty="0" smtClean="0"/>
              <a:t>- budoucí čas použijeme k vyjádření budoucnosti, nabídky nebo náhlého rozhodnutí („z </a:t>
            </a:r>
            <a:r>
              <a:rPr lang="cs-CZ" sz="2800" dirty="0" err="1" smtClean="0"/>
              <a:t>f</a:t>
            </a:r>
            <a:r>
              <a:rPr lang="cs-CZ" sz="2800" b="1" u="sng" dirty="0" err="1" smtClean="0">
                <a:solidFill>
                  <a:srgbClr val="FFFF00"/>
                </a:solidFill>
              </a:rPr>
              <a:t>L</a:t>
            </a:r>
            <a:r>
              <a:rPr lang="cs-CZ" sz="2800" dirty="0" err="1" smtClean="0"/>
              <a:t>eku</a:t>
            </a:r>
            <a:r>
              <a:rPr lang="cs-CZ" sz="2800" dirty="0" smtClean="0"/>
              <a:t>“)</a:t>
            </a:r>
            <a:br>
              <a:rPr lang="cs-CZ" sz="2800" dirty="0" smtClean="0"/>
            </a:br>
            <a:r>
              <a:rPr lang="cs-CZ" sz="2800" dirty="0" smtClean="0"/>
              <a:t>- tvar je stejný pro všechny osoby</a:t>
            </a:r>
            <a:br>
              <a:rPr lang="cs-CZ" sz="2800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2800" i="1" u="sng" dirty="0" smtClean="0"/>
              <a:t>QUESTION (otázka):</a:t>
            </a:r>
            <a:r>
              <a:rPr lang="cs-CZ" i="1" u="sng" dirty="0" smtClean="0"/>
              <a:t/>
            </a:r>
            <a:br>
              <a:rPr lang="cs-CZ" i="1" u="sng" dirty="0" smtClean="0"/>
            </a:br>
            <a:r>
              <a:rPr lang="cs-CZ" i="1" u="sng" dirty="0" smtClean="0"/>
              <a:t/>
            </a:r>
            <a:br>
              <a:rPr lang="cs-CZ" i="1" u="sng" dirty="0" smtClean="0"/>
            </a:br>
            <a:r>
              <a:rPr lang="cs-CZ" b="1" dirty="0" smtClean="0">
                <a:solidFill>
                  <a:srgbClr val="FFFF00"/>
                </a:solidFill>
              </a:rPr>
              <a:t>WILL</a:t>
            </a:r>
            <a:r>
              <a:rPr lang="cs-CZ" b="1" dirty="0" smtClean="0"/>
              <a:t> + OSOBA + SLOVESO </a:t>
            </a:r>
            <a:r>
              <a:rPr lang="cs-CZ" dirty="0" smtClean="0"/>
              <a:t>v zákl</a:t>
            </a:r>
            <a:r>
              <a:rPr lang="cs-CZ" dirty="0" smtClean="0"/>
              <a:t>. tvaru</a:t>
            </a:r>
            <a:r>
              <a:rPr lang="cs-CZ" b="1" dirty="0" smtClean="0"/>
              <a:t>?</a:t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sz="2800" i="1" u="sng" dirty="0" smtClean="0"/>
              <a:t>NEGATIVE (zápor):</a:t>
            </a:r>
            <a:r>
              <a:rPr lang="cs-CZ" i="1" u="sng" dirty="0" smtClean="0"/>
              <a:t/>
            </a:r>
            <a:br>
              <a:rPr lang="cs-CZ" i="1" u="sng" dirty="0" smtClean="0"/>
            </a:br>
            <a:r>
              <a:rPr lang="cs-CZ" i="1" u="sng" dirty="0" smtClean="0"/>
              <a:t/>
            </a:r>
            <a:br>
              <a:rPr lang="cs-CZ" i="1" u="sng" dirty="0" smtClean="0"/>
            </a:br>
            <a:r>
              <a:rPr lang="cs-CZ" b="1" dirty="0" smtClean="0"/>
              <a:t>OSOBA + WILL NOT (= </a:t>
            </a:r>
            <a:r>
              <a:rPr lang="cs-CZ" b="1" dirty="0" smtClean="0">
                <a:solidFill>
                  <a:srgbClr val="FFFF00"/>
                </a:solidFill>
              </a:rPr>
              <a:t>WON´T</a:t>
            </a:r>
            <a:r>
              <a:rPr lang="cs-CZ" b="1" dirty="0" smtClean="0"/>
              <a:t>) </a:t>
            </a:r>
            <a:br>
              <a:rPr lang="cs-CZ" b="1" dirty="0" smtClean="0"/>
            </a:br>
            <a:r>
              <a:rPr lang="cs-CZ" b="1" dirty="0" smtClean="0"/>
              <a:t>+ SLOVESO </a:t>
            </a:r>
            <a:r>
              <a:rPr lang="cs-CZ" dirty="0" smtClean="0"/>
              <a:t>v zákl</a:t>
            </a:r>
            <a:r>
              <a:rPr lang="cs-CZ" dirty="0" smtClean="0"/>
              <a:t>. tvaru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9906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741368"/>
          </a:xfrm>
        </p:spPr>
        <p:txBody>
          <a:bodyPr/>
          <a:lstStyle/>
          <a:p>
            <a:r>
              <a:rPr lang="cs-CZ" b="1" dirty="0">
                <a:solidFill>
                  <a:schemeClr val="accent2"/>
                </a:solidFill>
              </a:rPr>
              <a:t>2. </a:t>
            </a:r>
            <a:r>
              <a:rPr lang="cs-CZ" b="1" u="sng" dirty="0">
                <a:solidFill>
                  <a:schemeClr val="accent2"/>
                </a:solidFill>
              </a:rPr>
              <a:t>TO BE GOING </a:t>
            </a:r>
            <a:r>
              <a:rPr lang="cs-CZ" b="1" u="sng" dirty="0" smtClean="0">
                <a:solidFill>
                  <a:schemeClr val="accent2"/>
                </a:solidFill>
              </a:rPr>
              <a:t>TO</a:t>
            </a:r>
            <a:br>
              <a:rPr lang="cs-CZ" b="1" u="sng" dirty="0" smtClean="0">
                <a:solidFill>
                  <a:schemeClr val="accent2"/>
                </a:solidFill>
              </a:rPr>
            </a:br>
            <a:r>
              <a:rPr lang="cs-CZ" dirty="0" smtClean="0">
                <a:solidFill>
                  <a:schemeClr val="accent2"/>
                </a:solidFill>
              </a:rPr>
              <a:t>- tuto vazbu použijeme k vyjádření našich plánů do budoucnosti, něčeho, co hodláme (chystáme se) udělat</a:t>
            </a:r>
            <a:br>
              <a:rPr lang="cs-CZ" dirty="0" smtClean="0">
                <a:solidFill>
                  <a:schemeClr val="accent2"/>
                </a:solidFill>
              </a:rPr>
            </a:br>
            <a:r>
              <a:rPr lang="cs-CZ" dirty="0">
                <a:solidFill>
                  <a:schemeClr val="accent2"/>
                </a:solidFill>
              </a:rPr>
              <a:t> </a:t>
            </a:r>
            <a:r>
              <a:rPr lang="cs-CZ" dirty="0" smtClean="0">
                <a:solidFill>
                  <a:schemeClr val="accent2"/>
                </a:solidFill>
              </a:rPr>
              <a:t/>
            </a:r>
            <a:br>
              <a:rPr lang="cs-CZ" dirty="0" smtClean="0">
                <a:solidFill>
                  <a:schemeClr val="accent2"/>
                </a:solidFill>
              </a:rPr>
            </a:br>
            <a:r>
              <a:rPr lang="cs-CZ" i="1" u="sng" dirty="0">
                <a:solidFill>
                  <a:schemeClr val="accent2"/>
                </a:solidFill>
              </a:rPr>
              <a:t>QUESTION (otázka</a:t>
            </a:r>
            <a:r>
              <a:rPr lang="cs-CZ" i="1" u="sng" dirty="0" smtClean="0">
                <a:solidFill>
                  <a:schemeClr val="accent2"/>
                </a:solidFill>
              </a:rPr>
              <a:t>):</a:t>
            </a:r>
            <a:br>
              <a:rPr lang="cs-CZ" i="1" u="sng" dirty="0" smtClean="0">
                <a:solidFill>
                  <a:schemeClr val="accent2"/>
                </a:solidFill>
              </a:rPr>
            </a:br>
            <a:r>
              <a:rPr lang="cs-CZ" i="1" u="sng" dirty="0" smtClean="0">
                <a:solidFill>
                  <a:schemeClr val="accent2"/>
                </a:solidFill>
              </a:rPr>
              <a:t/>
            </a:r>
            <a:br>
              <a:rPr lang="cs-CZ" i="1" u="sng" dirty="0" smtClean="0">
                <a:solidFill>
                  <a:schemeClr val="accent2"/>
                </a:solidFill>
              </a:rPr>
            </a:br>
            <a:r>
              <a:rPr lang="cs-CZ" b="1" dirty="0" smtClean="0">
                <a:solidFill>
                  <a:schemeClr val="accent2"/>
                </a:solidFill>
              </a:rPr>
              <a:t>TO BE + OSOBA + GOING TO </a:t>
            </a:r>
            <a:br>
              <a:rPr lang="cs-CZ" b="1" dirty="0" smtClean="0">
                <a:solidFill>
                  <a:schemeClr val="accent2"/>
                </a:solidFill>
              </a:rPr>
            </a:br>
            <a:r>
              <a:rPr lang="cs-CZ" b="1" dirty="0">
                <a:solidFill>
                  <a:schemeClr val="accent2"/>
                </a:solidFill>
              </a:rPr>
              <a:t>	</a:t>
            </a:r>
            <a:r>
              <a:rPr lang="cs-CZ" b="1" dirty="0" smtClean="0">
                <a:solidFill>
                  <a:schemeClr val="accent2"/>
                </a:solidFill>
              </a:rPr>
              <a:t>						+ SLOVESO </a:t>
            </a:r>
            <a:r>
              <a:rPr lang="cs-CZ" dirty="0" smtClean="0">
                <a:solidFill>
                  <a:schemeClr val="accent2"/>
                </a:solidFill>
              </a:rPr>
              <a:t>v zákl</a:t>
            </a:r>
            <a:r>
              <a:rPr lang="cs-CZ" dirty="0" smtClean="0">
                <a:solidFill>
                  <a:schemeClr val="accent2"/>
                </a:solidFill>
              </a:rPr>
              <a:t>. tvaru</a:t>
            </a:r>
            <a:r>
              <a:rPr lang="cs-CZ" b="1" dirty="0" smtClean="0">
                <a:solidFill>
                  <a:schemeClr val="accent2"/>
                </a:solidFill>
              </a:rPr>
              <a:t>?</a:t>
            </a:r>
            <a:r>
              <a:rPr lang="cs-CZ" i="1" u="sng" dirty="0" smtClean="0">
                <a:solidFill>
                  <a:schemeClr val="accent2"/>
                </a:solidFill>
              </a:rPr>
              <a:t/>
            </a:r>
            <a:br>
              <a:rPr lang="cs-CZ" i="1" u="sng" dirty="0" smtClean="0">
                <a:solidFill>
                  <a:schemeClr val="accent2"/>
                </a:solidFill>
              </a:rPr>
            </a:br>
            <a:r>
              <a:rPr lang="cs-CZ" i="1" u="sng" dirty="0">
                <a:solidFill>
                  <a:schemeClr val="accent2"/>
                </a:solidFill>
              </a:rPr>
              <a:t/>
            </a:r>
            <a:br>
              <a:rPr lang="cs-CZ" i="1" u="sng" dirty="0">
                <a:solidFill>
                  <a:schemeClr val="accent2"/>
                </a:solidFill>
              </a:rPr>
            </a:br>
            <a:r>
              <a:rPr lang="cs-CZ" i="1" u="sng" dirty="0" smtClean="0">
                <a:solidFill>
                  <a:schemeClr val="accent2"/>
                </a:solidFill>
              </a:rPr>
              <a:t>NEGATIVE </a:t>
            </a:r>
            <a:r>
              <a:rPr lang="cs-CZ" i="1" u="sng" dirty="0">
                <a:solidFill>
                  <a:schemeClr val="accent2"/>
                </a:solidFill>
              </a:rPr>
              <a:t>(zápor</a:t>
            </a:r>
            <a:r>
              <a:rPr lang="cs-CZ" i="1" u="sng" dirty="0" smtClean="0">
                <a:solidFill>
                  <a:schemeClr val="accent2"/>
                </a:solidFill>
              </a:rPr>
              <a:t>):</a:t>
            </a:r>
            <a:br>
              <a:rPr lang="cs-CZ" i="1" u="sng" dirty="0" smtClean="0">
                <a:solidFill>
                  <a:schemeClr val="accent2"/>
                </a:solidFill>
              </a:rPr>
            </a:br>
            <a:r>
              <a:rPr lang="cs-CZ" i="1" u="sng" dirty="0">
                <a:solidFill>
                  <a:schemeClr val="accent2"/>
                </a:solidFill>
              </a:rPr>
              <a:t/>
            </a:r>
            <a:br>
              <a:rPr lang="cs-CZ" i="1" u="sng" dirty="0">
                <a:solidFill>
                  <a:schemeClr val="accent2"/>
                </a:solidFill>
              </a:rPr>
            </a:br>
            <a:r>
              <a:rPr lang="cs-CZ" b="1" dirty="0" smtClean="0">
                <a:solidFill>
                  <a:schemeClr val="accent2"/>
                </a:solidFill>
              </a:rPr>
              <a:t>OSOBA + TO BE v záporu + GOING TO + SLOVESO </a:t>
            </a:r>
            <a:r>
              <a:rPr lang="cs-CZ" dirty="0" smtClean="0">
                <a:solidFill>
                  <a:schemeClr val="accent2"/>
                </a:solidFill>
              </a:rPr>
              <a:t>v zákl</a:t>
            </a:r>
            <a:r>
              <a:rPr lang="cs-CZ" dirty="0" smtClean="0">
                <a:solidFill>
                  <a:schemeClr val="accent2"/>
                </a:solidFill>
              </a:rPr>
              <a:t>. tvaru</a:t>
            </a:r>
            <a:endParaRPr lang="cs-CZ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707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260648"/>
            <a:ext cx="4248472" cy="6264695"/>
          </a:xfrm>
        </p:spPr>
        <p:txBody>
          <a:bodyPr/>
          <a:lstStyle/>
          <a:p>
            <a:r>
              <a:rPr lang="cs-CZ" sz="2600" dirty="0" smtClean="0"/>
              <a:t>1. I </a:t>
            </a:r>
            <a:r>
              <a:rPr lang="cs-CZ" sz="2600" dirty="0" err="1" smtClean="0"/>
              <a:t>will</a:t>
            </a:r>
            <a:r>
              <a:rPr lang="cs-CZ" sz="2600" dirty="0" smtClean="0"/>
              <a:t> play basketball. </a:t>
            </a:r>
            <a:br>
              <a:rPr lang="cs-CZ" sz="2600" dirty="0" smtClean="0"/>
            </a:br>
            <a:r>
              <a:rPr lang="cs-CZ" sz="2600" dirty="0" smtClean="0"/>
              <a:t/>
            </a:r>
            <a:br>
              <a:rPr lang="cs-CZ" sz="2600" dirty="0" smtClean="0"/>
            </a:br>
            <a:r>
              <a:rPr lang="cs-CZ" sz="2600" dirty="0" smtClean="0"/>
              <a:t>2. </a:t>
            </a:r>
            <a:r>
              <a:rPr lang="cs-CZ" sz="2600" dirty="0" err="1" smtClean="0"/>
              <a:t>She</a:t>
            </a:r>
            <a:r>
              <a:rPr lang="cs-CZ" sz="2600" dirty="0" smtClean="0"/>
              <a:t> </a:t>
            </a:r>
            <a:r>
              <a:rPr lang="cs-CZ" sz="2600" dirty="0" err="1" smtClean="0"/>
              <a:t>will</a:t>
            </a:r>
            <a:r>
              <a:rPr lang="cs-CZ" sz="2600" dirty="0" smtClean="0"/>
              <a:t> </a:t>
            </a:r>
            <a:r>
              <a:rPr lang="cs-CZ" sz="2600" dirty="0" err="1" smtClean="0"/>
              <a:t>cook</a:t>
            </a:r>
            <a:r>
              <a:rPr lang="cs-CZ" sz="2600" dirty="0" smtClean="0"/>
              <a:t> </a:t>
            </a:r>
            <a:r>
              <a:rPr lang="cs-CZ" sz="2600" dirty="0" err="1" smtClean="0"/>
              <a:t>it</a:t>
            </a:r>
            <a:r>
              <a:rPr lang="cs-CZ" sz="2600" dirty="0" smtClean="0"/>
              <a:t>. </a:t>
            </a:r>
            <a:br>
              <a:rPr lang="cs-CZ" sz="2600" dirty="0" smtClean="0"/>
            </a:br>
            <a:r>
              <a:rPr lang="cs-CZ" sz="2600" dirty="0" smtClean="0"/>
              <a:t/>
            </a:r>
            <a:br>
              <a:rPr lang="cs-CZ" sz="2600" dirty="0" smtClean="0"/>
            </a:br>
            <a:r>
              <a:rPr lang="cs-CZ" sz="2600" dirty="0" smtClean="0"/>
              <a:t>3. </a:t>
            </a:r>
            <a:r>
              <a:rPr lang="cs-CZ" sz="2600" dirty="0" err="1" smtClean="0"/>
              <a:t>They</a:t>
            </a:r>
            <a:r>
              <a:rPr lang="cs-CZ" sz="2600" dirty="0" smtClean="0"/>
              <a:t> </a:t>
            </a:r>
            <a:r>
              <a:rPr lang="cs-CZ" sz="2600" dirty="0" err="1" smtClean="0"/>
              <a:t>will</a:t>
            </a:r>
            <a:r>
              <a:rPr lang="cs-CZ" sz="2600" dirty="0" smtClean="0"/>
              <a:t> </a:t>
            </a:r>
            <a:r>
              <a:rPr lang="cs-CZ" sz="2600" dirty="0" err="1" smtClean="0"/>
              <a:t>find</a:t>
            </a:r>
            <a:r>
              <a:rPr lang="cs-CZ" sz="2600" dirty="0" smtClean="0"/>
              <a:t> </a:t>
            </a:r>
            <a:r>
              <a:rPr lang="cs-CZ" sz="2600" dirty="0" err="1" smtClean="0"/>
              <a:t>it</a:t>
            </a:r>
            <a:r>
              <a:rPr lang="cs-CZ" sz="2600" dirty="0" smtClean="0"/>
              <a:t>.</a:t>
            </a:r>
            <a:br>
              <a:rPr lang="cs-CZ" sz="2600" dirty="0" smtClean="0"/>
            </a:br>
            <a:r>
              <a:rPr lang="cs-CZ" sz="2600" dirty="0"/>
              <a:t>	</a:t>
            </a:r>
            <a:r>
              <a:rPr lang="cs-CZ" sz="2600" dirty="0" smtClean="0"/>
              <a:t>						</a:t>
            </a:r>
            <a:r>
              <a:rPr lang="cs-CZ" sz="2600" dirty="0"/>
              <a:t/>
            </a:r>
            <a:br>
              <a:rPr lang="cs-CZ" sz="2600" dirty="0"/>
            </a:br>
            <a:r>
              <a:rPr lang="cs-CZ" sz="2600" dirty="0" smtClean="0"/>
              <a:t>4. I </a:t>
            </a:r>
            <a:r>
              <a:rPr lang="cs-CZ" sz="2600" dirty="0" err="1" smtClean="0"/>
              <a:t>won´t</a:t>
            </a:r>
            <a:r>
              <a:rPr lang="cs-CZ" sz="2600" dirty="0" smtClean="0"/>
              <a:t> </a:t>
            </a:r>
            <a:r>
              <a:rPr lang="cs-CZ" sz="2600" dirty="0" err="1" smtClean="0"/>
              <a:t>be</a:t>
            </a:r>
            <a:r>
              <a:rPr lang="cs-CZ" sz="2600" dirty="0" smtClean="0"/>
              <a:t> </a:t>
            </a:r>
            <a:r>
              <a:rPr lang="cs-CZ" sz="2600" dirty="0" err="1" smtClean="0"/>
              <a:t>famous</a:t>
            </a:r>
            <a:r>
              <a:rPr lang="cs-CZ" sz="2600" dirty="0" smtClean="0"/>
              <a:t>.</a:t>
            </a:r>
            <a:br>
              <a:rPr lang="cs-CZ" sz="2600" dirty="0" smtClean="0"/>
            </a:br>
            <a:r>
              <a:rPr lang="cs-CZ" sz="2600" dirty="0"/>
              <a:t>	</a:t>
            </a:r>
            <a:r>
              <a:rPr lang="cs-CZ" sz="2600" dirty="0" smtClean="0"/>
              <a:t>						</a:t>
            </a:r>
            <a:r>
              <a:rPr lang="cs-CZ" sz="2600" dirty="0"/>
              <a:t/>
            </a:r>
            <a:br>
              <a:rPr lang="cs-CZ" sz="2600" dirty="0"/>
            </a:br>
            <a:r>
              <a:rPr lang="cs-CZ" sz="2600" dirty="0" smtClean="0"/>
              <a:t>5.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won´t</a:t>
            </a:r>
            <a:r>
              <a:rPr lang="cs-CZ" sz="2600" dirty="0" smtClean="0"/>
              <a:t> </a:t>
            </a:r>
            <a:r>
              <a:rPr lang="cs-CZ" sz="2600" dirty="0" err="1" smtClean="0"/>
              <a:t>like</a:t>
            </a:r>
            <a:r>
              <a:rPr lang="cs-CZ" sz="2600" dirty="0" smtClean="0"/>
              <a:t> </a:t>
            </a:r>
            <a:r>
              <a:rPr lang="cs-CZ" sz="2600" dirty="0" err="1" smtClean="0"/>
              <a:t>it</a:t>
            </a:r>
            <a:r>
              <a:rPr lang="cs-CZ" sz="2600" dirty="0" smtClean="0"/>
              <a:t>.</a:t>
            </a:r>
            <a:br>
              <a:rPr lang="cs-CZ" sz="2600" dirty="0" smtClean="0"/>
            </a:br>
            <a:r>
              <a:rPr lang="cs-CZ" sz="2600" dirty="0"/>
              <a:t>	</a:t>
            </a:r>
            <a:r>
              <a:rPr lang="cs-CZ" sz="2600" dirty="0" smtClean="0"/>
              <a:t>						</a:t>
            </a:r>
            <a:r>
              <a:rPr lang="cs-CZ" sz="2600" dirty="0"/>
              <a:t/>
            </a:r>
            <a:br>
              <a:rPr lang="cs-CZ" sz="2600" dirty="0"/>
            </a:br>
            <a:r>
              <a:rPr lang="cs-CZ" sz="2600" dirty="0" smtClean="0"/>
              <a:t>6. </a:t>
            </a:r>
            <a:r>
              <a:rPr lang="cs-CZ" sz="2600" dirty="0" err="1" smtClean="0"/>
              <a:t>She</a:t>
            </a:r>
            <a:r>
              <a:rPr lang="cs-CZ" sz="2600" dirty="0" smtClean="0"/>
              <a:t> </a:t>
            </a:r>
            <a:r>
              <a:rPr lang="cs-CZ" sz="2600" dirty="0" err="1" smtClean="0"/>
              <a:t>won´t</a:t>
            </a:r>
            <a:r>
              <a:rPr lang="cs-CZ" sz="2600" dirty="0" smtClean="0"/>
              <a:t> </a:t>
            </a:r>
            <a:r>
              <a:rPr lang="cs-CZ" sz="2600" dirty="0" err="1" smtClean="0"/>
              <a:t>come</a:t>
            </a:r>
            <a:r>
              <a:rPr lang="cs-CZ" sz="2600" dirty="0" smtClean="0"/>
              <a:t>.</a:t>
            </a:r>
            <a:r>
              <a:rPr lang="cs-CZ" sz="2600" dirty="0"/>
              <a:t/>
            </a:r>
            <a:br>
              <a:rPr lang="cs-CZ" sz="2600" dirty="0"/>
            </a:br>
            <a:r>
              <a:rPr lang="cs-CZ" sz="2600" dirty="0" smtClean="0"/>
              <a:t>								</a:t>
            </a:r>
            <a:br>
              <a:rPr lang="cs-CZ" sz="2600" dirty="0" smtClean="0"/>
            </a:br>
            <a:r>
              <a:rPr lang="cs-CZ" sz="2600" dirty="0" smtClean="0"/>
              <a:t>7. </a:t>
            </a:r>
            <a:r>
              <a:rPr lang="cs-CZ" sz="2600" dirty="0" err="1" smtClean="0"/>
              <a:t>Will</a:t>
            </a:r>
            <a:r>
              <a:rPr lang="cs-CZ" sz="2600" dirty="0" smtClean="0"/>
              <a:t>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be</a:t>
            </a:r>
            <a:r>
              <a:rPr lang="cs-CZ" sz="2600" dirty="0" smtClean="0"/>
              <a:t> </a:t>
            </a:r>
            <a:r>
              <a:rPr lang="cs-CZ" sz="2600" dirty="0" err="1" smtClean="0"/>
              <a:t>there</a:t>
            </a:r>
            <a:r>
              <a:rPr lang="cs-CZ" sz="2600" dirty="0" smtClean="0"/>
              <a:t>?</a:t>
            </a:r>
            <a:br>
              <a:rPr lang="cs-CZ" sz="2600" dirty="0" smtClean="0"/>
            </a:br>
            <a:r>
              <a:rPr lang="cs-CZ" sz="2600" dirty="0"/>
              <a:t>	</a:t>
            </a:r>
            <a:r>
              <a:rPr lang="cs-CZ" sz="2600" dirty="0" smtClean="0"/>
              <a:t>							</a:t>
            </a:r>
            <a:br>
              <a:rPr lang="cs-CZ" sz="2600" dirty="0" smtClean="0"/>
            </a:br>
            <a:r>
              <a:rPr lang="cs-CZ" sz="2600" dirty="0" smtClean="0"/>
              <a:t>8. </a:t>
            </a:r>
            <a:r>
              <a:rPr lang="cs-CZ" sz="2600" dirty="0" err="1" smtClean="0"/>
              <a:t>Will</a:t>
            </a:r>
            <a:r>
              <a:rPr lang="cs-CZ" sz="2600" dirty="0" smtClean="0"/>
              <a:t> he </a:t>
            </a:r>
            <a:r>
              <a:rPr lang="cs-CZ" sz="2600" dirty="0" err="1" smtClean="0"/>
              <a:t>come</a:t>
            </a:r>
            <a:r>
              <a:rPr lang="cs-CZ" sz="2600" dirty="0" smtClean="0"/>
              <a:t>?		</a:t>
            </a:r>
            <a:endParaRPr lang="cs-CZ" sz="2600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4716016" y="497215"/>
            <a:ext cx="4176464" cy="6336704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2600" i="1" dirty="0">
                <a:solidFill>
                  <a:schemeClr val="tx1"/>
                </a:solidFill>
              </a:rPr>
              <a:t>Budu hrát basketbal</a:t>
            </a:r>
            <a:r>
              <a:rPr lang="cs-CZ" sz="2600" i="1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buFont typeface="Wingdings" pitchFamily="2" charset="2"/>
              <a:buChar char="ü"/>
            </a:pPr>
            <a:endParaRPr lang="cs-CZ" sz="2600" i="1" dirty="0" smtClean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cs-CZ" sz="2600" i="1" dirty="0" smtClean="0">
                <a:solidFill>
                  <a:schemeClr val="tx1"/>
                </a:solidFill>
              </a:rPr>
              <a:t>Ona </a:t>
            </a:r>
            <a:r>
              <a:rPr lang="cs-CZ" sz="2600" i="1" dirty="0">
                <a:solidFill>
                  <a:schemeClr val="tx1"/>
                </a:solidFill>
              </a:rPr>
              <a:t>to uvaří</a:t>
            </a:r>
            <a:r>
              <a:rPr lang="cs-CZ" sz="2600" i="1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buFont typeface="Wingdings" pitchFamily="2" charset="2"/>
              <a:buChar char="ü"/>
            </a:pPr>
            <a:endParaRPr lang="cs-CZ" sz="2600" i="1" dirty="0" smtClean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cs-CZ" sz="2600" i="1" dirty="0" smtClean="0">
                <a:solidFill>
                  <a:schemeClr val="tx1"/>
                </a:solidFill>
              </a:rPr>
              <a:t>Najdou </a:t>
            </a:r>
            <a:r>
              <a:rPr lang="cs-CZ" sz="2600" i="1" dirty="0">
                <a:solidFill>
                  <a:schemeClr val="tx1"/>
                </a:solidFill>
              </a:rPr>
              <a:t>to</a:t>
            </a:r>
            <a:r>
              <a:rPr lang="cs-CZ" sz="2600" i="1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buFont typeface="Wingdings" pitchFamily="2" charset="2"/>
              <a:buChar char="ü"/>
            </a:pPr>
            <a:endParaRPr lang="cs-CZ" sz="2600" i="1" dirty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cs-CZ" sz="2600" i="1" dirty="0" smtClean="0">
                <a:solidFill>
                  <a:schemeClr val="tx1"/>
                </a:solidFill>
              </a:rPr>
              <a:t>Nebudu </a:t>
            </a:r>
            <a:r>
              <a:rPr lang="cs-CZ" sz="2600" i="1" dirty="0">
                <a:solidFill>
                  <a:schemeClr val="tx1"/>
                </a:solidFill>
              </a:rPr>
              <a:t>slavný</a:t>
            </a:r>
            <a:r>
              <a:rPr lang="cs-CZ" sz="2600" i="1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buFont typeface="Wingdings" pitchFamily="2" charset="2"/>
              <a:buChar char="ü"/>
            </a:pPr>
            <a:endParaRPr lang="cs-CZ" sz="2600" i="1" dirty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cs-CZ" sz="2600" i="1" dirty="0">
                <a:solidFill>
                  <a:schemeClr val="tx1"/>
                </a:solidFill>
              </a:rPr>
              <a:t>Nebude se ti to líbit</a:t>
            </a:r>
            <a:r>
              <a:rPr lang="cs-CZ" sz="2600" i="1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buFont typeface="Wingdings" pitchFamily="2" charset="2"/>
              <a:buChar char="ü"/>
            </a:pPr>
            <a:endParaRPr lang="cs-CZ" sz="2600" i="1" dirty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cs-CZ" sz="2600" i="1" dirty="0">
                <a:solidFill>
                  <a:schemeClr val="tx1"/>
                </a:solidFill>
              </a:rPr>
              <a:t>Ona nepřijde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buFont typeface="Wingdings" pitchFamily="2" charset="2"/>
              <a:buChar char="ü"/>
            </a:pPr>
            <a:endParaRPr lang="cs-CZ" sz="2600" dirty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cs-CZ" sz="2600" i="1" dirty="0">
                <a:solidFill>
                  <a:schemeClr val="tx1"/>
                </a:solidFill>
              </a:rPr>
              <a:t>Budeš tam</a:t>
            </a:r>
            <a:r>
              <a:rPr lang="cs-CZ" sz="2600" i="1" dirty="0" smtClean="0">
                <a:solidFill>
                  <a:schemeClr val="tx1"/>
                </a:solidFill>
              </a:rPr>
              <a:t>?</a:t>
            </a:r>
          </a:p>
          <a:p>
            <a:pPr marL="457200" indent="-457200">
              <a:buFont typeface="Wingdings" pitchFamily="2" charset="2"/>
              <a:buChar char="ü"/>
            </a:pPr>
            <a:endParaRPr lang="cs-CZ" sz="2600" i="1" dirty="0" smtClean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cs-CZ" sz="2600" i="1" dirty="0" smtClean="0">
                <a:solidFill>
                  <a:schemeClr val="tx1"/>
                </a:solidFill>
              </a:rPr>
              <a:t>Přijde</a:t>
            </a:r>
            <a:r>
              <a:rPr lang="cs-CZ" sz="2600" i="1" dirty="0">
                <a:solidFill>
                  <a:schemeClr val="tx1"/>
                </a:solidFill>
              </a:rPr>
              <a:t>?</a:t>
            </a:r>
            <a:endParaRPr lang="cs-CZ" sz="2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385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0"/>
            <a:ext cx="4480719" cy="6857999"/>
          </a:xfrm>
        </p:spPr>
        <p:txBody>
          <a:bodyPr>
            <a:normAutofit fontScale="92500"/>
          </a:bodyPr>
          <a:lstStyle/>
          <a:p>
            <a:pPr marL="457200" indent="-457200">
              <a:buAutoNum type="arabicPeriod"/>
            </a:pPr>
            <a:r>
              <a:rPr lang="cs-CZ" sz="2600" dirty="0" smtClean="0">
                <a:solidFill>
                  <a:schemeClr val="accent2"/>
                </a:solidFill>
              </a:rPr>
              <a:t>I </a:t>
            </a:r>
            <a:r>
              <a:rPr lang="cs-CZ" sz="2600" dirty="0" err="1" smtClean="0">
                <a:solidFill>
                  <a:schemeClr val="accent2"/>
                </a:solidFill>
              </a:rPr>
              <a:t>am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going</a:t>
            </a:r>
            <a:r>
              <a:rPr lang="cs-CZ" sz="2600" dirty="0" smtClean="0">
                <a:solidFill>
                  <a:schemeClr val="accent2"/>
                </a:solidFill>
              </a:rPr>
              <a:t> to </a:t>
            </a:r>
            <a:r>
              <a:rPr lang="cs-CZ" sz="2600" dirty="0" err="1" smtClean="0">
                <a:solidFill>
                  <a:schemeClr val="accent2"/>
                </a:solidFill>
              </a:rPr>
              <a:t>be</a:t>
            </a:r>
            <a:r>
              <a:rPr lang="cs-CZ" sz="2600" dirty="0" smtClean="0">
                <a:solidFill>
                  <a:schemeClr val="accent2"/>
                </a:solidFill>
              </a:rPr>
              <a:t> a </a:t>
            </a:r>
            <a:r>
              <a:rPr lang="cs-CZ" sz="2600" dirty="0" err="1" smtClean="0">
                <a:solidFill>
                  <a:schemeClr val="accent2"/>
                </a:solidFill>
              </a:rPr>
              <a:t>teacher</a:t>
            </a:r>
            <a:r>
              <a:rPr lang="cs-CZ" sz="2600" dirty="0" smtClean="0">
                <a:solidFill>
                  <a:schemeClr val="accent2"/>
                </a:solidFill>
              </a:rPr>
              <a:t>.</a:t>
            </a:r>
            <a:endParaRPr lang="cs-CZ" sz="2600" dirty="0">
              <a:solidFill>
                <a:schemeClr val="accent2"/>
              </a:solidFill>
            </a:endParaRPr>
          </a:p>
          <a:p>
            <a:pPr marL="457200" indent="-457200">
              <a:buAutoNum type="arabicPeriod"/>
            </a:pPr>
            <a:r>
              <a:rPr lang="cs-CZ" sz="2600" dirty="0" err="1" smtClean="0">
                <a:solidFill>
                  <a:schemeClr val="accent2"/>
                </a:solidFill>
              </a:rPr>
              <a:t>You</a:t>
            </a:r>
            <a:r>
              <a:rPr lang="cs-CZ" sz="2600" dirty="0" smtClean="0">
                <a:solidFill>
                  <a:schemeClr val="accent2"/>
                </a:solidFill>
              </a:rPr>
              <a:t> are </a:t>
            </a:r>
            <a:r>
              <a:rPr lang="cs-CZ" sz="2600" dirty="0" err="1" smtClean="0">
                <a:solidFill>
                  <a:schemeClr val="accent2"/>
                </a:solidFill>
              </a:rPr>
              <a:t>going</a:t>
            </a:r>
            <a:r>
              <a:rPr lang="cs-CZ" sz="2600" dirty="0" smtClean="0">
                <a:solidFill>
                  <a:schemeClr val="accent2"/>
                </a:solidFill>
              </a:rPr>
              <a:t> to </a:t>
            </a:r>
            <a:r>
              <a:rPr lang="cs-CZ" sz="2600" dirty="0" err="1" smtClean="0">
                <a:solidFill>
                  <a:schemeClr val="accent2"/>
                </a:solidFill>
              </a:rPr>
              <a:t>be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late</a:t>
            </a:r>
            <a:r>
              <a:rPr lang="cs-CZ" sz="2600" dirty="0" smtClean="0">
                <a:solidFill>
                  <a:schemeClr val="accent2"/>
                </a:solidFill>
              </a:rPr>
              <a:t>.</a:t>
            </a:r>
          </a:p>
          <a:p>
            <a:pPr marL="457200" indent="-457200">
              <a:buAutoNum type="arabicPeriod"/>
            </a:pPr>
            <a:r>
              <a:rPr lang="cs-CZ" sz="2600" dirty="0" err="1" smtClean="0">
                <a:solidFill>
                  <a:schemeClr val="accent2"/>
                </a:solidFill>
              </a:rPr>
              <a:t>She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is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going</a:t>
            </a:r>
            <a:r>
              <a:rPr lang="cs-CZ" sz="2600" dirty="0" smtClean="0">
                <a:solidFill>
                  <a:schemeClr val="accent2"/>
                </a:solidFill>
              </a:rPr>
              <a:t> to </a:t>
            </a:r>
            <a:r>
              <a:rPr lang="cs-CZ" sz="2600" dirty="0" err="1" smtClean="0">
                <a:solidFill>
                  <a:schemeClr val="accent2"/>
                </a:solidFill>
              </a:rPr>
              <a:t>come</a:t>
            </a:r>
            <a:r>
              <a:rPr lang="cs-CZ" sz="2600" dirty="0" smtClean="0">
                <a:solidFill>
                  <a:schemeClr val="accent2"/>
                </a:solidFill>
              </a:rPr>
              <a:t>.</a:t>
            </a:r>
          </a:p>
          <a:p>
            <a:pPr marL="457200" indent="-457200">
              <a:buAutoNum type="arabicPeriod"/>
            </a:pPr>
            <a:r>
              <a:rPr lang="cs-CZ" sz="2600" dirty="0" err="1" smtClean="0">
                <a:solidFill>
                  <a:schemeClr val="accent2"/>
                </a:solidFill>
              </a:rPr>
              <a:t>They</a:t>
            </a:r>
            <a:r>
              <a:rPr lang="cs-CZ" sz="2600" dirty="0" smtClean="0">
                <a:solidFill>
                  <a:schemeClr val="accent2"/>
                </a:solidFill>
              </a:rPr>
              <a:t> are </a:t>
            </a:r>
            <a:r>
              <a:rPr lang="cs-CZ" sz="2600" dirty="0" err="1" smtClean="0">
                <a:solidFill>
                  <a:schemeClr val="accent2"/>
                </a:solidFill>
              </a:rPr>
              <a:t>going</a:t>
            </a:r>
            <a:r>
              <a:rPr lang="cs-CZ" sz="2600" dirty="0" smtClean="0">
                <a:solidFill>
                  <a:schemeClr val="accent2"/>
                </a:solidFill>
              </a:rPr>
              <a:t> to </a:t>
            </a:r>
            <a:r>
              <a:rPr lang="cs-CZ" sz="2600" dirty="0" err="1" smtClean="0">
                <a:solidFill>
                  <a:schemeClr val="accent2"/>
                </a:solidFill>
              </a:rPr>
              <a:t>see</a:t>
            </a:r>
            <a:r>
              <a:rPr lang="cs-CZ" sz="2600" dirty="0" smtClean="0">
                <a:solidFill>
                  <a:schemeClr val="accent2"/>
                </a:solidFill>
              </a:rPr>
              <a:t> a film </a:t>
            </a:r>
            <a:r>
              <a:rPr lang="cs-CZ" sz="2600" dirty="0" err="1" smtClean="0">
                <a:solidFill>
                  <a:schemeClr val="accent2"/>
                </a:solidFill>
              </a:rPr>
              <a:t>tonight</a:t>
            </a:r>
            <a:r>
              <a:rPr lang="cs-CZ" sz="2600" dirty="0" smtClean="0">
                <a:solidFill>
                  <a:schemeClr val="accent2"/>
                </a:solidFill>
              </a:rPr>
              <a:t>.</a:t>
            </a:r>
          </a:p>
          <a:p>
            <a:pPr marL="457200" indent="-457200">
              <a:buAutoNum type="arabicPeriod"/>
            </a:pPr>
            <a:r>
              <a:rPr lang="cs-CZ" sz="2600" dirty="0" smtClean="0">
                <a:solidFill>
                  <a:schemeClr val="accent2"/>
                </a:solidFill>
              </a:rPr>
              <a:t>Are </a:t>
            </a:r>
            <a:r>
              <a:rPr lang="cs-CZ" sz="2600" dirty="0" err="1" smtClean="0">
                <a:solidFill>
                  <a:schemeClr val="accent2"/>
                </a:solidFill>
              </a:rPr>
              <a:t>you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going</a:t>
            </a:r>
            <a:r>
              <a:rPr lang="cs-CZ" sz="2600" dirty="0" smtClean="0">
                <a:solidFill>
                  <a:schemeClr val="accent2"/>
                </a:solidFill>
              </a:rPr>
              <a:t> to </a:t>
            </a:r>
            <a:r>
              <a:rPr lang="cs-CZ" sz="2600" dirty="0" err="1" smtClean="0">
                <a:solidFill>
                  <a:schemeClr val="accent2"/>
                </a:solidFill>
              </a:rPr>
              <a:t>come</a:t>
            </a:r>
            <a:r>
              <a:rPr lang="cs-CZ" sz="2600" dirty="0" smtClean="0">
                <a:solidFill>
                  <a:schemeClr val="accent2"/>
                </a:solidFill>
              </a:rPr>
              <a:t>?</a:t>
            </a:r>
          </a:p>
          <a:p>
            <a:pPr marL="457200" indent="-457200">
              <a:buAutoNum type="arabicPeriod"/>
            </a:pPr>
            <a:r>
              <a:rPr lang="cs-CZ" sz="2600" dirty="0" err="1" smtClean="0">
                <a:solidFill>
                  <a:schemeClr val="accent2"/>
                </a:solidFill>
              </a:rPr>
              <a:t>Is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she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going</a:t>
            </a:r>
            <a:r>
              <a:rPr lang="cs-CZ" sz="2600" dirty="0" smtClean="0">
                <a:solidFill>
                  <a:schemeClr val="accent2"/>
                </a:solidFill>
              </a:rPr>
              <a:t> to </a:t>
            </a:r>
            <a:r>
              <a:rPr lang="cs-CZ" sz="2600" dirty="0" err="1" smtClean="0">
                <a:solidFill>
                  <a:schemeClr val="accent2"/>
                </a:solidFill>
              </a:rPr>
              <a:t>have</a:t>
            </a:r>
            <a:r>
              <a:rPr lang="cs-CZ" sz="2600" dirty="0" smtClean="0">
                <a:solidFill>
                  <a:schemeClr val="accent2"/>
                </a:solidFill>
              </a:rPr>
              <a:t> a toast?</a:t>
            </a:r>
          </a:p>
          <a:p>
            <a:pPr marL="457200" indent="-457200">
              <a:buAutoNum type="arabicPeriod"/>
            </a:pPr>
            <a:r>
              <a:rPr lang="cs-CZ" sz="2600" dirty="0" err="1" smtClean="0">
                <a:solidFill>
                  <a:schemeClr val="accent2"/>
                </a:solidFill>
              </a:rPr>
              <a:t>I´m</a:t>
            </a:r>
            <a:r>
              <a:rPr lang="cs-CZ" sz="2600" dirty="0" smtClean="0">
                <a:solidFill>
                  <a:schemeClr val="accent2"/>
                </a:solidFill>
              </a:rPr>
              <a:t> not </a:t>
            </a:r>
            <a:r>
              <a:rPr lang="cs-CZ" sz="2600" dirty="0" err="1" smtClean="0">
                <a:solidFill>
                  <a:schemeClr val="accent2"/>
                </a:solidFill>
              </a:rPr>
              <a:t>going</a:t>
            </a:r>
            <a:r>
              <a:rPr lang="cs-CZ" sz="2600" dirty="0" smtClean="0">
                <a:solidFill>
                  <a:schemeClr val="accent2"/>
                </a:solidFill>
              </a:rPr>
              <a:t> to </a:t>
            </a:r>
            <a:r>
              <a:rPr lang="cs-CZ" sz="2600" dirty="0" err="1" smtClean="0">
                <a:solidFill>
                  <a:schemeClr val="accent2"/>
                </a:solidFill>
              </a:rPr>
              <a:t>come</a:t>
            </a:r>
            <a:r>
              <a:rPr lang="cs-CZ" sz="2600" dirty="0" smtClean="0">
                <a:solidFill>
                  <a:schemeClr val="accent2"/>
                </a:solidFill>
              </a:rPr>
              <a:t>.</a:t>
            </a:r>
          </a:p>
          <a:p>
            <a:pPr marL="457200" indent="-457200">
              <a:buAutoNum type="arabicPeriod"/>
            </a:pPr>
            <a:r>
              <a:rPr lang="cs-CZ" sz="2600" dirty="0" err="1" smtClean="0">
                <a:solidFill>
                  <a:schemeClr val="accent2"/>
                </a:solidFill>
              </a:rPr>
              <a:t>She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isn´t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going</a:t>
            </a:r>
            <a:r>
              <a:rPr lang="cs-CZ" sz="2600" dirty="0" smtClean="0">
                <a:solidFill>
                  <a:schemeClr val="accent2"/>
                </a:solidFill>
              </a:rPr>
              <a:t> to </a:t>
            </a:r>
            <a:r>
              <a:rPr lang="cs-CZ" sz="2600" dirty="0" err="1" smtClean="0">
                <a:solidFill>
                  <a:schemeClr val="accent2"/>
                </a:solidFill>
              </a:rPr>
              <a:t>cook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it</a:t>
            </a:r>
            <a:r>
              <a:rPr lang="cs-CZ" sz="2600" dirty="0" smtClean="0">
                <a:solidFill>
                  <a:schemeClr val="accent2"/>
                </a:solidFill>
              </a:rPr>
              <a:t>.</a:t>
            </a:r>
          </a:p>
          <a:p>
            <a:pPr marL="457200" indent="-457200">
              <a:buAutoNum type="arabicPeriod"/>
            </a:pPr>
            <a:r>
              <a:rPr lang="cs-CZ" sz="2600" dirty="0" err="1" smtClean="0">
                <a:solidFill>
                  <a:schemeClr val="accent2"/>
                </a:solidFill>
              </a:rPr>
              <a:t>We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aren´t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going</a:t>
            </a:r>
            <a:r>
              <a:rPr lang="cs-CZ" sz="2600" dirty="0" smtClean="0">
                <a:solidFill>
                  <a:schemeClr val="accent2"/>
                </a:solidFill>
              </a:rPr>
              <a:t> to </a:t>
            </a:r>
            <a:r>
              <a:rPr lang="cs-CZ" sz="2600" dirty="0" err="1" smtClean="0">
                <a:solidFill>
                  <a:schemeClr val="accent2"/>
                </a:solidFill>
              </a:rPr>
              <a:t>repair</a:t>
            </a:r>
            <a:r>
              <a:rPr lang="cs-CZ" sz="2600" dirty="0" smtClean="0">
                <a:solidFill>
                  <a:schemeClr val="accent2"/>
                </a:solidFill>
              </a:rPr>
              <a:t> </a:t>
            </a:r>
            <a:r>
              <a:rPr lang="cs-CZ" sz="2600" dirty="0" err="1" smtClean="0">
                <a:solidFill>
                  <a:schemeClr val="accent2"/>
                </a:solidFill>
              </a:rPr>
              <a:t>it</a:t>
            </a:r>
            <a:r>
              <a:rPr lang="cs-CZ" sz="2600" dirty="0" smtClean="0">
                <a:solidFill>
                  <a:schemeClr val="accent2"/>
                </a:solidFill>
              </a:rPr>
              <a:t>.						</a:t>
            </a:r>
            <a:endParaRPr lang="cs-CZ" sz="2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63280" y="0"/>
            <a:ext cx="4480719" cy="68580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2400" dirty="0">
                <a:solidFill>
                  <a:schemeClr val="accent2"/>
                </a:solidFill>
              </a:rPr>
              <a:t>Budu učitelem. (mám to v plánu, hodlám být učitelem</a:t>
            </a:r>
            <a:r>
              <a:rPr lang="cs-CZ" sz="2400" dirty="0" smtClean="0">
                <a:solidFill>
                  <a:schemeClr val="accent2"/>
                </a:solidFill>
              </a:rPr>
              <a:t>)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solidFill>
                  <a:schemeClr val="accent2"/>
                </a:solidFill>
              </a:rPr>
              <a:t>Přijdeš pozdě.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solidFill>
                  <a:schemeClr val="accent2"/>
                </a:solidFill>
              </a:rPr>
              <a:t>Ona přijde. (má to v plánu)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solidFill>
                  <a:schemeClr val="accent2"/>
                </a:solidFill>
              </a:rPr>
              <a:t>Dnes večer se chtějí dívat na film.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solidFill>
                  <a:schemeClr val="accent2"/>
                </a:solidFill>
              </a:rPr>
              <a:t>Přijdeš?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solidFill>
                  <a:schemeClr val="accent2"/>
                </a:solidFill>
              </a:rPr>
              <a:t>Dá si toust?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solidFill>
                  <a:schemeClr val="accent2"/>
                </a:solidFill>
              </a:rPr>
              <a:t>Nepřijdu. (nemám to v plánu)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solidFill>
                  <a:schemeClr val="accent2"/>
                </a:solidFill>
              </a:rPr>
              <a:t>Ona to neuvaří. (nechce)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solidFill>
                  <a:schemeClr val="accent2"/>
                </a:solidFill>
              </a:rPr>
              <a:t>Neopravíme to. (nehodláme to opravit)</a:t>
            </a:r>
          </a:p>
        </p:txBody>
      </p:sp>
    </p:spTree>
    <p:extLst>
      <p:ext uri="{BB962C8B-B14F-4D97-AF65-F5344CB8AC3E}">
        <p14:creationId xmlns="" xmlns:p14="http://schemas.microsoft.com/office/powerpoint/2010/main" val="343336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"/>
            <a:ext cx="4480719" cy="63813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i="1" u="sng" dirty="0" err="1" smtClean="0">
                <a:solidFill>
                  <a:srgbClr val="002060"/>
                </a:solidFill>
              </a:rPr>
              <a:t>Translate</a:t>
            </a:r>
            <a:r>
              <a:rPr lang="cs-CZ" sz="2000" i="1" u="sng" dirty="0" smtClean="0">
                <a:solidFill>
                  <a:srgbClr val="002060"/>
                </a:solidFill>
              </a:rPr>
              <a:t> (přelož):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1. Jdi pryč nebo zavolám policii.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2. Jsem unavený, půjdu do postele.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3. Podívej se na ty mraky, bude pršet.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4. Co budeš dělat o víkendu? (= co hodláš dělat o víkendu)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5. Počkej, pomůžu ti!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6. Ona zítra nebude vstávat brzy. (nemá to v plánu, nehodlá)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7. Je tu zima, zavřu okno.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rgbClr val="002060"/>
                </a:solidFill>
              </a:rPr>
              <a:t>8. Potřebuji se soustředit, zeslabíš to rádio, prosím?</a:t>
            </a:r>
            <a:endParaRPr lang="cs-CZ" sz="2200" dirty="0">
              <a:solidFill>
                <a:srgbClr val="00206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9760" y="27856"/>
            <a:ext cx="4480719" cy="620945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2000" dirty="0" smtClean="0"/>
          </a:p>
          <a:p>
            <a:pPr>
              <a:buFont typeface="Wingdings" pitchFamily="2" charset="2"/>
              <a:buChar char="ü"/>
            </a:pPr>
            <a:r>
              <a:rPr lang="cs-CZ" sz="2200" dirty="0" smtClean="0"/>
              <a:t>Go </a:t>
            </a:r>
            <a:r>
              <a:rPr lang="cs-CZ" sz="2200" dirty="0" err="1" smtClean="0"/>
              <a:t>away</a:t>
            </a:r>
            <a:r>
              <a:rPr lang="cs-CZ" sz="2200" dirty="0" smtClean="0"/>
              <a:t> </a:t>
            </a:r>
            <a:r>
              <a:rPr lang="cs-CZ" sz="2200" dirty="0" err="1" smtClean="0"/>
              <a:t>or</a:t>
            </a:r>
            <a:r>
              <a:rPr lang="cs-CZ" sz="2200" dirty="0" smtClean="0"/>
              <a:t> I </a:t>
            </a:r>
            <a:r>
              <a:rPr lang="cs-CZ" sz="2200" dirty="0" err="1" smtClean="0"/>
              <a:t>will</a:t>
            </a:r>
            <a:r>
              <a:rPr lang="cs-CZ" sz="2200" dirty="0" smtClean="0"/>
              <a:t> call </a:t>
            </a:r>
            <a:r>
              <a:rPr lang="cs-CZ" sz="2200" dirty="0" err="1" smtClean="0"/>
              <a:t>the</a:t>
            </a:r>
            <a:r>
              <a:rPr lang="cs-CZ" sz="2200" dirty="0" smtClean="0"/>
              <a:t> police.</a:t>
            </a:r>
          </a:p>
          <a:p>
            <a:pPr>
              <a:buFont typeface="Wingdings" pitchFamily="2" charset="2"/>
              <a:buChar char="ü"/>
            </a:pPr>
            <a:r>
              <a:rPr lang="cs-CZ" sz="2200" dirty="0" err="1" smtClean="0"/>
              <a:t>I´m</a:t>
            </a:r>
            <a:r>
              <a:rPr lang="cs-CZ" sz="2200" dirty="0" smtClean="0"/>
              <a:t> </a:t>
            </a:r>
            <a:r>
              <a:rPr lang="cs-CZ" sz="2200" dirty="0" err="1" smtClean="0"/>
              <a:t>tired</a:t>
            </a:r>
            <a:r>
              <a:rPr lang="cs-CZ" sz="2200" dirty="0" smtClean="0"/>
              <a:t>, </a:t>
            </a:r>
            <a:r>
              <a:rPr lang="cs-CZ" sz="2200" dirty="0" err="1" smtClean="0"/>
              <a:t>I´ll</a:t>
            </a:r>
            <a:r>
              <a:rPr lang="cs-CZ" sz="2200" dirty="0" smtClean="0"/>
              <a:t> go to </a:t>
            </a:r>
            <a:r>
              <a:rPr lang="cs-CZ" sz="2200" dirty="0" err="1" smtClean="0"/>
              <a:t>bed</a:t>
            </a:r>
            <a:r>
              <a:rPr lang="cs-CZ" sz="2200" dirty="0" smtClean="0"/>
              <a:t>.</a:t>
            </a:r>
          </a:p>
          <a:p>
            <a:pPr>
              <a:buFont typeface="Wingdings" pitchFamily="2" charset="2"/>
              <a:buChar char="ü"/>
            </a:pPr>
            <a:r>
              <a:rPr lang="cs-CZ" sz="2200" dirty="0" err="1" smtClean="0"/>
              <a:t>Look</a:t>
            </a:r>
            <a:r>
              <a:rPr lang="cs-CZ" sz="2200" dirty="0" smtClean="0"/>
              <a:t> </a:t>
            </a:r>
            <a:r>
              <a:rPr lang="cs-CZ" sz="2200" dirty="0" err="1" smtClean="0"/>
              <a:t>at</a:t>
            </a:r>
            <a:r>
              <a:rPr lang="cs-CZ" sz="2200" dirty="0" smtClean="0"/>
              <a:t> </a:t>
            </a:r>
            <a:r>
              <a:rPr lang="cs-CZ" sz="2200" dirty="0" err="1" smtClean="0"/>
              <a:t>the</a:t>
            </a:r>
            <a:r>
              <a:rPr lang="cs-CZ" sz="2200" dirty="0" smtClean="0"/>
              <a:t> </a:t>
            </a:r>
            <a:r>
              <a:rPr lang="cs-CZ" sz="2200" dirty="0" err="1" smtClean="0"/>
              <a:t>clouds</a:t>
            </a:r>
            <a:r>
              <a:rPr lang="cs-CZ" sz="2200" dirty="0" smtClean="0"/>
              <a:t>, </a:t>
            </a:r>
            <a:r>
              <a:rPr lang="cs-CZ" sz="2200" dirty="0" err="1" smtClean="0"/>
              <a:t>it´s</a:t>
            </a:r>
            <a:r>
              <a:rPr lang="cs-CZ" sz="2200" dirty="0" smtClean="0"/>
              <a:t> </a:t>
            </a:r>
            <a:r>
              <a:rPr lang="cs-CZ" sz="2200" dirty="0" err="1" smtClean="0"/>
              <a:t>going</a:t>
            </a:r>
            <a:r>
              <a:rPr lang="cs-CZ" sz="2200" dirty="0" smtClean="0"/>
              <a:t> to </a:t>
            </a:r>
            <a:r>
              <a:rPr lang="cs-CZ" sz="2200" dirty="0" err="1" smtClean="0"/>
              <a:t>rain</a:t>
            </a:r>
            <a:r>
              <a:rPr lang="cs-CZ" sz="2200" dirty="0" smtClean="0"/>
              <a:t>.</a:t>
            </a:r>
          </a:p>
          <a:p>
            <a:pPr>
              <a:buFont typeface="Wingdings" pitchFamily="2" charset="2"/>
              <a:buChar char="ü"/>
            </a:pPr>
            <a:r>
              <a:rPr lang="cs-CZ" sz="2200" dirty="0" err="1" smtClean="0"/>
              <a:t>What</a:t>
            </a:r>
            <a:r>
              <a:rPr lang="cs-CZ" sz="2200" dirty="0" smtClean="0"/>
              <a:t> are </a:t>
            </a:r>
            <a:r>
              <a:rPr lang="cs-CZ" sz="2200" dirty="0" err="1" smtClean="0"/>
              <a:t>you</a:t>
            </a:r>
            <a:r>
              <a:rPr lang="cs-CZ" sz="2200" dirty="0" smtClean="0"/>
              <a:t> </a:t>
            </a:r>
            <a:r>
              <a:rPr lang="cs-CZ" sz="2200" dirty="0" err="1" smtClean="0"/>
              <a:t>going</a:t>
            </a:r>
            <a:r>
              <a:rPr lang="cs-CZ" sz="2200" dirty="0" smtClean="0"/>
              <a:t> to do </a:t>
            </a:r>
            <a:r>
              <a:rPr lang="cs-CZ" sz="2200" dirty="0" err="1" smtClean="0"/>
              <a:t>at</a:t>
            </a:r>
            <a:r>
              <a:rPr lang="cs-CZ" sz="2200" dirty="0" smtClean="0"/>
              <a:t> </a:t>
            </a:r>
            <a:r>
              <a:rPr lang="cs-CZ" sz="2200" dirty="0" err="1" smtClean="0"/>
              <a:t>the</a:t>
            </a:r>
            <a:r>
              <a:rPr lang="cs-CZ" sz="2200" dirty="0" smtClean="0"/>
              <a:t> </a:t>
            </a:r>
            <a:r>
              <a:rPr lang="cs-CZ" sz="2200" dirty="0" err="1" smtClean="0"/>
              <a:t>weekend</a:t>
            </a:r>
            <a:r>
              <a:rPr lang="cs-CZ" sz="2200" dirty="0" smtClean="0"/>
              <a:t>?</a:t>
            </a:r>
          </a:p>
          <a:p>
            <a:pPr>
              <a:buFont typeface="Wingdings" pitchFamily="2" charset="2"/>
              <a:buChar char="ü"/>
            </a:pPr>
            <a:r>
              <a:rPr lang="cs-CZ" sz="2200" dirty="0" err="1" smtClean="0"/>
              <a:t>Wait</a:t>
            </a:r>
            <a:r>
              <a:rPr lang="cs-CZ" sz="2200" dirty="0" smtClean="0"/>
              <a:t>, </a:t>
            </a:r>
            <a:r>
              <a:rPr lang="cs-CZ" sz="2200" dirty="0" err="1" smtClean="0"/>
              <a:t>I´ll</a:t>
            </a:r>
            <a:r>
              <a:rPr lang="cs-CZ" sz="2200" dirty="0" smtClean="0"/>
              <a:t> </a:t>
            </a:r>
            <a:r>
              <a:rPr lang="cs-CZ" sz="2200" dirty="0" err="1" smtClean="0"/>
              <a:t>help</a:t>
            </a:r>
            <a:r>
              <a:rPr lang="cs-CZ" sz="2200" dirty="0" smtClean="0"/>
              <a:t> </a:t>
            </a:r>
            <a:r>
              <a:rPr lang="cs-CZ" sz="2200" dirty="0" err="1" smtClean="0"/>
              <a:t>you</a:t>
            </a:r>
            <a:r>
              <a:rPr lang="cs-CZ" sz="2200" dirty="0" smtClean="0"/>
              <a:t>!</a:t>
            </a:r>
          </a:p>
          <a:p>
            <a:pPr>
              <a:buFont typeface="Wingdings" pitchFamily="2" charset="2"/>
              <a:buChar char="ü"/>
            </a:pPr>
            <a:r>
              <a:rPr lang="cs-CZ" sz="2200" dirty="0" err="1" smtClean="0"/>
              <a:t>She</a:t>
            </a:r>
            <a:r>
              <a:rPr lang="cs-CZ" sz="2200" dirty="0" smtClean="0"/>
              <a:t> </a:t>
            </a:r>
            <a:r>
              <a:rPr lang="cs-CZ" sz="2200" dirty="0" err="1" smtClean="0"/>
              <a:t>isn´t</a:t>
            </a:r>
            <a:r>
              <a:rPr lang="cs-CZ" sz="2200" dirty="0" smtClean="0"/>
              <a:t> </a:t>
            </a:r>
            <a:r>
              <a:rPr lang="cs-CZ" sz="2200" dirty="0" err="1" smtClean="0"/>
              <a:t>going</a:t>
            </a:r>
            <a:r>
              <a:rPr lang="cs-CZ" sz="2200" dirty="0" smtClean="0"/>
              <a:t> to </a:t>
            </a:r>
            <a:r>
              <a:rPr lang="cs-CZ" sz="2200" dirty="0" err="1" smtClean="0"/>
              <a:t>get</a:t>
            </a:r>
            <a:r>
              <a:rPr lang="cs-CZ" sz="2200" dirty="0" smtClean="0"/>
              <a:t> up early </a:t>
            </a:r>
            <a:r>
              <a:rPr lang="cs-CZ" sz="2200" dirty="0" err="1" smtClean="0"/>
              <a:t>tomorrow</a:t>
            </a:r>
            <a:r>
              <a:rPr lang="cs-CZ" sz="2200" dirty="0" smtClean="0"/>
              <a:t>.</a:t>
            </a:r>
          </a:p>
          <a:p>
            <a:pPr>
              <a:buFont typeface="Wingdings" pitchFamily="2" charset="2"/>
              <a:buChar char="ü"/>
            </a:pPr>
            <a:r>
              <a:rPr lang="cs-CZ" sz="2200" dirty="0" err="1" smtClean="0"/>
              <a:t>It´s</a:t>
            </a:r>
            <a:r>
              <a:rPr lang="cs-CZ" sz="2200" dirty="0" smtClean="0"/>
              <a:t> </a:t>
            </a:r>
            <a:r>
              <a:rPr lang="cs-CZ" sz="2200" dirty="0" err="1" smtClean="0"/>
              <a:t>cold</a:t>
            </a:r>
            <a:r>
              <a:rPr lang="cs-CZ" sz="2200" dirty="0" smtClean="0"/>
              <a:t> </a:t>
            </a:r>
            <a:r>
              <a:rPr lang="cs-CZ" sz="2200" dirty="0" err="1" smtClean="0"/>
              <a:t>here</a:t>
            </a:r>
            <a:r>
              <a:rPr lang="cs-CZ" sz="2200" dirty="0" smtClean="0"/>
              <a:t>. </a:t>
            </a:r>
            <a:r>
              <a:rPr lang="cs-CZ" sz="2200" dirty="0" err="1" smtClean="0"/>
              <a:t>I´ll</a:t>
            </a:r>
            <a:r>
              <a:rPr lang="cs-CZ" sz="2200" dirty="0" smtClean="0"/>
              <a:t> </a:t>
            </a:r>
            <a:r>
              <a:rPr lang="cs-CZ" sz="2200" dirty="0" err="1" smtClean="0"/>
              <a:t>close</a:t>
            </a:r>
            <a:r>
              <a:rPr lang="cs-CZ" sz="2200" dirty="0" smtClean="0"/>
              <a:t> </a:t>
            </a:r>
            <a:r>
              <a:rPr lang="cs-CZ" sz="2200" dirty="0" err="1" smtClean="0"/>
              <a:t>the</a:t>
            </a:r>
            <a:r>
              <a:rPr lang="cs-CZ" sz="2200" dirty="0" smtClean="0"/>
              <a:t> </a:t>
            </a:r>
            <a:r>
              <a:rPr lang="cs-CZ" sz="2200" dirty="0" err="1" smtClean="0"/>
              <a:t>window</a:t>
            </a:r>
            <a:r>
              <a:rPr lang="cs-CZ" sz="2200" dirty="0" smtClean="0"/>
              <a:t>.</a:t>
            </a:r>
          </a:p>
          <a:p>
            <a:pPr>
              <a:buFont typeface="Wingdings" pitchFamily="2" charset="2"/>
              <a:buChar char="ü"/>
            </a:pPr>
            <a:r>
              <a:rPr lang="cs-CZ" sz="2200" dirty="0" smtClean="0"/>
              <a:t>I </a:t>
            </a:r>
            <a:r>
              <a:rPr lang="cs-CZ" sz="2200" dirty="0" err="1" smtClean="0"/>
              <a:t>need</a:t>
            </a:r>
            <a:r>
              <a:rPr lang="cs-CZ" sz="2200" dirty="0" smtClean="0"/>
              <a:t> to </a:t>
            </a:r>
            <a:r>
              <a:rPr lang="cs-CZ" sz="2200" dirty="0" err="1" smtClean="0"/>
              <a:t>concentrate</a:t>
            </a:r>
            <a:r>
              <a:rPr lang="cs-CZ" sz="2200" dirty="0" smtClean="0"/>
              <a:t>, </a:t>
            </a:r>
            <a:r>
              <a:rPr lang="cs-CZ" sz="2200" dirty="0" err="1" smtClean="0"/>
              <a:t>will</a:t>
            </a:r>
            <a:r>
              <a:rPr lang="cs-CZ" sz="2200" dirty="0" smtClean="0"/>
              <a:t> </a:t>
            </a:r>
            <a:r>
              <a:rPr lang="cs-CZ" sz="2200" dirty="0" err="1" smtClean="0"/>
              <a:t>you</a:t>
            </a:r>
            <a:r>
              <a:rPr lang="cs-CZ" sz="2200" dirty="0" smtClean="0"/>
              <a:t> </a:t>
            </a:r>
            <a:r>
              <a:rPr lang="cs-CZ" sz="2200" dirty="0" err="1" smtClean="0"/>
              <a:t>turn</a:t>
            </a:r>
            <a:r>
              <a:rPr lang="cs-CZ" sz="2200" dirty="0" smtClean="0"/>
              <a:t> </a:t>
            </a:r>
            <a:r>
              <a:rPr lang="cs-CZ" sz="2200" dirty="0" err="1" smtClean="0"/>
              <a:t>down</a:t>
            </a:r>
            <a:r>
              <a:rPr lang="cs-CZ" sz="2200" dirty="0" smtClean="0"/>
              <a:t> </a:t>
            </a:r>
            <a:r>
              <a:rPr lang="cs-CZ" sz="2200" dirty="0" err="1" smtClean="0"/>
              <a:t>the</a:t>
            </a:r>
            <a:r>
              <a:rPr lang="cs-CZ" sz="2200" dirty="0" smtClean="0"/>
              <a:t> </a:t>
            </a:r>
            <a:r>
              <a:rPr lang="cs-CZ" sz="2200" dirty="0" err="1" smtClean="0"/>
              <a:t>radio</a:t>
            </a:r>
            <a:r>
              <a:rPr lang="cs-CZ" sz="2200" dirty="0" smtClean="0"/>
              <a:t>, </a:t>
            </a:r>
            <a:r>
              <a:rPr lang="cs-CZ" sz="2200" dirty="0" err="1" smtClean="0"/>
              <a:t>please</a:t>
            </a:r>
            <a:r>
              <a:rPr lang="cs-CZ" sz="2200" dirty="0" smtClean="0"/>
              <a:t>?</a:t>
            </a:r>
            <a:endParaRPr lang="cs-CZ" sz="2200" dirty="0"/>
          </a:p>
        </p:txBody>
      </p:sp>
      <p:pic>
        <p:nvPicPr>
          <p:cNvPr id="1026" name="Picture 2" descr="C:\Users\stouracoova\AppData\Local\Microsoft\Windows\Temporary Internet Files\Content.IE5\2E04J6U1\MC90044180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931" y="2060848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touracoova\AppData\Local\Microsoft\Windows\Temporary Internet Files\Content.IE5\O0BQDDPP\MC9004405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365103"/>
            <a:ext cx="1155576" cy="8165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touracoova\AppData\Local\Microsoft\Windows\Temporary Internet Files\Content.IE5\KXT46X65\MC9000893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512964"/>
            <a:ext cx="1584176" cy="13142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touracoova\AppData\Local\Microsoft\Windows\Temporary Internet Files\Content.IE5\WVB27MGR\MC90023903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76672"/>
            <a:ext cx="1419354" cy="7642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7041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229</TotalTime>
  <Words>471</Words>
  <Application>Microsoft Office PowerPoint</Application>
  <PresentationFormat>Předvádění na obrazovce 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Summer</vt:lpstr>
      <vt:lpstr>FUTURE - WILL, TO BE GOING TO</vt:lpstr>
      <vt:lpstr>Vyjádření budoucnosti:  1. WILL  OSOBA + WILL + SLOVESO v zákl. tvaru  2. TO BE GOING TO  OSOBA + TO BE v odpovídajícím tvaru   + GOING TO + SLOVESO  v zákl. tvaru</vt:lpstr>
      <vt:lpstr>1. WILL - budoucí čas použijeme k vyjádření budoucnosti, nabídky nebo náhlého rozhodnutí („z fLeku“) - tvar je stejný pro všechny osoby  QUESTION (otázka):  WILL + OSOBA + SLOVESO v zákl. tvaru?  NEGATIVE (zápor):  OSOBA + WILL NOT (= WON´T)  + SLOVESO v zákl. tvaru</vt:lpstr>
      <vt:lpstr>2. TO BE GOING TO - tuto vazbu použijeme k vyjádření našich plánů do budoucnosti, něčeho, co hodláme (chystáme se) udělat   QUESTION (otázka):  TO BE + OSOBA + GOING TO         + SLOVESO v zákl. tvaru?  NEGATIVE (zápor):  OSOBA + TO BE v záporu + GOING TO + SLOVESO v zákl. tvaru</vt:lpstr>
      <vt:lpstr>1. I will play basketball.   2. She will cook it.   3. They will find it.         4. I won´t be famous.         5. You won´t like it.         6. She won´t come.          7. Will you be there?          8. Will he come?  </vt:lpstr>
      <vt:lpstr>Snímek 6</vt:lpstr>
      <vt:lpstr>Snímek 7</vt:lpstr>
    </vt:vector>
  </TitlesOfParts>
  <Company>zs travniky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hornakova</dc:creator>
  <cp:lastModifiedBy>malkova</cp:lastModifiedBy>
  <cp:revision>23</cp:revision>
  <dcterms:created xsi:type="dcterms:W3CDTF">2011-10-11T08:24:05Z</dcterms:created>
  <dcterms:modified xsi:type="dcterms:W3CDTF">2012-06-06T11:23:52Z</dcterms:modified>
</cp:coreProperties>
</file>