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66"/>
    <a:srgbClr val="CCFF33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E2584F-5A27-4109-8162-5E4BDF18283B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CA3FA7-C89B-40FC-8391-744E388024D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288928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CA3FA7-C89B-40FC-8391-744E388024D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357935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4343BD-92D3-4823-9D72-BDC2B20A0665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268760"/>
            <a:ext cx="7772400" cy="1080120"/>
          </a:xfrm>
        </p:spPr>
        <p:txBody>
          <a:bodyPr/>
          <a:lstStyle/>
          <a:p>
            <a:r>
              <a:rPr lang="cs-CZ" dirty="0" smtClean="0"/>
              <a:t>Past </a:t>
            </a:r>
            <a:r>
              <a:rPr lang="cs-CZ" dirty="0" err="1" smtClean="0"/>
              <a:t>simple</a:t>
            </a:r>
            <a:r>
              <a:rPr lang="cs-CZ" dirty="0" smtClean="0"/>
              <a:t> – </a:t>
            </a:r>
            <a:r>
              <a:rPr lang="cs-CZ" dirty="0" err="1" smtClean="0"/>
              <a:t>irregular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420888"/>
            <a:ext cx="7560840" cy="4437112"/>
          </a:xfrm>
        </p:spPr>
        <p:txBody>
          <a:bodyPr>
            <a:normAutofit fontScale="32500" lnSpcReduction="20000"/>
          </a:bodyPr>
          <a:lstStyle/>
          <a:p>
            <a:r>
              <a:rPr lang="cs-CZ" sz="4000" dirty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r>
              <a:rPr lang="cs-CZ" sz="4000" dirty="0">
                <a:solidFill>
                  <a:schemeClr val="tx1"/>
                </a:solidFill>
              </a:rPr>
              <a:t>Číslo projektu: CZ.1.07/1.4.00/21.2637</a:t>
            </a:r>
          </a:p>
          <a:p>
            <a:r>
              <a:rPr lang="cs-CZ" sz="4000" dirty="0">
                <a:solidFill>
                  <a:schemeClr val="tx1"/>
                </a:solidFill>
              </a:rPr>
              <a:t>Název výukového materiálu</a:t>
            </a:r>
            <a:r>
              <a:rPr lang="cs-CZ" sz="4000" dirty="0" smtClean="0">
                <a:solidFill>
                  <a:schemeClr val="tx1"/>
                </a:solidFill>
              </a:rPr>
              <a:t>: PAST SIMPLE – </a:t>
            </a:r>
            <a:r>
              <a:rPr lang="cs-CZ" sz="4000" dirty="0" err="1" smtClean="0">
                <a:solidFill>
                  <a:schemeClr val="tx1"/>
                </a:solidFill>
              </a:rPr>
              <a:t>irregular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verbs</a:t>
            </a:r>
            <a:endParaRPr lang="cs-CZ" sz="4000" dirty="0">
              <a:solidFill>
                <a:schemeClr val="tx1"/>
              </a:solidFill>
            </a:endParaRPr>
          </a:p>
          <a:p>
            <a:r>
              <a:rPr lang="cs-CZ" sz="4000" dirty="0">
                <a:solidFill>
                  <a:schemeClr val="tx1"/>
                </a:solidFill>
              </a:rPr>
              <a:t>Autor</a:t>
            </a:r>
            <a:r>
              <a:rPr lang="cs-CZ" sz="4000" dirty="0" smtClean="0">
                <a:solidFill>
                  <a:schemeClr val="tx1"/>
                </a:solidFill>
              </a:rPr>
              <a:t>: Mgr. Eva Štouračová</a:t>
            </a:r>
            <a:endParaRPr lang="cs-CZ" sz="4000" dirty="0">
              <a:solidFill>
                <a:schemeClr val="tx1"/>
              </a:solidFill>
            </a:endParaRPr>
          </a:p>
          <a:p>
            <a:r>
              <a:rPr lang="cs-CZ" sz="4000" dirty="0">
                <a:solidFill>
                  <a:schemeClr val="tx1"/>
                </a:solidFill>
              </a:rPr>
              <a:t>Vytvořeno</a:t>
            </a:r>
            <a:r>
              <a:rPr lang="cs-CZ" sz="4000" dirty="0" smtClean="0">
                <a:solidFill>
                  <a:schemeClr val="tx1"/>
                </a:solidFill>
              </a:rPr>
              <a:t>: 4. května 2012</a:t>
            </a:r>
            <a:endParaRPr lang="cs-CZ" sz="4000" dirty="0">
              <a:solidFill>
                <a:schemeClr val="tx1"/>
              </a:solidFill>
            </a:endParaRPr>
          </a:p>
          <a:p>
            <a:r>
              <a:rPr lang="cs-CZ" sz="4000" dirty="0">
                <a:solidFill>
                  <a:schemeClr val="tx1"/>
                </a:solidFill>
              </a:rPr>
              <a:t>Ročník</a:t>
            </a:r>
            <a:r>
              <a:rPr lang="cs-CZ" sz="4000" dirty="0" smtClean="0">
                <a:solidFill>
                  <a:schemeClr val="tx1"/>
                </a:solidFill>
              </a:rPr>
              <a:t>: 6</a:t>
            </a:r>
            <a:r>
              <a:rPr lang="cs-CZ" sz="4000" dirty="0" smtClean="0">
                <a:solidFill>
                  <a:schemeClr val="tx1"/>
                </a:solidFill>
              </a:rPr>
              <a:t>. - 9</a:t>
            </a:r>
            <a:r>
              <a:rPr lang="cs-CZ" sz="4000" dirty="0" smtClean="0">
                <a:solidFill>
                  <a:schemeClr val="tx1"/>
                </a:solidFill>
              </a:rPr>
              <a:t>.</a:t>
            </a:r>
            <a:endParaRPr lang="cs-CZ" sz="4000" dirty="0">
              <a:solidFill>
                <a:schemeClr val="tx1"/>
              </a:solidFill>
            </a:endParaRPr>
          </a:p>
          <a:p>
            <a:r>
              <a:rPr lang="cs-CZ" sz="4000" dirty="0">
                <a:solidFill>
                  <a:schemeClr val="tx1"/>
                </a:solidFill>
              </a:rPr>
              <a:t>Vzdělávací oblast: Jazyk a jazyková komunikace</a:t>
            </a:r>
          </a:p>
          <a:p>
            <a:r>
              <a:rPr lang="cs-CZ" sz="4000" dirty="0">
                <a:solidFill>
                  <a:schemeClr val="tx1"/>
                </a:solidFill>
              </a:rPr>
              <a:t>Vzdělávací obor: Cizí jazyk – angličtina</a:t>
            </a:r>
          </a:p>
          <a:p>
            <a:r>
              <a:rPr lang="cs-CZ" sz="4000" dirty="0" smtClean="0">
                <a:solidFill>
                  <a:schemeClr val="tx1"/>
                </a:solidFill>
              </a:rPr>
              <a:t>Tematický </a:t>
            </a:r>
            <a:r>
              <a:rPr lang="cs-CZ" sz="4000" dirty="0">
                <a:solidFill>
                  <a:schemeClr val="tx1"/>
                </a:solidFill>
              </a:rPr>
              <a:t>okruh</a:t>
            </a:r>
            <a:r>
              <a:rPr lang="cs-CZ" sz="4000" dirty="0" smtClean="0">
                <a:solidFill>
                  <a:schemeClr val="tx1"/>
                </a:solidFill>
              </a:rPr>
              <a:t>: Produktivní řečové dovednosti</a:t>
            </a:r>
            <a:endParaRPr lang="cs-CZ" sz="4000" dirty="0">
              <a:solidFill>
                <a:schemeClr val="tx1"/>
              </a:solidFill>
            </a:endParaRPr>
          </a:p>
          <a:p>
            <a:r>
              <a:rPr lang="cs-CZ" sz="4000" dirty="0">
                <a:solidFill>
                  <a:schemeClr val="tx1"/>
                </a:solidFill>
              </a:rPr>
              <a:t>Téma</a:t>
            </a:r>
            <a:r>
              <a:rPr lang="cs-CZ" sz="4000" dirty="0" smtClean="0">
                <a:solidFill>
                  <a:schemeClr val="tx1"/>
                </a:solidFill>
              </a:rPr>
              <a:t>: Gramatika – minulý čas prostý (nepravidelná slovesa)</a:t>
            </a:r>
            <a:endParaRPr lang="cs-CZ" sz="4000" dirty="0">
              <a:solidFill>
                <a:schemeClr val="tx1"/>
              </a:solidFill>
            </a:endParaRPr>
          </a:p>
          <a:p>
            <a:r>
              <a:rPr lang="cs-CZ" sz="4000" dirty="0">
                <a:solidFill>
                  <a:schemeClr val="tx1"/>
                </a:solidFill>
              </a:rPr>
              <a:t>Pomůcky</a:t>
            </a:r>
            <a:r>
              <a:rPr lang="cs-CZ" sz="4000" dirty="0" smtClean="0">
                <a:solidFill>
                  <a:schemeClr val="tx1"/>
                </a:solidFill>
              </a:rPr>
              <a:t>: dataprojektor</a:t>
            </a:r>
            <a:endParaRPr lang="cs-CZ" sz="4000" dirty="0">
              <a:solidFill>
                <a:schemeClr val="tx1"/>
              </a:solidFill>
            </a:endParaRPr>
          </a:p>
          <a:p>
            <a:r>
              <a:rPr lang="cs-CZ" sz="4000" dirty="0">
                <a:solidFill>
                  <a:schemeClr val="tx1"/>
                </a:solidFill>
              </a:rPr>
              <a:t>Anotace</a:t>
            </a:r>
            <a:r>
              <a:rPr lang="cs-CZ" sz="4000" dirty="0" smtClean="0">
                <a:solidFill>
                  <a:schemeClr val="tx1"/>
                </a:solidFill>
              </a:rPr>
              <a:t>: prezentace s výkladem, žáci si ujasní a aktivně procvičí použití a překlad nepravidelných sloves v minulém čase prostém</a:t>
            </a:r>
          </a:p>
          <a:p>
            <a:pPr algn="ctr"/>
            <a:r>
              <a:rPr lang="cs-CZ" sz="3000" i="1" dirty="0"/>
              <a:t>Tato práce je šířena pod licencí CC BY-SA 3.0. Odkazy a citace jsou platné k datu vytvoření této práce.</a:t>
            </a:r>
            <a:endParaRPr lang="cs-CZ" sz="3000" dirty="0"/>
          </a:p>
          <a:p>
            <a:pPr algn="ctr"/>
            <a:r>
              <a:rPr lang="cs-CZ" sz="3000" i="1" dirty="0"/>
              <a:t>Všechny objekty použité k vytvoření tohoto materiálu jsou součástí softwaru Microsoft® Office. </a:t>
            </a:r>
            <a:endParaRPr lang="cs-CZ" sz="3000" dirty="0"/>
          </a:p>
          <a:p>
            <a:pPr algn="ctr"/>
            <a:r>
              <a:rPr lang="cs-CZ" sz="3000" i="1" dirty="0"/>
              <a:t>Texty jsou vlastní originální tvorbou autora.</a:t>
            </a:r>
            <a:endParaRPr lang="cs-CZ" sz="3000" dirty="0">
              <a:solidFill>
                <a:schemeClr val="tx1"/>
              </a:solidFill>
            </a:endParaRPr>
          </a:p>
          <a:p>
            <a:r>
              <a:rPr lang="cs-CZ" dirty="0" smtClean="0"/>
              <a:t>VY_32_INOVACE_13_28</a:t>
            </a:r>
            <a:endParaRPr lang="cs-CZ" dirty="0"/>
          </a:p>
        </p:txBody>
      </p:sp>
      <p:pic>
        <p:nvPicPr>
          <p:cNvPr id="1026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125113" cy="924475"/>
          </a:xfrm>
        </p:spPr>
        <p:txBody>
          <a:bodyPr/>
          <a:lstStyle/>
          <a:p>
            <a:r>
              <a:rPr lang="cs-CZ" dirty="0" smtClean="0"/>
              <a:t>PAST SIMPLE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568952" cy="5760641"/>
          </a:xfrm>
        </p:spPr>
        <p:txBody>
          <a:bodyPr>
            <a:normAutofit/>
          </a:bodyPr>
          <a:lstStyle/>
          <a:p>
            <a:r>
              <a:rPr lang="cs-CZ" dirty="0"/>
              <a:t>minulý čas prostý použijeme k vyjádření děje, který </a:t>
            </a:r>
            <a:r>
              <a:rPr lang="cs-CZ" b="1" dirty="0"/>
              <a:t>začal i skončil v minulosti</a:t>
            </a:r>
          </a:p>
          <a:p>
            <a:r>
              <a:rPr lang="cs-CZ" dirty="0"/>
              <a:t>často je používán s výrazy naznačujícími minulost: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/>
              <a:t>YESTERDAY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/>
              <a:t>LAST</a:t>
            </a:r>
            <a:r>
              <a:rPr lang="cs-CZ" dirty="0"/>
              <a:t> </a:t>
            </a:r>
            <a:r>
              <a:rPr lang="cs-CZ" dirty="0" err="1"/>
              <a:t>week</a:t>
            </a:r>
            <a:r>
              <a:rPr lang="cs-CZ" dirty="0"/>
              <a:t> (</a:t>
            </a:r>
            <a:r>
              <a:rPr lang="cs-CZ" dirty="0" err="1"/>
              <a:t>weekend</a:t>
            </a:r>
            <a:r>
              <a:rPr lang="cs-CZ" dirty="0"/>
              <a:t>, </a:t>
            </a:r>
            <a:r>
              <a:rPr lang="cs-CZ" dirty="0" err="1"/>
              <a:t>month</a:t>
            </a:r>
            <a:r>
              <a:rPr lang="cs-CZ" dirty="0"/>
              <a:t>, </a:t>
            </a:r>
            <a:r>
              <a:rPr lang="cs-CZ" dirty="0" err="1"/>
              <a:t>year</a:t>
            </a:r>
            <a:r>
              <a:rPr lang="cs-CZ" dirty="0"/>
              <a:t>, </a:t>
            </a:r>
            <a:r>
              <a:rPr lang="cs-CZ" dirty="0" err="1"/>
              <a:t>Monday</a:t>
            </a:r>
            <a:r>
              <a:rPr lang="cs-CZ" dirty="0"/>
              <a:t> </a:t>
            </a:r>
            <a:r>
              <a:rPr lang="cs-CZ" dirty="0" err="1"/>
              <a:t>etc</a:t>
            </a:r>
            <a:r>
              <a:rPr lang="cs-CZ" dirty="0"/>
              <a:t>.)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/>
              <a:t>AGO 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i="1" dirty="0" err="1"/>
              <a:t>Example</a:t>
            </a:r>
            <a:r>
              <a:rPr lang="cs-CZ" i="1" dirty="0"/>
              <a:t>: </a:t>
            </a:r>
          </a:p>
          <a:p>
            <a:pPr marL="0" indent="0">
              <a:buNone/>
            </a:pPr>
            <a:r>
              <a:rPr lang="cs-CZ" dirty="0"/>
              <a:t>I </a:t>
            </a:r>
            <a:r>
              <a:rPr lang="cs-CZ" dirty="0" err="1"/>
              <a:t>saw</a:t>
            </a:r>
            <a:r>
              <a:rPr lang="cs-CZ" dirty="0"/>
              <a:t> her </a:t>
            </a:r>
            <a:r>
              <a:rPr lang="cs-CZ" b="1" dirty="0"/>
              <a:t>last</a:t>
            </a:r>
            <a:r>
              <a:rPr lang="cs-CZ" dirty="0"/>
              <a:t> </a:t>
            </a:r>
            <a:r>
              <a:rPr lang="cs-CZ" dirty="0" err="1"/>
              <a:t>Monday</a:t>
            </a:r>
            <a:r>
              <a:rPr lang="cs-CZ" dirty="0"/>
              <a:t>. 		</a:t>
            </a:r>
            <a:r>
              <a:rPr lang="cs-CZ" dirty="0" smtClean="0"/>
              <a:t>	</a:t>
            </a:r>
            <a:r>
              <a:rPr lang="cs-CZ" i="1" dirty="0" smtClean="0"/>
              <a:t>Viděl </a:t>
            </a:r>
            <a:r>
              <a:rPr lang="cs-CZ" i="1" dirty="0"/>
              <a:t>jsem ji minulé pondělí.</a:t>
            </a:r>
          </a:p>
          <a:p>
            <a:pPr marL="0" indent="0">
              <a:buNone/>
            </a:pPr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err="1"/>
              <a:t>visited</a:t>
            </a:r>
            <a:r>
              <a:rPr lang="cs-CZ" dirty="0"/>
              <a:t> </a:t>
            </a:r>
            <a:r>
              <a:rPr lang="cs-CZ" dirty="0" err="1"/>
              <a:t>me</a:t>
            </a:r>
            <a:r>
              <a:rPr lang="cs-CZ" dirty="0"/>
              <a:t> 2 </a:t>
            </a:r>
            <a:r>
              <a:rPr lang="cs-CZ" dirty="0" err="1"/>
              <a:t>weeks</a:t>
            </a:r>
            <a:r>
              <a:rPr lang="cs-CZ" dirty="0"/>
              <a:t> </a:t>
            </a:r>
            <a:r>
              <a:rPr lang="cs-CZ" b="1" dirty="0"/>
              <a:t>ago.</a:t>
            </a:r>
            <a:r>
              <a:rPr lang="cs-CZ" dirty="0"/>
              <a:t>	</a:t>
            </a:r>
            <a:r>
              <a:rPr lang="cs-CZ" i="1" dirty="0"/>
              <a:t>Navštívili mě před dvěma týdny.</a:t>
            </a:r>
          </a:p>
          <a:p>
            <a:pPr marL="0" indent="0">
              <a:buNone/>
            </a:pPr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/>
              <a:t>wasn´t</a:t>
            </a:r>
            <a:r>
              <a:rPr lang="cs-CZ" dirty="0"/>
              <a:t> </a:t>
            </a:r>
            <a:r>
              <a:rPr lang="cs-CZ" dirty="0" err="1"/>
              <a:t>here</a:t>
            </a:r>
            <a:r>
              <a:rPr lang="cs-CZ" dirty="0"/>
              <a:t> </a:t>
            </a:r>
            <a:r>
              <a:rPr lang="cs-CZ" b="1" dirty="0" err="1"/>
              <a:t>yesterday</a:t>
            </a:r>
            <a:r>
              <a:rPr lang="cs-CZ" b="1" dirty="0"/>
              <a:t>.</a:t>
            </a:r>
            <a:r>
              <a:rPr lang="cs-CZ" dirty="0"/>
              <a:t>	</a:t>
            </a:r>
            <a:r>
              <a:rPr lang="cs-CZ" i="1" dirty="0"/>
              <a:t>Včera tu nebyla.</a:t>
            </a:r>
          </a:p>
          <a:p>
            <a:pPr marL="0" indent="0">
              <a:buNone/>
            </a:pP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moved</a:t>
            </a:r>
            <a:r>
              <a:rPr lang="cs-CZ" dirty="0"/>
              <a:t> </a:t>
            </a:r>
            <a:r>
              <a:rPr lang="cs-CZ" b="1" dirty="0"/>
              <a:t>in</a:t>
            </a:r>
            <a:r>
              <a:rPr lang="cs-CZ" dirty="0"/>
              <a:t> 1998.			</a:t>
            </a:r>
            <a:r>
              <a:rPr lang="cs-CZ" dirty="0" smtClean="0"/>
              <a:t>	</a:t>
            </a:r>
            <a:r>
              <a:rPr lang="cs-CZ" i="1" dirty="0" smtClean="0"/>
              <a:t>Přestěhovali </a:t>
            </a:r>
            <a:r>
              <a:rPr lang="cs-CZ" i="1" dirty="0"/>
              <a:t>jsme se v roce 1998.</a:t>
            </a:r>
          </a:p>
          <a:p>
            <a:endParaRPr lang="cs-CZ" dirty="0"/>
          </a:p>
        </p:txBody>
      </p:sp>
      <p:pic>
        <p:nvPicPr>
          <p:cNvPr id="1026" name="Picture 2" descr="C:\Users\stouracoova\AppData\Local\Microsoft\Windows\Temporary Internet Files\Content.IE5\8EK7N7M3\MC9003972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4397" y="3284984"/>
            <a:ext cx="993012" cy="10533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touracoova\AppData\Local\Microsoft\Windows\Temporary Internet Files\Content.IE5\0H0YRK60\MC90044065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5" y="3423719"/>
            <a:ext cx="792087" cy="8225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9818006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332656"/>
            <a:ext cx="8604448" cy="980728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PAST SIMPLE – IRREGULAR VERBS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FF00"/>
                </a:solidFill>
              </a:rPr>
              <a:t>Minulý čas prostý – nepravidelná slovesa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96752"/>
            <a:ext cx="9036496" cy="55446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OSOBA + SLOVESO V MIN</a:t>
            </a:r>
            <a:r>
              <a:rPr lang="cs-CZ" sz="3600" b="1" dirty="0" smtClean="0"/>
              <a:t>. ČASE </a:t>
            </a:r>
            <a:r>
              <a:rPr lang="cs-CZ" sz="3600" b="1" dirty="0" smtClean="0"/>
              <a:t>						 (= 2. TVAR)</a:t>
            </a:r>
          </a:p>
          <a:p>
            <a:pPr marL="0" indent="0">
              <a:buNone/>
            </a:pPr>
            <a:r>
              <a:rPr lang="cs-CZ" sz="3600" i="1" dirty="0" err="1" smtClean="0">
                <a:solidFill>
                  <a:srgbClr val="CCFF33"/>
                </a:solidFill>
              </a:rPr>
              <a:t>Question</a:t>
            </a:r>
            <a:r>
              <a:rPr lang="cs-CZ" sz="3600" i="1" dirty="0" smtClean="0">
                <a:solidFill>
                  <a:srgbClr val="CCFF33"/>
                </a:solidFill>
              </a:rPr>
              <a:t> (otázka): </a:t>
            </a:r>
            <a:r>
              <a:rPr lang="cs-CZ" sz="3600" b="1" dirty="0" smtClean="0">
                <a:solidFill>
                  <a:srgbClr val="CCFF33"/>
                </a:solidFill>
              </a:rPr>
              <a:t>	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CCFF33"/>
                </a:solidFill>
              </a:rPr>
              <a:t>DID + OSOBA + slov</a:t>
            </a:r>
            <a:r>
              <a:rPr lang="cs-CZ" sz="3200" b="1" dirty="0" smtClean="0">
                <a:solidFill>
                  <a:srgbClr val="CCFF33"/>
                </a:solidFill>
              </a:rPr>
              <a:t>. v </a:t>
            </a:r>
            <a:r>
              <a:rPr lang="cs-CZ" sz="3200" b="1" dirty="0" smtClean="0">
                <a:solidFill>
                  <a:srgbClr val="CCFF33"/>
                </a:solidFill>
              </a:rPr>
              <a:t>zákl</a:t>
            </a:r>
            <a:r>
              <a:rPr lang="cs-CZ" sz="3200" b="1" dirty="0" smtClean="0">
                <a:solidFill>
                  <a:srgbClr val="CCFF33"/>
                </a:solidFill>
              </a:rPr>
              <a:t>. tvaru</a:t>
            </a:r>
            <a:r>
              <a:rPr lang="cs-CZ" sz="3200" b="1" dirty="0" smtClean="0">
                <a:solidFill>
                  <a:srgbClr val="CCFF33"/>
                </a:solidFill>
              </a:rPr>
              <a:t>?</a:t>
            </a:r>
          </a:p>
          <a:p>
            <a:pPr marL="0" indent="0">
              <a:buNone/>
            </a:pPr>
            <a:r>
              <a:rPr lang="cs-CZ" sz="3600" i="1" dirty="0" smtClean="0">
                <a:solidFill>
                  <a:srgbClr val="FF9966"/>
                </a:solidFill>
              </a:rPr>
              <a:t>Negative (zápor): </a:t>
            </a:r>
            <a:r>
              <a:rPr lang="cs-CZ" sz="3600" b="1" dirty="0" smtClean="0">
                <a:solidFill>
                  <a:srgbClr val="FF9966"/>
                </a:solidFill>
              </a:rPr>
              <a:t>	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9966"/>
                </a:solidFill>
              </a:rPr>
              <a:t>OSOBA + DID NOT (= DIDN´T)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9966"/>
                </a:solidFill>
              </a:rPr>
              <a:t>+ sloveso v základním tvaru</a:t>
            </a:r>
            <a:endParaRPr lang="cs-CZ" sz="3600" b="1" dirty="0">
              <a:solidFill>
                <a:srgbClr val="FF9966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71037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55976" y="435860"/>
            <a:ext cx="3672408" cy="39604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err="1" smtClean="0"/>
              <a:t>we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sat</a:t>
            </a:r>
            <a:r>
              <a:rPr lang="cs-CZ" sz="3200" b="1" dirty="0" smtClean="0"/>
              <a:t>				</a:t>
            </a:r>
          </a:p>
          <a:p>
            <a:pPr marL="0" indent="0">
              <a:buNone/>
            </a:pPr>
            <a:r>
              <a:rPr lang="cs-CZ" sz="3200" b="1" dirty="0" smtClean="0"/>
              <a:t>	</a:t>
            </a:r>
            <a:r>
              <a:rPr lang="cs-CZ" sz="3200" b="1" i="1" dirty="0" smtClean="0"/>
              <a:t>seděli jsme</a:t>
            </a:r>
          </a:p>
          <a:p>
            <a:pPr marL="0" indent="0">
              <a:buNone/>
            </a:pPr>
            <a:r>
              <a:rPr lang="cs-CZ" sz="3200" b="1" dirty="0" err="1" smtClean="0"/>
              <a:t>you</a:t>
            </a:r>
            <a:r>
              <a:rPr lang="cs-CZ" sz="3200" b="1" dirty="0" smtClean="0"/>
              <a:t> ran				</a:t>
            </a:r>
          </a:p>
          <a:p>
            <a:pPr marL="0" indent="0">
              <a:buNone/>
            </a:pPr>
            <a:r>
              <a:rPr lang="cs-CZ" sz="3200" b="1" dirty="0" smtClean="0"/>
              <a:t>	</a:t>
            </a:r>
            <a:r>
              <a:rPr lang="cs-CZ" sz="3200" b="1" i="1" dirty="0" smtClean="0"/>
              <a:t>běželi jste</a:t>
            </a:r>
          </a:p>
          <a:p>
            <a:pPr marL="0" indent="0">
              <a:buNone/>
            </a:pPr>
            <a:r>
              <a:rPr lang="cs-CZ" sz="3200" b="1" dirty="0" err="1" smtClean="0"/>
              <a:t>they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thought</a:t>
            </a:r>
            <a:r>
              <a:rPr lang="cs-CZ" sz="3200" b="1" dirty="0" smtClean="0"/>
              <a:t>	</a:t>
            </a:r>
          </a:p>
          <a:p>
            <a:pPr marL="0" indent="0">
              <a:buNone/>
            </a:pPr>
            <a:r>
              <a:rPr lang="cs-CZ" sz="3200" b="1" dirty="0" smtClean="0"/>
              <a:t>	</a:t>
            </a:r>
            <a:r>
              <a:rPr lang="cs-CZ" sz="3200" b="1" i="1" dirty="0" smtClean="0"/>
              <a:t>mysleli si </a:t>
            </a:r>
            <a:endParaRPr lang="cs-CZ" sz="3200" i="1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59905" y="413049"/>
            <a:ext cx="3672408" cy="63283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 charset="2"/>
              <a:buNone/>
            </a:pPr>
            <a:r>
              <a:rPr lang="cs-CZ" sz="3200" b="1" dirty="0" smtClean="0"/>
              <a:t>I </a:t>
            </a:r>
            <a:r>
              <a:rPr lang="cs-CZ" sz="3200" b="1" dirty="0" err="1" smtClean="0"/>
              <a:t>wrote</a:t>
            </a:r>
            <a:r>
              <a:rPr lang="cs-CZ" sz="3200" b="1" dirty="0" smtClean="0"/>
              <a:t> 			</a:t>
            </a:r>
          </a:p>
          <a:p>
            <a:pPr marL="0" indent="0">
              <a:buFont typeface="Wingdings 2" charset="2"/>
              <a:buNone/>
            </a:pPr>
            <a:r>
              <a:rPr lang="cs-CZ" sz="3200" b="1" dirty="0" smtClean="0"/>
              <a:t>	</a:t>
            </a:r>
            <a:r>
              <a:rPr lang="cs-CZ" sz="3200" b="1" i="1" dirty="0" smtClean="0"/>
              <a:t>napsal jsem</a:t>
            </a:r>
          </a:p>
          <a:p>
            <a:pPr marL="0" indent="0">
              <a:buFont typeface="Wingdings 2" charset="2"/>
              <a:buNone/>
            </a:pPr>
            <a:r>
              <a:rPr lang="cs-CZ" sz="3200" b="1" dirty="0" err="1" smtClean="0"/>
              <a:t>you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spoke</a:t>
            </a:r>
            <a:r>
              <a:rPr lang="cs-CZ" sz="3200" b="1" dirty="0" smtClean="0"/>
              <a:t> 		</a:t>
            </a:r>
          </a:p>
          <a:p>
            <a:pPr marL="0" indent="0">
              <a:buFont typeface="Wingdings 2" charset="2"/>
              <a:buNone/>
            </a:pPr>
            <a:r>
              <a:rPr lang="cs-CZ" sz="3200" b="1" dirty="0" smtClean="0"/>
              <a:t>	</a:t>
            </a:r>
            <a:r>
              <a:rPr lang="cs-CZ" sz="3200" b="1" i="1" dirty="0" smtClean="0"/>
              <a:t>mluvil jsi </a:t>
            </a:r>
          </a:p>
          <a:p>
            <a:pPr marL="0" indent="0">
              <a:buFont typeface="Wingdings 2" charset="2"/>
              <a:buNone/>
            </a:pPr>
            <a:r>
              <a:rPr lang="cs-CZ" sz="3200" b="1" dirty="0" err="1" smtClean="0"/>
              <a:t>she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spent</a:t>
            </a:r>
            <a:r>
              <a:rPr lang="cs-CZ" sz="3200" b="1" dirty="0" smtClean="0"/>
              <a:t>			</a:t>
            </a:r>
          </a:p>
          <a:p>
            <a:pPr marL="0" indent="0">
              <a:buFont typeface="Wingdings 2" charset="2"/>
              <a:buNone/>
            </a:pPr>
            <a:r>
              <a:rPr lang="cs-CZ" sz="3200" b="1" dirty="0" smtClean="0"/>
              <a:t>	</a:t>
            </a:r>
            <a:r>
              <a:rPr lang="cs-CZ" sz="3200" b="1" i="1" dirty="0" smtClean="0"/>
              <a:t>utratila</a:t>
            </a:r>
          </a:p>
          <a:p>
            <a:pPr marL="0" indent="0">
              <a:buFont typeface="Wingdings 2" charset="2"/>
              <a:buNone/>
            </a:pPr>
            <a:r>
              <a:rPr lang="cs-CZ" sz="3200" b="1" dirty="0" smtClean="0"/>
              <a:t>he </a:t>
            </a:r>
            <a:r>
              <a:rPr lang="cs-CZ" sz="3200" b="1" dirty="0" err="1" smtClean="0"/>
              <a:t>sent</a:t>
            </a:r>
            <a:r>
              <a:rPr lang="cs-CZ" sz="3200" b="1" dirty="0" smtClean="0"/>
              <a:t>				</a:t>
            </a:r>
          </a:p>
          <a:p>
            <a:pPr marL="0" indent="0">
              <a:buFont typeface="Wingdings 2" charset="2"/>
              <a:buNone/>
            </a:pPr>
            <a:r>
              <a:rPr lang="cs-CZ" sz="3200" b="1" dirty="0" smtClean="0"/>
              <a:t>	</a:t>
            </a:r>
            <a:r>
              <a:rPr lang="cs-CZ" sz="3200" b="1" i="1" dirty="0" smtClean="0"/>
              <a:t>poslal</a:t>
            </a:r>
          </a:p>
          <a:p>
            <a:pPr marL="0" indent="0">
              <a:buFont typeface="Wingdings 2" charset="2"/>
              <a:buNone/>
            </a:pPr>
            <a:r>
              <a:rPr lang="cs-CZ" sz="3200" b="1" dirty="0" err="1" smtClean="0"/>
              <a:t>it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caught</a:t>
            </a:r>
            <a:r>
              <a:rPr lang="cs-CZ" sz="3200" b="1" dirty="0" smtClean="0"/>
              <a:t>	</a:t>
            </a:r>
          </a:p>
          <a:p>
            <a:pPr marL="0" indent="0">
              <a:buFont typeface="Wingdings 2" charset="2"/>
              <a:buNone/>
            </a:pPr>
            <a:r>
              <a:rPr lang="cs-CZ" sz="3200" b="1" dirty="0" smtClean="0"/>
              <a:t>	</a:t>
            </a:r>
            <a:r>
              <a:rPr lang="cs-CZ" sz="3200" b="1" i="1" dirty="0" smtClean="0"/>
              <a:t>chytlo</a:t>
            </a:r>
          </a:p>
        </p:txBody>
      </p:sp>
    </p:spTree>
    <p:extLst>
      <p:ext uri="{BB962C8B-B14F-4D97-AF65-F5344CB8AC3E}">
        <p14:creationId xmlns="" xmlns:p14="http://schemas.microsoft.com/office/powerpoint/2010/main" val="1496675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88640"/>
            <a:ext cx="8928992" cy="65527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err="1" smtClean="0">
                <a:solidFill>
                  <a:srgbClr val="CCFF33"/>
                </a:solidFill>
              </a:rPr>
              <a:t>Did</a:t>
            </a:r>
            <a:r>
              <a:rPr lang="cs-CZ" sz="3200" b="1" dirty="0" smtClean="0">
                <a:solidFill>
                  <a:srgbClr val="CCFF33"/>
                </a:solidFill>
              </a:rPr>
              <a:t> I do </a:t>
            </a:r>
            <a:r>
              <a:rPr lang="cs-CZ" sz="3200" b="1" dirty="0" err="1" smtClean="0">
                <a:solidFill>
                  <a:srgbClr val="CCFF33"/>
                </a:solidFill>
              </a:rPr>
              <a:t>it</a:t>
            </a:r>
            <a:r>
              <a:rPr lang="cs-CZ" sz="3200" b="1" dirty="0" smtClean="0">
                <a:solidFill>
                  <a:srgbClr val="CCFF33"/>
                </a:solidFill>
              </a:rPr>
              <a:t>? </a:t>
            </a:r>
          </a:p>
          <a:p>
            <a:pPr marL="0" indent="0">
              <a:buNone/>
            </a:pPr>
            <a:r>
              <a:rPr lang="cs-CZ" sz="3200" b="1" dirty="0">
                <a:solidFill>
                  <a:srgbClr val="CCFF33"/>
                </a:solidFill>
              </a:rPr>
              <a:t>	</a:t>
            </a:r>
            <a:r>
              <a:rPr lang="cs-CZ" sz="3200" b="1" dirty="0" smtClean="0">
                <a:solidFill>
                  <a:srgbClr val="CCFF33"/>
                </a:solidFill>
              </a:rPr>
              <a:t>						</a:t>
            </a:r>
            <a:r>
              <a:rPr lang="cs-CZ" sz="3200" b="1" i="1" dirty="0" smtClean="0">
                <a:solidFill>
                  <a:srgbClr val="CCFF33"/>
                </a:solidFill>
              </a:rPr>
              <a:t>Udělal jsem to?</a:t>
            </a:r>
          </a:p>
          <a:p>
            <a:pPr marL="0" indent="0">
              <a:buNone/>
            </a:pPr>
            <a:r>
              <a:rPr lang="cs-CZ" sz="3200" b="1" dirty="0" err="1" smtClean="0">
                <a:solidFill>
                  <a:srgbClr val="CCFF33"/>
                </a:solidFill>
              </a:rPr>
              <a:t>Did</a:t>
            </a:r>
            <a:r>
              <a:rPr lang="cs-CZ" sz="3200" b="1" dirty="0" smtClean="0">
                <a:solidFill>
                  <a:srgbClr val="CCFF33"/>
                </a:solidFill>
              </a:rPr>
              <a:t> </a:t>
            </a:r>
            <a:r>
              <a:rPr lang="cs-CZ" sz="3200" b="1" dirty="0" err="1" smtClean="0">
                <a:solidFill>
                  <a:srgbClr val="CCFF33"/>
                </a:solidFill>
              </a:rPr>
              <a:t>you</a:t>
            </a:r>
            <a:r>
              <a:rPr lang="cs-CZ" sz="3200" b="1" dirty="0" smtClean="0">
                <a:solidFill>
                  <a:srgbClr val="CCFF33"/>
                </a:solidFill>
              </a:rPr>
              <a:t> </a:t>
            </a:r>
            <a:r>
              <a:rPr lang="cs-CZ" sz="3200" b="1" dirty="0" err="1" smtClean="0">
                <a:solidFill>
                  <a:srgbClr val="CCFF33"/>
                </a:solidFill>
              </a:rPr>
              <a:t>swim</a:t>
            </a:r>
            <a:r>
              <a:rPr lang="cs-CZ" sz="3200" b="1" dirty="0" smtClean="0">
                <a:solidFill>
                  <a:srgbClr val="CCFF33"/>
                </a:solidFill>
              </a:rPr>
              <a:t>? </a:t>
            </a:r>
          </a:p>
          <a:p>
            <a:pPr marL="0" indent="0">
              <a:buNone/>
            </a:pPr>
            <a:r>
              <a:rPr lang="cs-CZ" sz="3200" b="1" dirty="0">
                <a:solidFill>
                  <a:srgbClr val="CCFF33"/>
                </a:solidFill>
              </a:rPr>
              <a:t>	</a:t>
            </a:r>
            <a:r>
              <a:rPr lang="cs-CZ" sz="3200" b="1" dirty="0" smtClean="0">
                <a:solidFill>
                  <a:srgbClr val="CCFF33"/>
                </a:solidFill>
              </a:rPr>
              <a:t>						</a:t>
            </a:r>
            <a:r>
              <a:rPr lang="cs-CZ" sz="3200" b="1" i="1" dirty="0" smtClean="0">
                <a:solidFill>
                  <a:srgbClr val="CCFF33"/>
                </a:solidFill>
              </a:rPr>
              <a:t>Plaval jsi?</a:t>
            </a:r>
          </a:p>
          <a:p>
            <a:pPr marL="0" indent="0">
              <a:buNone/>
            </a:pPr>
            <a:r>
              <a:rPr lang="cs-CZ" sz="3200" b="1" dirty="0" err="1" smtClean="0">
                <a:solidFill>
                  <a:srgbClr val="CCFF33"/>
                </a:solidFill>
              </a:rPr>
              <a:t>Did</a:t>
            </a:r>
            <a:r>
              <a:rPr lang="cs-CZ" sz="3200" b="1" dirty="0" smtClean="0">
                <a:solidFill>
                  <a:srgbClr val="CCFF33"/>
                </a:solidFill>
              </a:rPr>
              <a:t> </a:t>
            </a:r>
            <a:r>
              <a:rPr lang="cs-CZ" sz="3200" b="1" dirty="0" err="1" smtClean="0">
                <a:solidFill>
                  <a:srgbClr val="CCFF33"/>
                </a:solidFill>
              </a:rPr>
              <a:t>she</a:t>
            </a:r>
            <a:r>
              <a:rPr lang="cs-CZ" sz="3200" b="1" dirty="0" smtClean="0">
                <a:solidFill>
                  <a:srgbClr val="CCFF33"/>
                </a:solidFill>
              </a:rPr>
              <a:t> </a:t>
            </a:r>
            <a:r>
              <a:rPr lang="cs-CZ" sz="3200" b="1" dirty="0" err="1" smtClean="0">
                <a:solidFill>
                  <a:srgbClr val="CCFF33"/>
                </a:solidFill>
              </a:rPr>
              <a:t>write</a:t>
            </a:r>
            <a:r>
              <a:rPr lang="cs-CZ" sz="3200" b="1" dirty="0" smtClean="0">
                <a:solidFill>
                  <a:srgbClr val="CCFF33"/>
                </a:solidFill>
              </a:rPr>
              <a:t>?</a:t>
            </a:r>
          </a:p>
          <a:p>
            <a:pPr marL="0" indent="0">
              <a:buNone/>
            </a:pPr>
            <a:r>
              <a:rPr lang="cs-CZ" sz="3200" b="1" dirty="0">
                <a:solidFill>
                  <a:srgbClr val="CCFF33"/>
                </a:solidFill>
              </a:rPr>
              <a:t>	</a:t>
            </a:r>
            <a:r>
              <a:rPr lang="cs-CZ" sz="3200" b="1" dirty="0" smtClean="0">
                <a:solidFill>
                  <a:srgbClr val="CCFF33"/>
                </a:solidFill>
              </a:rPr>
              <a:t>						</a:t>
            </a:r>
            <a:r>
              <a:rPr lang="cs-CZ" sz="3200" b="1" i="1" dirty="0" smtClean="0">
                <a:solidFill>
                  <a:srgbClr val="CCFF33"/>
                </a:solidFill>
              </a:rPr>
              <a:t>Napsala?</a:t>
            </a:r>
          </a:p>
          <a:p>
            <a:pPr marL="0" indent="0">
              <a:buNone/>
            </a:pPr>
            <a:r>
              <a:rPr lang="cs-CZ" sz="3200" b="1" dirty="0" err="1" smtClean="0">
                <a:solidFill>
                  <a:srgbClr val="CCFF33"/>
                </a:solidFill>
              </a:rPr>
              <a:t>Did</a:t>
            </a:r>
            <a:r>
              <a:rPr lang="cs-CZ" sz="3200" b="1" dirty="0" smtClean="0">
                <a:solidFill>
                  <a:srgbClr val="CCFF33"/>
                </a:solidFill>
              </a:rPr>
              <a:t> </a:t>
            </a:r>
            <a:r>
              <a:rPr lang="cs-CZ" sz="3200" b="1" dirty="0" err="1" smtClean="0">
                <a:solidFill>
                  <a:srgbClr val="CCFF33"/>
                </a:solidFill>
              </a:rPr>
              <a:t>we</a:t>
            </a:r>
            <a:r>
              <a:rPr lang="cs-CZ" sz="3200" b="1" dirty="0" smtClean="0">
                <a:solidFill>
                  <a:srgbClr val="CCFF33"/>
                </a:solidFill>
              </a:rPr>
              <a:t> </a:t>
            </a:r>
            <a:r>
              <a:rPr lang="cs-CZ" sz="3200" b="1" dirty="0" err="1" smtClean="0">
                <a:solidFill>
                  <a:srgbClr val="CCFF33"/>
                </a:solidFill>
              </a:rPr>
              <a:t>fly</a:t>
            </a:r>
            <a:r>
              <a:rPr lang="cs-CZ" sz="3200" b="1" dirty="0" smtClean="0">
                <a:solidFill>
                  <a:srgbClr val="CCFF33"/>
                </a:solidFill>
              </a:rPr>
              <a:t>?</a:t>
            </a:r>
          </a:p>
          <a:p>
            <a:pPr marL="0" indent="0">
              <a:buNone/>
            </a:pPr>
            <a:r>
              <a:rPr lang="cs-CZ" sz="3200" b="1" dirty="0">
                <a:solidFill>
                  <a:srgbClr val="CCFF33"/>
                </a:solidFill>
              </a:rPr>
              <a:t>	</a:t>
            </a:r>
            <a:r>
              <a:rPr lang="cs-CZ" sz="3200" b="1" dirty="0" smtClean="0">
                <a:solidFill>
                  <a:srgbClr val="CCFF33"/>
                </a:solidFill>
              </a:rPr>
              <a:t>						</a:t>
            </a:r>
            <a:r>
              <a:rPr lang="cs-CZ" sz="3200" b="1" i="1" dirty="0" smtClean="0">
                <a:solidFill>
                  <a:srgbClr val="CCFF33"/>
                </a:solidFill>
              </a:rPr>
              <a:t>Letěli jsme?</a:t>
            </a:r>
          </a:p>
          <a:p>
            <a:pPr marL="0" indent="0">
              <a:buNone/>
            </a:pPr>
            <a:r>
              <a:rPr lang="cs-CZ" sz="3200" b="1" dirty="0" err="1" smtClean="0">
                <a:solidFill>
                  <a:srgbClr val="CCFF33"/>
                </a:solidFill>
              </a:rPr>
              <a:t>Did</a:t>
            </a:r>
            <a:r>
              <a:rPr lang="cs-CZ" sz="3200" b="1" dirty="0" smtClean="0">
                <a:solidFill>
                  <a:srgbClr val="CCFF33"/>
                </a:solidFill>
              </a:rPr>
              <a:t> </a:t>
            </a:r>
            <a:r>
              <a:rPr lang="cs-CZ" sz="3200" b="1" dirty="0" err="1" smtClean="0">
                <a:solidFill>
                  <a:srgbClr val="CCFF33"/>
                </a:solidFill>
              </a:rPr>
              <a:t>they</a:t>
            </a:r>
            <a:r>
              <a:rPr lang="cs-CZ" sz="3200" b="1" dirty="0" smtClean="0">
                <a:solidFill>
                  <a:srgbClr val="CCFF33"/>
                </a:solidFill>
              </a:rPr>
              <a:t> </a:t>
            </a:r>
            <a:r>
              <a:rPr lang="cs-CZ" sz="3200" b="1" dirty="0" err="1" smtClean="0">
                <a:solidFill>
                  <a:srgbClr val="CCFF33"/>
                </a:solidFill>
              </a:rPr>
              <a:t>come</a:t>
            </a:r>
            <a:r>
              <a:rPr lang="cs-CZ" sz="3200" b="1" dirty="0" smtClean="0">
                <a:solidFill>
                  <a:srgbClr val="CCFF33"/>
                </a:solidFill>
              </a:rPr>
              <a:t>?</a:t>
            </a:r>
          </a:p>
          <a:p>
            <a:pPr marL="0" indent="0">
              <a:buNone/>
            </a:pPr>
            <a:r>
              <a:rPr lang="cs-CZ" sz="3200" b="1" dirty="0">
                <a:solidFill>
                  <a:srgbClr val="CCFF33"/>
                </a:solidFill>
              </a:rPr>
              <a:t>	</a:t>
            </a:r>
            <a:r>
              <a:rPr lang="cs-CZ" sz="3200" b="1" dirty="0" smtClean="0">
                <a:solidFill>
                  <a:srgbClr val="CCFF33"/>
                </a:solidFill>
              </a:rPr>
              <a:t>						</a:t>
            </a:r>
            <a:r>
              <a:rPr lang="cs-CZ" sz="3200" b="1" i="1" dirty="0" smtClean="0">
                <a:solidFill>
                  <a:srgbClr val="CCFF33"/>
                </a:solidFill>
              </a:rPr>
              <a:t>Přišli?</a:t>
            </a:r>
            <a:endParaRPr lang="cs-CZ" sz="3200" i="1" dirty="0"/>
          </a:p>
        </p:txBody>
      </p:sp>
      <p:sp>
        <p:nvSpPr>
          <p:cNvPr id="4" name="Obdélník 3"/>
          <p:cNvSpPr/>
          <p:nvPr/>
        </p:nvSpPr>
        <p:spPr>
          <a:xfrm>
            <a:off x="4184714" y="3244334"/>
            <a:ext cx="2632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CCFF33"/>
                </a:solidFill>
              </a:rPr>
              <a:t> </a:t>
            </a:r>
            <a:endParaRPr lang="cs-CZ" dirty="0"/>
          </a:p>
        </p:txBody>
      </p:sp>
      <p:pic>
        <p:nvPicPr>
          <p:cNvPr id="2050" name="Picture 2" descr="C:\Users\stouracoova\AppData\Local\Microsoft\Windows\Temporary Internet Files\Content.IE5\2E04J6U1\MC9002997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562726"/>
            <a:ext cx="1296144" cy="14100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touracoova\AppData\Local\Microsoft\Windows\Temporary Internet Files\Content.IE5\ATJ3BNKG\MC9004450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6939" y="3244334"/>
            <a:ext cx="1368152" cy="17717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touracoova\AppData\Local\Microsoft\Windows\Temporary Internet Files\Content.IE5\2E04J6U1\MC9000888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5499876"/>
            <a:ext cx="1095217" cy="13581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271059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88640"/>
            <a:ext cx="8928992" cy="65527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FF9966"/>
                </a:solidFill>
              </a:rPr>
              <a:t>I </a:t>
            </a:r>
            <a:r>
              <a:rPr lang="cs-CZ" sz="3200" b="1" dirty="0" err="1" smtClean="0">
                <a:solidFill>
                  <a:srgbClr val="FF9966"/>
                </a:solidFill>
              </a:rPr>
              <a:t>didn´t</a:t>
            </a:r>
            <a:r>
              <a:rPr lang="cs-CZ" sz="3200" b="1" dirty="0" smtClean="0">
                <a:solidFill>
                  <a:srgbClr val="FF9966"/>
                </a:solidFill>
              </a:rPr>
              <a:t> </a:t>
            </a:r>
            <a:r>
              <a:rPr lang="cs-CZ" sz="3200" b="1" dirty="0" err="1" smtClean="0">
                <a:solidFill>
                  <a:srgbClr val="FF9966"/>
                </a:solidFill>
              </a:rPr>
              <a:t>sing</a:t>
            </a:r>
            <a:endParaRPr lang="cs-CZ" sz="3200" b="1" dirty="0">
              <a:solidFill>
                <a:srgbClr val="FF9966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9966"/>
                </a:solidFill>
              </a:rPr>
              <a:t>								</a:t>
            </a:r>
            <a:r>
              <a:rPr lang="cs-CZ" sz="3200" b="1" i="1" dirty="0" smtClean="0">
                <a:solidFill>
                  <a:srgbClr val="FF9966"/>
                </a:solidFill>
              </a:rPr>
              <a:t>nezpíval jsem</a:t>
            </a:r>
          </a:p>
          <a:p>
            <a:pPr marL="0" indent="0">
              <a:buNone/>
            </a:pPr>
            <a:r>
              <a:rPr lang="cs-CZ" sz="3200" b="1" dirty="0" err="1" smtClean="0">
                <a:solidFill>
                  <a:srgbClr val="FF9966"/>
                </a:solidFill>
              </a:rPr>
              <a:t>You</a:t>
            </a:r>
            <a:r>
              <a:rPr lang="cs-CZ" sz="3200" b="1" dirty="0" smtClean="0">
                <a:solidFill>
                  <a:srgbClr val="FF9966"/>
                </a:solidFill>
              </a:rPr>
              <a:t> </a:t>
            </a:r>
            <a:r>
              <a:rPr lang="cs-CZ" sz="3200" b="1" dirty="0" err="1" smtClean="0">
                <a:solidFill>
                  <a:srgbClr val="FF9966"/>
                </a:solidFill>
              </a:rPr>
              <a:t>didn´t</a:t>
            </a:r>
            <a:r>
              <a:rPr lang="cs-CZ" sz="3200" b="1" dirty="0" smtClean="0">
                <a:solidFill>
                  <a:srgbClr val="FF9966"/>
                </a:solidFill>
              </a:rPr>
              <a:t> </a:t>
            </a:r>
            <a:r>
              <a:rPr lang="cs-CZ" sz="3200" b="1" dirty="0" err="1" smtClean="0">
                <a:solidFill>
                  <a:srgbClr val="FF9966"/>
                </a:solidFill>
              </a:rPr>
              <a:t>buy</a:t>
            </a:r>
            <a:endParaRPr lang="cs-CZ" sz="3200" b="1" dirty="0" smtClean="0">
              <a:solidFill>
                <a:srgbClr val="FF9966"/>
              </a:solidFill>
            </a:endParaRPr>
          </a:p>
          <a:p>
            <a:pPr marL="0" indent="0">
              <a:buNone/>
            </a:pPr>
            <a:r>
              <a:rPr lang="cs-CZ" sz="3200" b="1" dirty="0">
                <a:solidFill>
                  <a:srgbClr val="FF9966"/>
                </a:solidFill>
              </a:rPr>
              <a:t>	</a:t>
            </a:r>
            <a:r>
              <a:rPr lang="cs-CZ" sz="3200" b="1" dirty="0" smtClean="0">
                <a:solidFill>
                  <a:srgbClr val="FF9966"/>
                </a:solidFill>
              </a:rPr>
              <a:t>							</a:t>
            </a:r>
            <a:r>
              <a:rPr lang="cs-CZ" sz="3200" b="1" i="1" dirty="0" smtClean="0">
                <a:solidFill>
                  <a:srgbClr val="FF9966"/>
                </a:solidFill>
              </a:rPr>
              <a:t>nekoupil jsi</a:t>
            </a:r>
          </a:p>
          <a:p>
            <a:pPr marL="0" indent="0">
              <a:buNone/>
            </a:pPr>
            <a:r>
              <a:rPr lang="cs-CZ" sz="3200" b="1" dirty="0" err="1" smtClean="0">
                <a:solidFill>
                  <a:srgbClr val="FF9966"/>
                </a:solidFill>
              </a:rPr>
              <a:t>She</a:t>
            </a:r>
            <a:r>
              <a:rPr lang="cs-CZ" sz="3200" b="1" dirty="0" smtClean="0">
                <a:solidFill>
                  <a:srgbClr val="FF9966"/>
                </a:solidFill>
              </a:rPr>
              <a:t> </a:t>
            </a:r>
            <a:r>
              <a:rPr lang="cs-CZ" sz="3200" b="1" dirty="0" err="1" smtClean="0">
                <a:solidFill>
                  <a:srgbClr val="FF9966"/>
                </a:solidFill>
              </a:rPr>
              <a:t>didn´t</a:t>
            </a:r>
            <a:r>
              <a:rPr lang="cs-CZ" sz="3200" b="1" dirty="0" smtClean="0">
                <a:solidFill>
                  <a:srgbClr val="FF9966"/>
                </a:solidFill>
              </a:rPr>
              <a:t> </a:t>
            </a:r>
            <a:r>
              <a:rPr lang="cs-CZ" sz="3200" b="1" dirty="0" err="1" smtClean="0">
                <a:solidFill>
                  <a:srgbClr val="FF9966"/>
                </a:solidFill>
              </a:rPr>
              <a:t>read</a:t>
            </a:r>
            <a:endParaRPr lang="cs-CZ" sz="3200" b="1" dirty="0" smtClean="0">
              <a:solidFill>
                <a:srgbClr val="FF9966"/>
              </a:solidFill>
            </a:endParaRPr>
          </a:p>
          <a:p>
            <a:pPr marL="0" indent="0">
              <a:buNone/>
            </a:pPr>
            <a:r>
              <a:rPr lang="cs-CZ" sz="3200" b="1" dirty="0">
                <a:solidFill>
                  <a:srgbClr val="FF9966"/>
                </a:solidFill>
              </a:rPr>
              <a:t>	</a:t>
            </a:r>
            <a:r>
              <a:rPr lang="cs-CZ" sz="3200" b="1" dirty="0" smtClean="0">
                <a:solidFill>
                  <a:srgbClr val="FF9966"/>
                </a:solidFill>
              </a:rPr>
              <a:t>							</a:t>
            </a:r>
            <a:r>
              <a:rPr lang="cs-CZ" sz="3200" b="1" i="1" dirty="0" smtClean="0">
                <a:solidFill>
                  <a:srgbClr val="FF9966"/>
                </a:solidFill>
              </a:rPr>
              <a:t>nečetla</a:t>
            </a:r>
          </a:p>
          <a:p>
            <a:pPr marL="0" indent="0">
              <a:buNone/>
            </a:pPr>
            <a:r>
              <a:rPr lang="cs-CZ" sz="3200" b="1" dirty="0" err="1" smtClean="0">
                <a:solidFill>
                  <a:srgbClr val="FF9966"/>
                </a:solidFill>
              </a:rPr>
              <a:t>We</a:t>
            </a:r>
            <a:r>
              <a:rPr lang="cs-CZ" sz="3200" b="1" dirty="0" smtClean="0">
                <a:solidFill>
                  <a:srgbClr val="FF9966"/>
                </a:solidFill>
              </a:rPr>
              <a:t> </a:t>
            </a:r>
            <a:r>
              <a:rPr lang="cs-CZ" sz="3200" b="1" dirty="0" err="1" smtClean="0">
                <a:solidFill>
                  <a:srgbClr val="FF9966"/>
                </a:solidFill>
              </a:rPr>
              <a:t>didn´t</a:t>
            </a:r>
            <a:r>
              <a:rPr lang="cs-CZ" sz="3200" b="1" dirty="0" smtClean="0">
                <a:solidFill>
                  <a:srgbClr val="FF9966"/>
                </a:solidFill>
              </a:rPr>
              <a:t> </a:t>
            </a:r>
            <a:r>
              <a:rPr lang="cs-CZ" sz="3200" b="1" dirty="0" err="1" smtClean="0">
                <a:solidFill>
                  <a:srgbClr val="FF9966"/>
                </a:solidFill>
              </a:rPr>
              <a:t>understand</a:t>
            </a:r>
            <a:endParaRPr lang="cs-CZ" sz="3200" b="1" dirty="0" smtClean="0">
              <a:solidFill>
                <a:srgbClr val="FF9966"/>
              </a:solidFill>
            </a:endParaRPr>
          </a:p>
          <a:p>
            <a:pPr marL="0" indent="0">
              <a:buNone/>
            </a:pPr>
            <a:r>
              <a:rPr lang="cs-CZ" sz="3200" b="1" dirty="0">
                <a:solidFill>
                  <a:srgbClr val="FF9966"/>
                </a:solidFill>
              </a:rPr>
              <a:t>	</a:t>
            </a:r>
            <a:r>
              <a:rPr lang="cs-CZ" sz="3200" b="1" dirty="0" smtClean="0">
                <a:solidFill>
                  <a:srgbClr val="FF9966"/>
                </a:solidFill>
              </a:rPr>
              <a:t>							</a:t>
            </a:r>
            <a:r>
              <a:rPr lang="cs-CZ" sz="3200" b="1" i="1" dirty="0" smtClean="0">
                <a:solidFill>
                  <a:srgbClr val="FF9966"/>
                </a:solidFill>
              </a:rPr>
              <a:t>nerozuměli jsme</a:t>
            </a:r>
          </a:p>
          <a:p>
            <a:pPr marL="0" indent="0">
              <a:buNone/>
            </a:pPr>
            <a:r>
              <a:rPr lang="cs-CZ" sz="3200" b="1" dirty="0" err="1" smtClean="0">
                <a:solidFill>
                  <a:srgbClr val="FF9966"/>
                </a:solidFill>
              </a:rPr>
              <a:t>They</a:t>
            </a:r>
            <a:r>
              <a:rPr lang="cs-CZ" sz="3200" b="1" dirty="0" smtClean="0">
                <a:solidFill>
                  <a:srgbClr val="FF9966"/>
                </a:solidFill>
              </a:rPr>
              <a:t> </a:t>
            </a:r>
            <a:r>
              <a:rPr lang="cs-CZ" sz="3200" b="1" dirty="0" err="1" smtClean="0">
                <a:solidFill>
                  <a:srgbClr val="FF9966"/>
                </a:solidFill>
              </a:rPr>
              <a:t>didn´t</a:t>
            </a:r>
            <a:r>
              <a:rPr lang="cs-CZ" sz="3200" b="1" dirty="0" smtClean="0">
                <a:solidFill>
                  <a:srgbClr val="FF9966"/>
                </a:solidFill>
              </a:rPr>
              <a:t> </a:t>
            </a:r>
            <a:r>
              <a:rPr lang="cs-CZ" sz="3200" b="1" dirty="0" err="1" smtClean="0">
                <a:solidFill>
                  <a:srgbClr val="FF9966"/>
                </a:solidFill>
              </a:rPr>
              <a:t>win</a:t>
            </a:r>
            <a:endParaRPr lang="cs-CZ" sz="3200" b="1" dirty="0" smtClean="0">
              <a:solidFill>
                <a:srgbClr val="FF9966"/>
              </a:solidFill>
            </a:endParaRPr>
          </a:p>
          <a:p>
            <a:pPr marL="0" indent="0">
              <a:buNone/>
            </a:pPr>
            <a:r>
              <a:rPr lang="cs-CZ" sz="3200" b="1" dirty="0">
                <a:solidFill>
                  <a:srgbClr val="FF9966"/>
                </a:solidFill>
              </a:rPr>
              <a:t>	</a:t>
            </a:r>
            <a:r>
              <a:rPr lang="cs-CZ" sz="3200" b="1" dirty="0" smtClean="0">
                <a:solidFill>
                  <a:srgbClr val="FF9966"/>
                </a:solidFill>
              </a:rPr>
              <a:t>							</a:t>
            </a:r>
            <a:r>
              <a:rPr lang="cs-CZ" sz="3200" b="1" i="1" dirty="0" smtClean="0">
                <a:solidFill>
                  <a:srgbClr val="FF9966"/>
                </a:solidFill>
              </a:rPr>
              <a:t>nevyhráli</a:t>
            </a:r>
            <a:endParaRPr lang="cs-CZ" sz="3200" i="1" dirty="0"/>
          </a:p>
        </p:txBody>
      </p:sp>
      <p:pic>
        <p:nvPicPr>
          <p:cNvPr id="3074" name="Picture 2" descr="C:\Users\stouracoova\AppData\Local\Microsoft\Windows\Temporary Internet Files\Content.IE5\S6M0S70X\MC9000787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980728"/>
            <a:ext cx="1491665" cy="122370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touracoova\AppData\Local\Microsoft\Windows\Temporary Internet Files\Content.IE5\0H0YRK60\MC90044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1292" y="3330178"/>
            <a:ext cx="1177880" cy="139181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771100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85202622"/>
              </p:ext>
            </p:extLst>
          </p:nvPr>
        </p:nvGraphicFramePr>
        <p:xfrm>
          <a:off x="107504" y="188640"/>
          <a:ext cx="6696075" cy="640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025"/>
                <a:gridCol w="2232025"/>
                <a:gridCol w="223202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verb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minulý čas</a:t>
                      </a:r>
                    </a:p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past tense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příčestí</a:t>
                      </a:r>
                      <a:r>
                        <a:rPr lang="cs-CZ" b="0" baseline="0" dirty="0" smtClean="0"/>
                        <a:t> trpné (</a:t>
                      </a:r>
                      <a:r>
                        <a:rPr lang="cs-CZ" b="0" baseline="0" dirty="0" err="1" smtClean="0"/>
                        <a:t>předpřít.čas</a:t>
                      </a:r>
                      <a:r>
                        <a:rPr lang="cs-CZ" b="0" baseline="0" dirty="0" smtClean="0"/>
                        <a:t>)</a:t>
                      </a:r>
                      <a:endParaRPr lang="cs-CZ" b="0" dirty="0"/>
                    </a:p>
                  </a:txBody>
                  <a:tcPr anchor="ctr"/>
                </a:tc>
              </a:tr>
              <a:tr h="57600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err="1" smtClean="0"/>
                        <a:t>be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err="1" smtClean="0">
                          <a:solidFill>
                            <a:srgbClr val="C00000"/>
                          </a:solidFill>
                        </a:rPr>
                        <a:t>was</a:t>
                      </a:r>
                      <a:r>
                        <a:rPr lang="cs-CZ" sz="2400" b="1" baseline="0" dirty="0" smtClean="0">
                          <a:solidFill>
                            <a:srgbClr val="C00000"/>
                          </a:solidFill>
                        </a:rPr>
                        <a:t> / </a:t>
                      </a:r>
                      <a:r>
                        <a:rPr lang="cs-CZ" sz="2400" b="1" baseline="0" dirty="0" err="1" smtClean="0">
                          <a:solidFill>
                            <a:srgbClr val="C00000"/>
                          </a:solidFill>
                        </a:rPr>
                        <a:t>were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err="1" smtClean="0"/>
                        <a:t>been</a:t>
                      </a:r>
                      <a:endParaRPr lang="cs-CZ" sz="2400" dirty="0"/>
                    </a:p>
                  </a:txBody>
                  <a:tcPr anchor="ctr"/>
                </a:tc>
              </a:tr>
              <a:tr h="57600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err="1" smtClean="0"/>
                        <a:t>have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had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had</a:t>
                      </a:r>
                      <a:endParaRPr lang="cs-CZ" sz="2400" dirty="0"/>
                    </a:p>
                  </a:txBody>
                  <a:tcPr anchor="ctr"/>
                </a:tc>
              </a:tr>
              <a:tr h="57600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do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err="1" smtClean="0">
                          <a:solidFill>
                            <a:srgbClr val="C00000"/>
                          </a:solidFill>
                        </a:rPr>
                        <a:t>did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done</a:t>
                      </a:r>
                      <a:endParaRPr lang="cs-CZ" sz="2400" dirty="0"/>
                    </a:p>
                  </a:txBody>
                  <a:tcPr anchor="ctr"/>
                </a:tc>
              </a:tr>
              <a:tr h="57600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make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made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made</a:t>
                      </a:r>
                      <a:endParaRPr lang="cs-CZ" sz="2400" dirty="0"/>
                    </a:p>
                  </a:txBody>
                  <a:tcPr anchor="ctr"/>
                </a:tc>
              </a:tr>
              <a:tr h="57600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err="1" smtClean="0"/>
                        <a:t>read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err="1" smtClean="0">
                          <a:solidFill>
                            <a:srgbClr val="C00000"/>
                          </a:solidFill>
                        </a:rPr>
                        <a:t>read</a:t>
                      </a:r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err="1" smtClean="0"/>
                        <a:t>read</a:t>
                      </a:r>
                      <a:endParaRPr lang="cs-CZ" sz="2400" dirty="0"/>
                    </a:p>
                  </a:txBody>
                  <a:tcPr anchor="ctr"/>
                </a:tc>
              </a:tr>
              <a:tr h="57600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err="1" smtClean="0"/>
                        <a:t>write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err="1" smtClean="0">
                          <a:solidFill>
                            <a:srgbClr val="C00000"/>
                          </a:solidFill>
                        </a:rPr>
                        <a:t>wrote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err="1" smtClean="0"/>
                        <a:t>written</a:t>
                      </a:r>
                      <a:endParaRPr lang="cs-CZ" sz="2400" dirty="0"/>
                    </a:p>
                  </a:txBody>
                  <a:tcPr anchor="ctr"/>
                </a:tc>
              </a:tr>
              <a:tr h="57600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err="1" smtClean="0"/>
                        <a:t>understand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err="1" smtClean="0">
                          <a:solidFill>
                            <a:srgbClr val="C00000"/>
                          </a:solidFill>
                        </a:rPr>
                        <a:t>understood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err="1" smtClean="0"/>
                        <a:t>understood</a:t>
                      </a:r>
                      <a:endParaRPr lang="cs-CZ" sz="2400" dirty="0"/>
                    </a:p>
                  </a:txBody>
                  <a:tcPr anchor="ctr"/>
                </a:tc>
              </a:tr>
              <a:tr h="57600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go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err="1" smtClean="0">
                          <a:solidFill>
                            <a:srgbClr val="C00000"/>
                          </a:solidFill>
                        </a:rPr>
                        <a:t>went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err="1" smtClean="0"/>
                        <a:t>gone</a:t>
                      </a:r>
                      <a:endParaRPr lang="cs-CZ" sz="2400" dirty="0"/>
                    </a:p>
                  </a:txBody>
                  <a:tcPr anchor="ctr"/>
                </a:tc>
              </a:tr>
              <a:tr h="57600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err="1" smtClean="0"/>
                        <a:t>come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err="1" smtClean="0">
                          <a:solidFill>
                            <a:srgbClr val="C00000"/>
                          </a:solidFill>
                        </a:rPr>
                        <a:t>came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err="1" smtClean="0"/>
                        <a:t>come</a:t>
                      </a:r>
                      <a:endParaRPr lang="cs-CZ" sz="2400" dirty="0"/>
                    </a:p>
                  </a:txBody>
                  <a:tcPr anchor="ctr"/>
                </a:tc>
              </a:tr>
              <a:tr h="57600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err="1" smtClean="0"/>
                        <a:t>forget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err="1" smtClean="0">
                          <a:solidFill>
                            <a:srgbClr val="C00000"/>
                          </a:solidFill>
                        </a:rPr>
                        <a:t>forgot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err="1" smtClean="0"/>
                        <a:t>forgotten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137820027"/>
              </p:ext>
            </p:extLst>
          </p:nvPr>
        </p:nvGraphicFramePr>
        <p:xfrm>
          <a:off x="6804248" y="188636"/>
          <a:ext cx="2232025" cy="64087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025"/>
              </a:tblGrid>
              <a:tr h="639742">
                <a:tc>
                  <a:txBody>
                    <a:bodyPr/>
                    <a:lstStyle/>
                    <a:p>
                      <a:r>
                        <a:rPr lang="cs-CZ" i="1" dirty="0" smtClean="0"/>
                        <a:t>sloveso</a:t>
                      </a:r>
                      <a:endParaRPr lang="cs-CZ" i="1" dirty="0"/>
                    </a:p>
                  </a:txBody>
                  <a:tcPr anchor="ctr"/>
                </a:tc>
              </a:tr>
              <a:tr h="576897">
                <a:tc>
                  <a:txBody>
                    <a:bodyPr/>
                    <a:lstStyle/>
                    <a:p>
                      <a:pPr algn="l"/>
                      <a:r>
                        <a:rPr lang="cs-CZ" i="1" dirty="0" smtClean="0"/>
                        <a:t>být</a:t>
                      </a:r>
                      <a:endParaRPr lang="cs-CZ" i="1" dirty="0"/>
                    </a:p>
                  </a:txBody>
                  <a:tcPr anchor="ctr"/>
                </a:tc>
              </a:tr>
              <a:tr h="576897">
                <a:tc>
                  <a:txBody>
                    <a:bodyPr/>
                    <a:lstStyle/>
                    <a:p>
                      <a:pPr algn="l"/>
                      <a:r>
                        <a:rPr lang="cs-CZ" i="1" dirty="0" smtClean="0"/>
                        <a:t>mít</a:t>
                      </a:r>
                      <a:endParaRPr lang="cs-CZ" i="1" dirty="0"/>
                    </a:p>
                  </a:txBody>
                  <a:tcPr anchor="ctr"/>
                </a:tc>
              </a:tr>
              <a:tr h="576897">
                <a:tc>
                  <a:txBody>
                    <a:bodyPr/>
                    <a:lstStyle/>
                    <a:p>
                      <a:pPr algn="l"/>
                      <a:r>
                        <a:rPr lang="cs-CZ" i="1" dirty="0" smtClean="0"/>
                        <a:t>dělat</a:t>
                      </a:r>
                      <a:endParaRPr lang="cs-CZ" i="1" dirty="0"/>
                    </a:p>
                  </a:txBody>
                  <a:tcPr anchor="ctr"/>
                </a:tc>
              </a:tr>
              <a:tr h="576897">
                <a:tc>
                  <a:txBody>
                    <a:bodyPr/>
                    <a:lstStyle/>
                    <a:p>
                      <a:pPr algn="l"/>
                      <a:r>
                        <a:rPr lang="cs-CZ" i="1" dirty="0" smtClean="0"/>
                        <a:t>dělat, vyrábět</a:t>
                      </a:r>
                      <a:endParaRPr lang="cs-CZ" i="1" dirty="0"/>
                    </a:p>
                  </a:txBody>
                  <a:tcPr anchor="ctr"/>
                </a:tc>
              </a:tr>
              <a:tr h="576897">
                <a:tc>
                  <a:txBody>
                    <a:bodyPr/>
                    <a:lstStyle/>
                    <a:p>
                      <a:pPr algn="l"/>
                      <a:r>
                        <a:rPr lang="cs-CZ" i="1" dirty="0" smtClean="0"/>
                        <a:t>číst</a:t>
                      </a:r>
                      <a:endParaRPr lang="cs-CZ" i="1" dirty="0"/>
                    </a:p>
                  </a:txBody>
                  <a:tcPr anchor="ctr"/>
                </a:tc>
              </a:tr>
              <a:tr h="576897">
                <a:tc>
                  <a:txBody>
                    <a:bodyPr/>
                    <a:lstStyle/>
                    <a:p>
                      <a:pPr algn="l"/>
                      <a:r>
                        <a:rPr lang="cs-CZ" i="1" dirty="0" smtClean="0"/>
                        <a:t>psát</a:t>
                      </a:r>
                      <a:endParaRPr lang="cs-CZ" i="1" dirty="0"/>
                    </a:p>
                  </a:txBody>
                  <a:tcPr anchor="ctr"/>
                </a:tc>
              </a:tr>
              <a:tr h="576897">
                <a:tc>
                  <a:txBody>
                    <a:bodyPr/>
                    <a:lstStyle/>
                    <a:p>
                      <a:pPr algn="l"/>
                      <a:r>
                        <a:rPr lang="cs-CZ" i="1" dirty="0" smtClean="0"/>
                        <a:t>rozumět</a:t>
                      </a:r>
                      <a:endParaRPr lang="cs-CZ" i="1" dirty="0"/>
                    </a:p>
                  </a:txBody>
                  <a:tcPr anchor="ctr"/>
                </a:tc>
              </a:tr>
              <a:tr h="576897">
                <a:tc>
                  <a:txBody>
                    <a:bodyPr/>
                    <a:lstStyle/>
                    <a:p>
                      <a:pPr algn="l"/>
                      <a:r>
                        <a:rPr lang="cs-CZ" i="1" dirty="0" smtClean="0"/>
                        <a:t>jít</a:t>
                      </a:r>
                      <a:endParaRPr lang="cs-CZ" i="1" dirty="0"/>
                    </a:p>
                  </a:txBody>
                  <a:tcPr anchor="ctr"/>
                </a:tc>
              </a:tr>
              <a:tr h="576897">
                <a:tc>
                  <a:txBody>
                    <a:bodyPr/>
                    <a:lstStyle/>
                    <a:p>
                      <a:pPr algn="l"/>
                      <a:r>
                        <a:rPr lang="cs-CZ" i="1" dirty="0" smtClean="0"/>
                        <a:t>přijít</a:t>
                      </a:r>
                      <a:endParaRPr lang="cs-CZ" i="1" dirty="0"/>
                    </a:p>
                  </a:txBody>
                  <a:tcPr anchor="ctr"/>
                </a:tc>
              </a:tr>
              <a:tr h="576897">
                <a:tc>
                  <a:txBody>
                    <a:bodyPr/>
                    <a:lstStyle/>
                    <a:p>
                      <a:pPr algn="l"/>
                      <a:r>
                        <a:rPr lang="cs-CZ" i="1" dirty="0" smtClean="0"/>
                        <a:t>zapomenout</a:t>
                      </a:r>
                      <a:endParaRPr lang="cs-CZ" i="1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589384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Zima</Template>
  <TotalTime>227</TotalTime>
  <Words>222</Words>
  <Application>Microsoft Office PowerPoint</Application>
  <PresentationFormat>Předvádění na obrazovce (4:3)</PresentationFormat>
  <Paragraphs>119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Winter</vt:lpstr>
      <vt:lpstr>Past simple – irregular verbs</vt:lpstr>
      <vt:lpstr>PAST SIMPLE</vt:lpstr>
      <vt:lpstr>PAST SIMPLE – IRREGULAR VERBS Minulý čas prostý – nepravidelná slovesa </vt:lpstr>
      <vt:lpstr>Snímek 4</vt:lpstr>
      <vt:lpstr>Snímek 5</vt:lpstr>
      <vt:lpstr>Snímek 6</vt:lpstr>
      <vt:lpstr>Snímek 7</vt:lpstr>
    </vt:vector>
  </TitlesOfParts>
  <Company>zs travniky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hornakova</dc:creator>
  <cp:lastModifiedBy>malkova</cp:lastModifiedBy>
  <cp:revision>18</cp:revision>
  <dcterms:created xsi:type="dcterms:W3CDTF">2011-10-11T08:24:05Z</dcterms:created>
  <dcterms:modified xsi:type="dcterms:W3CDTF">2012-06-07T12:42:02Z</dcterms:modified>
</cp:coreProperties>
</file>