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4" autoAdjust="0"/>
    <p:restoredTop sz="94660"/>
  </p:normalViewPr>
  <p:slideViewPr>
    <p:cSldViewPr>
      <p:cViewPr varScale="1">
        <p:scale>
          <a:sx n="104" d="100"/>
          <a:sy n="104" d="100"/>
        </p:scale>
        <p:origin x="-1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68325" y="1447800"/>
            <a:ext cx="7772400" cy="648073"/>
          </a:xfrm>
        </p:spPr>
        <p:txBody>
          <a:bodyPr/>
          <a:lstStyle/>
          <a:p>
            <a:r>
              <a:rPr lang="cs-CZ" dirty="0" smtClean="0"/>
              <a:t>PRESENT PERFECT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060848"/>
            <a:ext cx="7704856" cy="4797152"/>
          </a:xfrm>
        </p:spPr>
        <p:txBody>
          <a:bodyPr>
            <a:noAutofit/>
          </a:bodyPr>
          <a:lstStyle/>
          <a:p>
            <a:r>
              <a:rPr lang="cs-CZ" sz="12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r>
              <a:rPr lang="cs-CZ" sz="1200" dirty="0">
                <a:solidFill>
                  <a:schemeClr val="tx1"/>
                </a:solidFill>
              </a:rPr>
              <a:t>Číslo projektu: CZ.1.07/1.4.00/21.2637</a:t>
            </a:r>
          </a:p>
          <a:p>
            <a:r>
              <a:rPr lang="cs-CZ" sz="1200" dirty="0">
                <a:solidFill>
                  <a:schemeClr val="tx1"/>
                </a:solidFill>
              </a:rPr>
              <a:t>Název výukového materiálu</a:t>
            </a:r>
            <a:r>
              <a:rPr lang="cs-CZ" sz="1200" dirty="0" smtClean="0">
                <a:solidFill>
                  <a:schemeClr val="tx1"/>
                </a:solidFill>
              </a:rPr>
              <a:t>: PRESENT PERFECT</a:t>
            </a:r>
            <a:endParaRPr lang="cs-CZ" sz="1200" dirty="0">
              <a:solidFill>
                <a:schemeClr val="tx1"/>
              </a:solidFill>
            </a:endParaRPr>
          </a:p>
          <a:p>
            <a:r>
              <a:rPr lang="cs-CZ" sz="1200" dirty="0">
                <a:solidFill>
                  <a:schemeClr val="tx1"/>
                </a:solidFill>
              </a:rPr>
              <a:t>Autor</a:t>
            </a:r>
            <a:r>
              <a:rPr lang="cs-CZ" sz="1200" dirty="0" smtClean="0">
                <a:solidFill>
                  <a:schemeClr val="tx1"/>
                </a:solidFill>
              </a:rPr>
              <a:t>: Mgr. Eva Štouračová</a:t>
            </a:r>
            <a:endParaRPr lang="cs-CZ" sz="1200" dirty="0">
              <a:solidFill>
                <a:schemeClr val="tx1"/>
              </a:solidFill>
            </a:endParaRPr>
          </a:p>
          <a:p>
            <a:r>
              <a:rPr lang="cs-CZ" sz="1200" dirty="0">
                <a:solidFill>
                  <a:schemeClr val="tx1"/>
                </a:solidFill>
              </a:rPr>
              <a:t>Vytvořeno</a:t>
            </a:r>
            <a:r>
              <a:rPr lang="cs-CZ" sz="1200" dirty="0" smtClean="0">
                <a:solidFill>
                  <a:schemeClr val="tx1"/>
                </a:solidFill>
              </a:rPr>
              <a:t>: 5. května 2012</a:t>
            </a:r>
            <a:endParaRPr lang="cs-CZ" sz="1200" dirty="0">
              <a:solidFill>
                <a:schemeClr val="tx1"/>
              </a:solidFill>
            </a:endParaRPr>
          </a:p>
          <a:p>
            <a:r>
              <a:rPr lang="cs-CZ" sz="1200" dirty="0">
                <a:solidFill>
                  <a:schemeClr val="tx1"/>
                </a:solidFill>
              </a:rPr>
              <a:t>Ročník</a:t>
            </a:r>
            <a:r>
              <a:rPr lang="cs-CZ" sz="1200" dirty="0" smtClean="0">
                <a:solidFill>
                  <a:schemeClr val="tx1"/>
                </a:solidFill>
              </a:rPr>
              <a:t>: 8</a:t>
            </a:r>
            <a:r>
              <a:rPr lang="cs-CZ" sz="1200" dirty="0" smtClean="0">
                <a:solidFill>
                  <a:schemeClr val="tx1"/>
                </a:solidFill>
              </a:rPr>
              <a:t>. - 9</a:t>
            </a:r>
            <a:r>
              <a:rPr lang="cs-CZ" sz="1200" dirty="0" smtClean="0">
                <a:solidFill>
                  <a:schemeClr val="tx1"/>
                </a:solidFill>
              </a:rPr>
              <a:t>.</a:t>
            </a:r>
            <a:endParaRPr lang="cs-CZ" sz="1200" dirty="0">
              <a:solidFill>
                <a:schemeClr val="tx1"/>
              </a:solidFill>
            </a:endParaRPr>
          </a:p>
          <a:p>
            <a:r>
              <a:rPr lang="cs-CZ" sz="1200" dirty="0">
                <a:solidFill>
                  <a:schemeClr val="tx1"/>
                </a:solidFill>
              </a:rPr>
              <a:t>Vzdělávací oblast: Jazyk a jazyková komunikace</a:t>
            </a:r>
          </a:p>
          <a:p>
            <a:r>
              <a:rPr lang="cs-CZ" sz="1200" dirty="0">
                <a:solidFill>
                  <a:schemeClr val="tx1"/>
                </a:solidFill>
              </a:rPr>
              <a:t>Vzdělávací obor: Cizí jazyk – angličtina</a:t>
            </a:r>
          </a:p>
          <a:p>
            <a:r>
              <a:rPr lang="cs-CZ" sz="1200" dirty="0" smtClean="0">
                <a:solidFill>
                  <a:schemeClr val="tx1"/>
                </a:solidFill>
              </a:rPr>
              <a:t>Tematický </a:t>
            </a:r>
            <a:r>
              <a:rPr lang="cs-CZ" sz="1200" dirty="0">
                <a:solidFill>
                  <a:schemeClr val="tx1"/>
                </a:solidFill>
              </a:rPr>
              <a:t>okruh</a:t>
            </a:r>
            <a:r>
              <a:rPr lang="cs-CZ" sz="1200" dirty="0" smtClean="0">
                <a:solidFill>
                  <a:schemeClr val="tx1"/>
                </a:solidFill>
              </a:rPr>
              <a:t>: Produktivní řečové dovednosti</a:t>
            </a:r>
            <a:endParaRPr lang="cs-CZ" sz="1200" dirty="0">
              <a:solidFill>
                <a:schemeClr val="tx1"/>
              </a:solidFill>
            </a:endParaRPr>
          </a:p>
          <a:p>
            <a:r>
              <a:rPr lang="cs-CZ" sz="1200" dirty="0">
                <a:solidFill>
                  <a:schemeClr val="tx1"/>
                </a:solidFill>
              </a:rPr>
              <a:t>Téma</a:t>
            </a:r>
            <a:r>
              <a:rPr lang="cs-CZ" sz="1200" dirty="0" smtClean="0">
                <a:solidFill>
                  <a:schemeClr val="tx1"/>
                </a:solidFill>
              </a:rPr>
              <a:t>: Předpřítomný čas prostý</a:t>
            </a:r>
            <a:endParaRPr lang="cs-CZ" sz="1200" dirty="0">
              <a:solidFill>
                <a:schemeClr val="tx1"/>
              </a:solidFill>
            </a:endParaRPr>
          </a:p>
          <a:p>
            <a:r>
              <a:rPr lang="cs-CZ" sz="1200" dirty="0">
                <a:solidFill>
                  <a:schemeClr val="tx1"/>
                </a:solidFill>
              </a:rPr>
              <a:t>Pomůcky</a:t>
            </a:r>
            <a:r>
              <a:rPr lang="cs-CZ" sz="1200" dirty="0" smtClean="0">
                <a:solidFill>
                  <a:schemeClr val="tx1"/>
                </a:solidFill>
              </a:rPr>
              <a:t>: dataprojektor</a:t>
            </a:r>
            <a:endParaRPr lang="cs-CZ" sz="1200" dirty="0">
              <a:solidFill>
                <a:schemeClr val="tx1"/>
              </a:solidFill>
            </a:endParaRPr>
          </a:p>
          <a:p>
            <a:r>
              <a:rPr lang="cs-CZ" sz="1200" dirty="0">
                <a:solidFill>
                  <a:schemeClr val="tx1"/>
                </a:solidFill>
              </a:rPr>
              <a:t>Anotace</a:t>
            </a:r>
            <a:r>
              <a:rPr lang="cs-CZ" sz="1200" dirty="0" smtClean="0">
                <a:solidFill>
                  <a:schemeClr val="tx1"/>
                </a:solidFill>
              </a:rPr>
              <a:t>: prezentace s výkladem, žáci si ujasní a aktivně procvičí tvoření předpřítomného času a překlad sloves s použitím ve větách </a:t>
            </a:r>
          </a:p>
          <a:p>
            <a:pPr algn="ctr"/>
            <a:r>
              <a:rPr lang="cs-CZ" sz="1050" i="1" dirty="0" smtClean="0"/>
              <a:t>Tato </a:t>
            </a:r>
            <a:r>
              <a:rPr lang="cs-CZ" sz="1050" i="1" dirty="0"/>
              <a:t>práce je šířena pod licencí CC BY-SA 3.0. Odkazy a citace jsou platné k datu vytvoření této práce.</a:t>
            </a:r>
            <a:endParaRPr lang="cs-CZ" sz="1050" dirty="0"/>
          </a:p>
          <a:p>
            <a:pPr algn="ctr"/>
            <a:r>
              <a:rPr lang="cs-CZ" sz="1050" i="1" dirty="0"/>
              <a:t>Všechny objekty použité k vytvoření tohoto materiálu jsou součástí softwaru Microsoft® Office. </a:t>
            </a:r>
            <a:endParaRPr lang="cs-CZ" sz="1050" dirty="0"/>
          </a:p>
          <a:p>
            <a:pPr algn="ctr"/>
            <a:r>
              <a:rPr lang="cs-CZ" sz="1050" i="1" dirty="0"/>
              <a:t>Texty jsou vlastní originální tvorbou autora.</a:t>
            </a:r>
            <a:endParaRPr lang="cs-CZ" sz="105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/>
              <a:t>VY_32_INOVACE_14_28</a:t>
            </a:r>
            <a:endParaRPr lang="cs-CZ" sz="1200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7125113" cy="924475"/>
          </a:xfrm>
        </p:spPr>
        <p:txBody>
          <a:bodyPr/>
          <a:lstStyle/>
          <a:p>
            <a:r>
              <a:rPr lang="cs-CZ" dirty="0" smtClean="0"/>
              <a:t>PRESENT PERFECT </a:t>
            </a:r>
            <a:r>
              <a:rPr lang="cs-CZ" dirty="0" err="1" smtClean="0"/>
              <a:t>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80920" cy="5184576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předpřítomný čas prostý použijeme k vyjádření děje, který začal v minulosti a pokračuje do přítomnosti nebo má důsledky, následky či výsledky v přítomnosti. Použijeme jej i k vyjádření našich dosavadních zkušeností nebo nedávné minulosti</a:t>
            </a:r>
          </a:p>
          <a:p>
            <a:pPr>
              <a:buFontTx/>
              <a:buChar char="-"/>
            </a:pPr>
            <a:r>
              <a:rPr lang="cs-CZ" sz="2000" dirty="0"/>
              <a:t>p</a:t>
            </a:r>
            <a:r>
              <a:rPr lang="cs-CZ" sz="2000" dirty="0" smtClean="0"/>
              <a:t>ředložky a příslovce, které souvisí s předpřítomným časem: </a:t>
            </a:r>
            <a:r>
              <a:rPr lang="cs-CZ" sz="2000" b="1" dirty="0" smtClean="0"/>
              <a:t>SINCE, FOR, ALREADY, YET</a:t>
            </a:r>
          </a:p>
          <a:p>
            <a:pPr>
              <a:buFontTx/>
              <a:buChar char="-"/>
            </a:pPr>
            <a:endParaRPr lang="cs-CZ" sz="2000" b="1" dirty="0"/>
          </a:p>
          <a:p>
            <a:pPr marL="0" indent="0">
              <a:buNone/>
            </a:pPr>
            <a:r>
              <a:rPr lang="cs-CZ" sz="2000" i="1" dirty="0" err="1" smtClean="0"/>
              <a:t>Example</a:t>
            </a:r>
            <a:r>
              <a:rPr lang="cs-CZ" sz="2000" i="1" dirty="0" smtClean="0"/>
              <a:t>:</a:t>
            </a:r>
            <a:r>
              <a:rPr lang="cs-CZ" sz="2000" b="1" dirty="0"/>
              <a:t>	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dirty="0" smtClean="0"/>
              <a:t>I </a:t>
            </a:r>
            <a:r>
              <a:rPr lang="cs-CZ" sz="2000" dirty="0" err="1" smtClean="0"/>
              <a:t>haven´t</a:t>
            </a:r>
            <a:r>
              <a:rPr lang="cs-CZ" sz="2000" dirty="0" smtClean="0"/>
              <a:t> done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b="1" dirty="0" err="1" smtClean="0"/>
              <a:t>yet</a:t>
            </a:r>
            <a:r>
              <a:rPr lang="cs-CZ" sz="2000" b="1" dirty="0" smtClean="0"/>
              <a:t>.</a:t>
            </a:r>
            <a:r>
              <a:rPr lang="cs-CZ" sz="2000" dirty="0" smtClean="0"/>
              <a:t> 					</a:t>
            </a:r>
            <a:r>
              <a:rPr lang="cs-CZ" sz="2000" i="1" dirty="0" smtClean="0"/>
              <a:t>Ještě jsem to neudělal.</a:t>
            </a:r>
          </a:p>
          <a:p>
            <a:pPr marL="0" indent="0">
              <a:buNone/>
            </a:pPr>
            <a:r>
              <a:rPr lang="cs-CZ" sz="2000" dirty="0" err="1" smtClean="0"/>
              <a:t>She</a:t>
            </a:r>
            <a:r>
              <a:rPr lang="cs-CZ" sz="2000" dirty="0" smtClean="0"/>
              <a:t> has </a:t>
            </a:r>
            <a:r>
              <a:rPr lang="cs-CZ" sz="2000" b="1" dirty="0" err="1" smtClean="0"/>
              <a:t>already</a:t>
            </a:r>
            <a:r>
              <a:rPr lang="cs-CZ" sz="2000" dirty="0" smtClean="0"/>
              <a:t> </a:t>
            </a:r>
            <a:r>
              <a:rPr lang="cs-CZ" sz="2000" dirty="0" err="1" smtClean="0"/>
              <a:t>written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. 				</a:t>
            </a:r>
            <a:r>
              <a:rPr lang="cs-CZ" sz="2000" i="1" dirty="0" smtClean="0"/>
              <a:t>Ona už to napsala.</a:t>
            </a:r>
          </a:p>
          <a:p>
            <a:pPr marL="0" indent="0">
              <a:buNone/>
            </a:pPr>
            <a:r>
              <a:rPr lang="cs-CZ" sz="2000" dirty="0" smtClean="0"/>
              <a:t>He has </a:t>
            </a:r>
            <a:r>
              <a:rPr lang="cs-CZ" sz="2000" dirty="0" err="1" smtClean="0"/>
              <a:t>been</a:t>
            </a:r>
            <a:r>
              <a:rPr lang="cs-CZ" sz="2000" dirty="0" smtClean="0"/>
              <a:t> a </a:t>
            </a:r>
            <a:r>
              <a:rPr lang="cs-CZ" sz="2000" dirty="0" err="1" smtClean="0"/>
              <a:t>teacher</a:t>
            </a:r>
            <a:r>
              <a:rPr lang="cs-CZ" sz="2000" dirty="0" smtClean="0"/>
              <a:t> </a:t>
            </a:r>
            <a:r>
              <a:rPr lang="cs-CZ" sz="2000" b="1" dirty="0" err="1" smtClean="0"/>
              <a:t>for</a:t>
            </a:r>
            <a:r>
              <a:rPr lang="cs-CZ" sz="2000" dirty="0" smtClean="0"/>
              <a:t> 17 </a:t>
            </a:r>
            <a:r>
              <a:rPr lang="cs-CZ" sz="2000" dirty="0" err="1" smtClean="0"/>
              <a:t>years</a:t>
            </a:r>
            <a:r>
              <a:rPr lang="cs-CZ" sz="2000" dirty="0" smtClean="0"/>
              <a:t>. 	</a:t>
            </a:r>
            <a:r>
              <a:rPr lang="cs-CZ" sz="2000" i="1" dirty="0" smtClean="0"/>
              <a:t>Je učitelem 17 let.</a:t>
            </a:r>
          </a:p>
          <a:p>
            <a:pPr marL="0" indent="0">
              <a:buNone/>
            </a:pPr>
            <a:r>
              <a:rPr lang="cs-CZ" sz="2000" dirty="0" smtClean="0"/>
              <a:t>I ´ve </a:t>
            </a:r>
            <a:r>
              <a:rPr lang="cs-CZ" sz="2000" dirty="0" err="1" smtClean="0"/>
              <a:t>been</a:t>
            </a:r>
            <a:r>
              <a:rPr lang="cs-CZ" sz="2000" dirty="0" smtClean="0"/>
              <a:t> </a:t>
            </a:r>
            <a:r>
              <a:rPr lang="cs-CZ" sz="2000" dirty="0" err="1" smtClean="0"/>
              <a:t>here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since</a:t>
            </a:r>
            <a:r>
              <a:rPr lang="cs-CZ" sz="2000" dirty="0" smtClean="0"/>
              <a:t> 5 </a:t>
            </a:r>
            <a:r>
              <a:rPr lang="cs-CZ" sz="2000" dirty="0" err="1" smtClean="0"/>
              <a:t>o´clock</a:t>
            </a:r>
            <a:r>
              <a:rPr lang="cs-CZ" sz="2000" dirty="0" smtClean="0"/>
              <a:t>.		</a:t>
            </a:r>
            <a:r>
              <a:rPr lang="cs-CZ" sz="2000" i="1" dirty="0" smtClean="0"/>
              <a:t>Jsem tu od pěti hodin.</a:t>
            </a:r>
          </a:p>
        </p:txBody>
      </p:sp>
      <p:pic>
        <p:nvPicPr>
          <p:cNvPr id="1026" name="Picture 2" descr="C:\Users\stouracoova\AppData\Local\Microsoft\Windows\Temporary Internet Files\Content.IE5\KNNVIITQ\MC9002335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555053"/>
            <a:ext cx="936104" cy="12596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200876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125113" cy="924475"/>
          </a:xfrm>
        </p:spPr>
        <p:txBody>
          <a:bodyPr/>
          <a:lstStyle/>
          <a:p>
            <a:pPr algn="ctr"/>
            <a:r>
              <a:rPr lang="cs-CZ" b="1" u="sng" dirty="0" smtClean="0">
                <a:latin typeface="Candara" pitchFamily="34" charset="0"/>
                <a:ea typeface="Batang" pitchFamily="18" charset="-127"/>
              </a:rPr>
              <a:t>PRESENT PERFECT SIMPLE</a:t>
            </a:r>
            <a:r>
              <a:rPr lang="cs-CZ" b="1" dirty="0" smtClean="0">
                <a:latin typeface="Candara" pitchFamily="34" charset="0"/>
                <a:ea typeface="Batang" pitchFamily="18" charset="-127"/>
              </a:rPr>
              <a:t/>
            </a:r>
            <a:br>
              <a:rPr lang="cs-CZ" b="1" dirty="0" smtClean="0">
                <a:latin typeface="Candara" pitchFamily="34" charset="0"/>
                <a:ea typeface="Batang" pitchFamily="18" charset="-127"/>
              </a:rPr>
            </a:br>
            <a:r>
              <a:rPr lang="cs-CZ" dirty="0" smtClean="0">
                <a:latin typeface="Candara" pitchFamily="34" charset="0"/>
                <a:ea typeface="Batang" pitchFamily="18" charset="-127"/>
              </a:rPr>
              <a:t>předpřítomný čas prostý</a:t>
            </a:r>
            <a:endParaRPr lang="cs-CZ" dirty="0">
              <a:latin typeface="Candara" pitchFamily="34" charset="0"/>
              <a:ea typeface="Batang" pitchFamily="18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784976" cy="50405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/>
              <a:t>OSOBA </a:t>
            </a:r>
          </a:p>
          <a:p>
            <a:pPr marL="0" indent="0">
              <a:buNone/>
            </a:pPr>
            <a:r>
              <a:rPr lang="cs-CZ" sz="3600" b="1" dirty="0" smtClean="0"/>
              <a:t>			+ HAVE / </a:t>
            </a:r>
            <a:r>
              <a:rPr lang="cs-CZ" sz="3600" b="1" i="1" dirty="0" smtClean="0"/>
              <a:t>HAS</a:t>
            </a:r>
            <a:r>
              <a:rPr lang="cs-CZ" sz="3600" b="1" dirty="0" smtClean="0"/>
              <a:t> </a:t>
            </a:r>
            <a:r>
              <a:rPr lang="cs-CZ" sz="3600" i="1" dirty="0" smtClean="0"/>
              <a:t>(3. os</a:t>
            </a:r>
            <a:r>
              <a:rPr lang="cs-CZ" sz="3600" i="1" dirty="0" smtClean="0"/>
              <a:t>. </a:t>
            </a:r>
            <a:r>
              <a:rPr lang="cs-CZ" sz="3600" i="1" dirty="0" err="1" smtClean="0"/>
              <a:t>jedn</a:t>
            </a:r>
            <a:r>
              <a:rPr lang="cs-CZ" sz="3600" i="1" dirty="0" smtClean="0"/>
              <a:t>. č</a:t>
            </a:r>
            <a:r>
              <a:rPr lang="cs-CZ" sz="3600" i="1" dirty="0" smtClean="0"/>
              <a:t>.) </a:t>
            </a:r>
          </a:p>
          <a:p>
            <a:pPr marL="0" indent="0">
              <a:buNone/>
            </a:pPr>
            <a:r>
              <a:rPr lang="cs-CZ" sz="3600" b="1" dirty="0"/>
              <a:t>	</a:t>
            </a:r>
            <a:r>
              <a:rPr lang="cs-CZ" sz="3600" b="1" dirty="0" smtClean="0"/>
              <a:t>					+ sloveso –ED </a:t>
            </a:r>
          </a:p>
          <a:p>
            <a:pPr marL="0" indent="0">
              <a:buNone/>
            </a:pPr>
            <a:r>
              <a:rPr lang="cs-CZ" sz="3600" b="1" i="1" dirty="0"/>
              <a:t>	</a:t>
            </a:r>
            <a:r>
              <a:rPr lang="cs-CZ" sz="3600" b="1" i="1" dirty="0" smtClean="0"/>
              <a:t>					  </a:t>
            </a:r>
            <a:r>
              <a:rPr lang="cs-CZ" sz="3600" i="1" dirty="0" smtClean="0"/>
              <a:t>(nebo 3</a:t>
            </a:r>
            <a:r>
              <a:rPr lang="cs-CZ" sz="3600" i="1" dirty="0" smtClean="0"/>
              <a:t>. tvar </a:t>
            </a:r>
            <a:r>
              <a:rPr lang="cs-CZ" sz="3600" i="1" dirty="0" smtClean="0"/>
              <a:t>u </a:t>
            </a:r>
            <a:r>
              <a:rPr lang="cs-CZ" sz="3600" i="1" dirty="0" err="1" smtClean="0"/>
              <a:t>nepr</a:t>
            </a:r>
            <a:r>
              <a:rPr lang="cs-CZ" sz="3600" i="1" dirty="0" smtClean="0"/>
              <a:t>. </a:t>
            </a:r>
            <a:r>
              <a:rPr lang="cs-CZ" sz="3600" i="1" dirty="0" err="1" smtClean="0"/>
              <a:t>sl</a:t>
            </a:r>
            <a:r>
              <a:rPr lang="cs-CZ" sz="3600" i="1" dirty="0" smtClean="0"/>
              <a:t>.)</a:t>
            </a:r>
          </a:p>
          <a:p>
            <a:pPr marL="0" indent="0">
              <a:buNone/>
            </a:pPr>
            <a:endParaRPr lang="cs-CZ" sz="2800" i="1" dirty="0" smtClean="0"/>
          </a:p>
          <a:p>
            <a:pPr marL="0" indent="0">
              <a:buNone/>
            </a:pPr>
            <a:r>
              <a:rPr lang="cs-CZ" sz="2800" i="1" dirty="0" err="1" smtClean="0"/>
              <a:t>Example</a:t>
            </a:r>
            <a:r>
              <a:rPr lang="cs-CZ" sz="2800" i="1" dirty="0" smtClean="0"/>
              <a:t>: 	I </a:t>
            </a:r>
            <a:r>
              <a:rPr lang="cs-CZ" sz="2800" i="1" dirty="0" err="1" smtClean="0"/>
              <a:t>have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found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it</a:t>
            </a:r>
            <a:r>
              <a:rPr lang="cs-CZ" sz="2800" i="1" dirty="0" smtClean="0"/>
              <a:t>.</a:t>
            </a:r>
          </a:p>
          <a:p>
            <a:pPr marL="0" indent="0">
              <a:buNone/>
            </a:pPr>
            <a:r>
              <a:rPr lang="cs-CZ" sz="2800" i="1" dirty="0" smtClean="0"/>
              <a:t>				</a:t>
            </a:r>
            <a:r>
              <a:rPr lang="cs-CZ" sz="2800" i="1" dirty="0" err="1" smtClean="0"/>
              <a:t>She</a:t>
            </a:r>
            <a:r>
              <a:rPr lang="cs-CZ" sz="2800" i="1" dirty="0" smtClean="0"/>
              <a:t> has </a:t>
            </a:r>
            <a:r>
              <a:rPr lang="cs-CZ" sz="2800" i="1" dirty="0" err="1" smtClean="0"/>
              <a:t>lost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it</a:t>
            </a:r>
            <a:r>
              <a:rPr lang="cs-CZ" sz="2800" i="1" dirty="0" smtClean="0"/>
              <a:t>.</a:t>
            </a:r>
          </a:p>
          <a:p>
            <a:pPr marL="0" indent="0">
              <a:buNone/>
            </a:pPr>
            <a:r>
              <a:rPr lang="cs-CZ" sz="2800" i="1" dirty="0" smtClean="0"/>
              <a:t>				</a:t>
            </a:r>
            <a:r>
              <a:rPr lang="cs-CZ" sz="2800" i="1" dirty="0" err="1" smtClean="0"/>
              <a:t>They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have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arrested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him</a:t>
            </a:r>
            <a:r>
              <a:rPr lang="cs-CZ" sz="2800" i="1" dirty="0" smtClean="0"/>
              <a:t>. </a:t>
            </a:r>
          </a:p>
          <a:p>
            <a:pPr marL="0" indent="0">
              <a:buNone/>
            </a:pPr>
            <a:endParaRPr lang="cs-CZ" sz="3600" i="1" dirty="0"/>
          </a:p>
        </p:txBody>
      </p:sp>
    </p:spTree>
    <p:extLst>
      <p:ext uri="{BB962C8B-B14F-4D97-AF65-F5344CB8AC3E}">
        <p14:creationId xmlns="" xmlns:p14="http://schemas.microsoft.com/office/powerpoint/2010/main" val="2580825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6624736"/>
          </a:xfrm>
        </p:spPr>
        <p:txBody>
          <a:bodyPr/>
          <a:lstStyle/>
          <a:p>
            <a:r>
              <a:rPr lang="cs-CZ" sz="2800" dirty="0" err="1" smtClean="0"/>
              <a:t>Present</a:t>
            </a:r>
            <a:r>
              <a:rPr lang="cs-CZ" sz="2800" dirty="0" smtClean="0"/>
              <a:t> </a:t>
            </a:r>
            <a:r>
              <a:rPr lang="cs-CZ" sz="2800" dirty="0" err="1" smtClean="0"/>
              <a:t>perfect</a:t>
            </a:r>
            <a:r>
              <a:rPr lang="cs-CZ" sz="2800" dirty="0" smtClean="0"/>
              <a:t> </a:t>
            </a:r>
            <a:r>
              <a:rPr lang="cs-CZ" sz="2800" dirty="0" err="1" smtClean="0"/>
              <a:t>simple</a:t>
            </a:r>
            <a:r>
              <a:rPr lang="cs-CZ" sz="2800" dirty="0" smtClean="0"/>
              <a:t>	- předpřítomný čas prostý</a:t>
            </a:r>
            <a:br>
              <a:rPr lang="cs-CZ" sz="2800" dirty="0" smtClean="0"/>
            </a:br>
            <a:r>
              <a:rPr lang="cs-CZ" sz="2800" dirty="0" smtClean="0"/>
              <a:t>				</a:t>
            </a:r>
            <a:r>
              <a:rPr lang="cs-CZ" sz="2800" b="1" u="sng" dirty="0" smtClean="0"/>
              <a:t>NEGATIVE</a:t>
            </a:r>
            <a:r>
              <a:rPr lang="cs-CZ" sz="2800" b="1" dirty="0" smtClean="0"/>
              <a:t> </a:t>
            </a:r>
            <a:r>
              <a:rPr lang="cs-CZ" sz="2800" dirty="0" smtClean="0"/>
              <a:t>– zápor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3600" b="1" dirty="0" smtClean="0"/>
              <a:t>OSOBA </a:t>
            </a:r>
            <a:br>
              <a:rPr lang="cs-CZ" sz="3600" b="1" dirty="0" smtClean="0"/>
            </a:br>
            <a:r>
              <a:rPr lang="cs-CZ" sz="3600" b="1" dirty="0"/>
              <a:t>	</a:t>
            </a:r>
            <a:r>
              <a:rPr lang="cs-CZ" sz="3600" b="1" dirty="0" smtClean="0"/>
              <a:t>+ HAVE NOT / </a:t>
            </a:r>
            <a:r>
              <a:rPr lang="cs-CZ" sz="3600" b="1" i="1" dirty="0" smtClean="0"/>
              <a:t>HAS NOT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2800" b="1" dirty="0"/>
              <a:t>	</a:t>
            </a:r>
            <a:r>
              <a:rPr lang="cs-CZ" sz="2800" b="1" dirty="0" smtClean="0"/>
              <a:t>	</a:t>
            </a:r>
            <a:r>
              <a:rPr lang="cs-CZ" sz="2800" i="1" dirty="0" smtClean="0"/>
              <a:t>(= HAVEN´T / HASN´T)</a:t>
            </a:r>
            <a:r>
              <a:rPr lang="cs-CZ" sz="2800" b="1" i="1" dirty="0" smtClean="0"/>
              <a:t/>
            </a:r>
            <a:br>
              <a:rPr lang="cs-CZ" sz="2800" b="1" i="1" dirty="0" smtClean="0"/>
            </a:br>
            <a:r>
              <a:rPr lang="cs-CZ" sz="2800" b="1" dirty="0"/>
              <a:t>	</a:t>
            </a:r>
            <a:r>
              <a:rPr lang="cs-CZ" sz="3600" b="1" dirty="0" smtClean="0"/>
              <a:t>+ sloveso –ED </a:t>
            </a:r>
            <a:r>
              <a:rPr lang="cs-CZ" sz="2800" i="1" dirty="0" smtClean="0"/>
              <a:t>(nebo 3</a:t>
            </a:r>
            <a:r>
              <a:rPr lang="cs-CZ" sz="2800" i="1" dirty="0" smtClean="0"/>
              <a:t>. tvar u </a:t>
            </a:r>
            <a:r>
              <a:rPr lang="cs-CZ" sz="2800" i="1" dirty="0" err="1" smtClean="0"/>
              <a:t>nepr</a:t>
            </a:r>
            <a:r>
              <a:rPr lang="cs-CZ" sz="2800" i="1" dirty="0" smtClean="0"/>
              <a:t>. </a:t>
            </a:r>
            <a:r>
              <a:rPr lang="cs-CZ" sz="2800" i="1" dirty="0" err="1" smtClean="0"/>
              <a:t>sl</a:t>
            </a:r>
            <a:r>
              <a:rPr lang="cs-CZ" sz="2800" i="1" dirty="0" smtClean="0"/>
              <a:t>.)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i="1" dirty="0" err="1" smtClean="0"/>
              <a:t>Example</a:t>
            </a:r>
            <a:r>
              <a:rPr lang="cs-CZ" sz="2800" i="1" dirty="0" smtClean="0"/>
              <a:t>:</a:t>
            </a:r>
            <a:r>
              <a:rPr lang="cs-CZ" sz="2800" dirty="0" smtClean="0"/>
              <a:t> </a:t>
            </a:r>
            <a:r>
              <a:rPr lang="cs-CZ" sz="2800" i="1" dirty="0" smtClean="0"/>
              <a:t>I </a:t>
            </a:r>
            <a:r>
              <a:rPr lang="cs-CZ" sz="2800" i="1" dirty="0" err="1" smtClean="0"/>
              <a:t>haven</a:t>
            </a:r>
            <a:r>
              <a:rPr lang="cs-CZ" sz="2800" i="1" dirty="0" smtClean="0"/>
              <a:t>´t </a:t>
            </a:r>
            <a:r>
              <a:rPr lang="cs-CZ" sz="2800" i="1" dirty="0" err="1" smtClean="0"/>
              <a:t>found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it</a:t>
            </a:r>
            <a:r>
              <a:rPr lang="cs-CZ" sz="2800" i="1" dirty="0" smtClean="0"/>
              <a:t>.</a:t>
            </a:r>
            <a:br>
              <a:rPr lang="cs-CZ" sz="2800" i="1" dirty="0" smtClean="0"/>
            </a:br>
            <a:r>
              <a:rPr lang="cs-CZ" sz="2800" i="1" dirty="0"/>
              <a:t>	</a:t>
            </a:r>
            <a:r>
              <a:rPr lang="cs-CZ" sz="2800" i="1" dirty="0" smtClean="0"/>
              <a:t>			</a:t>
            </a:r>
            <a:r>
              <a:rPr lang="cs-CZ" sz="2800" i="1" dirty="0" err="1" smtClean="0"/>
              <a:t>She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hasn´t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lost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it</a:t>
            </a:r>
            <a:r>
              <a:rPr lang="cs-CZ" sz="2800" i="1" dirty="0" smtClean="0"/>
              <a:t>.</a:t>
            </a:r>
            <a:br>
              <a:rPr lang="cs-CZ" sz="2800" i="1" dirty="0" smtClean="0"/>
            </a:br>
            <a:r>
              <a:rPr lang="cs-CZ" sz="2800" i="1" dirty="0"/>
              <a:t>	</a:t>
            </a:r>
            <a:r>
              <a:rPr lang="cs-CZ" sz="2800" i="1" dirty="0" smtClean="0"/>
              <a:t>			</a:t>
            </a:r>
            <a:r>
              <a:rPr lang="cs-CZ" sz="2800" i="1" dirty="0" err="1" smtClean="0"/>
              <a:t>They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haven´t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arrested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him</a:t>
            </a:r>
            <a:r>
              <a:rPr lang="cs-CZ" sz="2800" i="1" dirty="0" smtClean="0"/>
              <a:t>.</a:t>
            </a:r>
            <a:r>
              <a:rPr lang="cs-CZ" sz="2800" i="1" dirty="0"/>
              <a:t/>
            </a:r>
            <a:br>
              <a:rPr lang="cs-CZ" sz="2800" i="1" dirty="0"/>
            </a:br>
            <a:endParaRPr lang="cs-CZ" sz="2800" i="1" dirty="0"/>
          </a:p>
        </p:txBody>
      </p:sp>
    </p:spTree>
    <p:extLst>
      <p:ext uri="{BB962C8B-B14F-4D97-AF65-F5344CB8AC3E}">
        <p14:creationId xmlns="" xmlns:p14="http://schemas.microsoft.com/office/powerpoint/2010/main" val="3767344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1777" y="188640"/>
            <a:ext cx="9144000" cy="924475"/>
          </a:xfrm>
        </p:spPr>
        <p:txBody>
          <a:bodyPr/>
          <a:lstStyle/>
          <a:p>
            <a:r>
              <a:rPr lang="cs-CZ" sz="2800" dirty="0" err="1" smtClean="0"/>
              <a:t>Present</a:t>
            </a:r>
            <a:r>
              <a:rPr lang="cs-CZ" sz="2800" dirty="0" smtClean="0"/>
              <a:t> </a:t>
            </a:r>
            <a:r>
              <a:rPr lang="cs-CZ" sz="2800" dirty="0" err="1" smtClean="0"/>
              <a:t>perfect</a:t>
            </a:r>
            <a:r>
              <a:rPr lang="cs-CZ" sz="2800" dirty="0" smtClean="0"/>
              <a:t> </a:t>
            </a:r>
            <a:r>
              <a:rPr lang="cs-CZ" sz="2800" dirty="0" err="1" smtClean="0"/>
              <a:t>simple</a:t>
            </a:r>
            <a:r>
              <a:rPr lang="cs-CZ" sz="2800" dirty="0" smtClean="0"/>
              <a:t> – předpřítomný čas prostý</a:t>
            </a:r>
            <a:br>
              <a:rPr lang="cs-CZ" sz="2800" dirty="0" smtClean="0"/>
            </a:br>
            <a:r>
              <a:rPr lang="cs-CZ" sz="2800" dirty="0" smtClean="0"/>
              <a:t>				</a:t>
            </a:r>
            <a:r>
              <a:rPr lang="cs-CZ" sz="2800" b="1" u="sng" dirty="0" smtClean="0"/>
              <a:t>QUESTIONS</a:t>
            </a:r>
            <a:r>
              <a:rPr lang="cs-CZ" sz="2800" dirty="0" smtClean="0"/>
              <a:t> - otáz</a:t>
            </a:r>
            <a:r>
              <a:rPr lang="cs-CZ" dirty="0" smtClean="0"/>
              <a:t>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008" y="1484784"/>
            <a:ext cx="8928992" cy="52565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HAVE / </a:t>
            </a:r>
            <a:r>
              <a:rPr lang="cs-CZ" sz="3600" b="1" i="1" dirty="0" smtClean="0"/>
              <a:t>HAS</a:t>
            </a:r>
          </a:p>
          <a:p>
            <a:pPr marL="0" indent="0">
              <a:buNone/>
            </a:pPr>
            <a:r>
              <a:rPr lang="cs-CZ" sz="3600" b="1" dirty="0" smtClean="0"/>
              <a:t>+ OSOBA</a:t>
            </a:r>
          </a:p>
          <a:p>
            <a:pPr marL="0" indent="0">
              <a:buNone/>
            </a:pPr>
            <a:r>
              <a:rPr lang="cs-CZ" sz="3600" b="1" dirty="0" smtClean="0"/>
              <a:t>+ sloveso –ED </a:t>
            </a:r>
            <a:r>
              <a:rPr lang="cs-CZ" sz="2800" i="1" dirty="0" smtClean="0"/>
              <a:t>(nebo 3</a:t>
            </a:r>
            <a:r>
              <a:rPr lang="cs-CZ" sz="2800" i="1" dirty="0" smtClean="0"/>
              <a:t>. tvar </a:t>
            </a:r>
            <a:r>
              <a:rPr lang="cs-CZ" sz="2800" i="1" dirty="0" smtClean="0"/>
              <a:t>u </a:t>
            </a:r>
            <a:r>
              <a:rPr lang="cs-CZ" sz="2800" i="1" dirty="0" err="1" smtClean="0"/>
              <a:t>nepr</a:t>
            </a:r>
            <a:r>
              <a:rPr lang="cs-CZ" sz="2800" i="1" dirty="0" smtClean="0"/>
              <a:t>. </a:t>
            </a:r>
            <a:r>
              <a:rPr lang="cs-CZ" sz="2800" i="1" dirty="0" err="1" smtClean="0"/>
              <a:t>sl</a:t>
            </a:r>
            <a:r>
              <a:rPr lang="cs-CZ" sz="2800" i="1" dirty="0" smtClean="0"/>
              <a:t>.)</a:t>
            </a:r>
            <a:r>
              <a:rPr lang="cs-CZ" sz="3600" b="1" dirty="0" smtClean="0"/>
              <a:t>? </a:t>
            </a:r>
          </a:p>
          <a:p>
            <a:pPr marL="0" indent="0">
              <a:buNone/>
            </a:pPr>
            <a:endParaRPr lang="cs-CZ" sz="2800" i="1" dirty="0"/>
          </a:p>
          <a:p>
            <a:pPr marL="0" indent="0">
              <a:buNone/>
            </a:pPr>
            <a:r>
              <a:rPr lang="cs-CZ" sz="2800" i="1" dirty="0" err="1"/>
              <a:t>Example</a:t>
            </a:r>
            <a:r>
              <a:rPr lang="cs-CZ" sz="2800" i="1" dirty="0"/>
              <a:t>:</a:t>
            </a:r>
            <a:r>
              <a:rPr lang="cs-CZ" sz="2800" dirty="0"/>
              <a:t> </a:t>
            </a:r>
            <a:r>
              <a:rPr lang="cs-CZ" sz="2800" i="1" dirty="0" err="1" smtClean="0"/>
              <a:t>Have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you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found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it</a:t>
            </a:r>
            <a:r>
              <a:rPr lang="cs-CZ" sz="2800" i="1" dirty="0" smtClean="0"/>
              <a:t>?</a:t>
            </a:r>
          </a:p>
          <a:p>
            <a:pPr marL="0" indent="0">
              <a:buNone/>
            </a:pPr>
            <a:r>
              <a:rPr lang="cs-CZ" sz="2800" i="1" dirty="0"/>
              <a:t>	</a:t>
            </a:r>
            <a:r>
              <a:rPr lang="cs-CZ" sz="2800" i="1" dirty="0" smtClean="0"/>
              <a:t>			Has </a:t>
            </a:r>
            <a:r>
              <a:rPr lang="cs-CZ" sz="2800" i="1" dirty="0" err="1" smtClean="0"/>
              <a:t>she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lost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it</a:t>
            </a:r>
            <a:r>
              <a:rPr lang="cs-CZ" sz="2800" i="1" dirty="0" smtClean="0"/>
              <a:t>?</a:t>
            </a:r>
          </a:p>
          <a:p>
            <a:pPr marL="0" indent="0">
              <a:buNone/>
            </a:pPr>
            <a:r>
              <a:rPr lang="cs-CZ" sz="2800" i="1" dirty="0"/>
              <a:t>	</a:t>
            </a:r>
            <a:r>
              <a:rPr lang="cs-CZ" sz="2800" i="1" dirty="0" smtClean="0"/>
              <a:t>			</a:t>
            </a:r>
            <a:r>
              <a:rPr lang="cs-CZ" sz="2800" i="1" dirty="0" err="1" smtClean="0"/>
              <a:t>Have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they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arrested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him</a:t>
            </a:r>
            <a:r>
              <a:rPr lang="cs-CZ" sz="2800" i="1" dirty="0" smtClean="0"/>
              <a:t>?</a:t>
            </a:r>
            <a:endParaRPr lang="cs-CZ" sz="2800" i="1" dirty="0"/>
          </a:p>
        </p:txBody>
      </p:sp>
    </p:spTree>
    <p:extLst>
      <p:ext uri="{BB962C8B-B14F-4D97-AF65-F5344CB8AC3E}">
        <p14:creationId xmlns="" xmlns:p14="http://schemas.microsoft.com/office/powerpoint/2010/main" val="4137509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1"/>
            <a:ext cx="7125113" cy="720080"/>
          </a:xfrm>
        </p:spPr>
        <p:txBody>
          <a:bodyPr/>
          <a:lstStyle/>
          <a:p>
            <a:r>
              <a:rPr lang="cs-CZ" dirty="0" smtClean="0"/>
              <a:t>           </a:t>
            </a:r>
            <a:r>
              <a:rPr lang="cs-CZ" dirty="0" err="1" smtClean="0"/>
              <a:t>Translate</a:t>
            </a:r>
            <a:r>
              <a:rPr lang="cs-CZ" dirty="0"/>
              <a:t> </a:t>
            </a:r>
            <a:r>
              <a:rPr lang="cs-CZ" i="1" dirty="0" smtClean="0"/>
              <a:t>(přelož):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83264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600" dirty="0" smtClean="0"/>
              <a:t>I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found</a:t>
            </a:r>
            <a:r>
              <a:rPr lang="cs-CZ" sz="3600" dirty="0" smtClean="0"/>
              <a:t> a </a:t>
            </a:r>
            <a:r>
              <a:rPr lang="cs-CZ" sz="3600" dirty="0" err="1" smtClean="0"/>
              <a:t>wallet</a:t>
            </a:r>
            <a:r>
              <a:rPr lang="cs-CZ" sz="3600" dirty="0" smtClean="0"/>
              <a:t>.								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					</a:t>
            </a:r>
            <a:r>
              <a:rPr lang="cs-CZ" sz="3600" i="1" dirty="0" smtClean="0"/>
              <a:t>Našla jsem peněženku.</a:t>
            </a:r>
          </a:p>
          <a:p>
            <a:pPr marL="0" indent="0">
              <a:buNone/>
            </a:pPr>
            <a:r>
              <a:rPr lang="cs-CZ" sz="3600" dirty="0" err="1" smtClean="0"/>
              <a:t>She</a:t>
            </a:r>
            <a:r>
              <a:rPr lang="cs-CZ" sz="3600" dirty="0" smtClean="0"/>
              <a:t> has </a:t>
            </a:r>
            <a:r>
              <a:rPr lang="cs-CZ" sz="3600" dirty="0" err="1" smtClean="0"/>
              <a:t>washed</a:t>
            </a:r>
            <a:r>
              <a:rPr lang="cs-CZ" sz="3600" dirty="0" smtClean="0"/>
              <a:t> </a:t>
            </a:r>
            <a:r>
              <a:rPr lang="cs-CZ" sz="3600" dirty="0" err="1" smtClean="0"/>
              <a:t>their</a:t>
            </a:r>
            <a:r>
              <a:rPr lang="cs-CZ" sz="3600" dirty="0" smtClean="0"/>
              <a:t> car. 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					</a:t>
            </a:r>
            <a:r>
              <a:rPr lang="cs-CZ" sz="3600" i="1" dirty="0" smtClean="0"/>
              <a:t>Umyla jejich auto.</a:t>
            </a:r>
          </a:p>
          <a:p>
            <a:pPr marL="0" indent="0">
              <a:buNone/>
            </a:pPr>
            <a:r>
              <a:rPr lang="cs-CZ" sz="3600" dirty="0" err="1" smtClean="0"/>
              <a:t>We</a:t>
            </a:r>
            <a:r>
              <a:rPr lang="cs-CZ" sz="3600" dirty="0" smtClean="0"/>
              <a:t>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written</a:t>
            </a:r>
            <a:r>
              <a:rPr lang="cs-CZ" sz="3600" dirty="0"/>
              <a:t> </a:t>
            </a:r>
            <a:r>
              <a:rPr lang="cs-CZ" sz="3600" dirty="0" smtClean="0"/>
              <a:t>a </a:t>
            </a:r>
            <a:r>
              <a:rPr lang="cs-CZ" sz="3600" dirty="0" err="1" smtClean="0"/>
              <a:t>letter</a:t>
            </a:r>
            <a:r>
              <a:rPr lang="cs-CZ" sz="3600" dirty="0" smtClean="0"/>
              <a:t>. 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					</a:t>
            </a:r>
            <a:r>
              <a:rPr lang="cs-CZ" sz="3600" i="1" dirty="0" smtClean="0"/>
              <a:t>Napsali jsme dopis.</a:t>
            </a:r>
          </a:p>
          <a:p>
            <a:pPr marL="0" indent="0">
              <a:buNone/>
            </a:pPr>
            <a:r>
              <a:rPr lang="cs-CZ" sz="3600" dirty="0" smtClean="0"/>
              <a:t>I </a:t>
            </a:r>
            <a:r>
              <a:rPr lang="cs-CZ" sz="3600" dirty="0" err="1" smtClean="0"/>
              <a:t>haven´t</a:t>
            </a:r>
            <a:r>
              <a:rPr lang="cs-CZ" sz="3600" dirty="0" smtClean="0"/>
              <a:t> </a:t>
            </a:r>
            <a:r>
              <a:rPr lang="cs-CZ" sz="3600" dirty="0" err="1" smtClean="0"/>
              <a:t>found</a:t>
            </a:r>
            <a:r>
              <a:rPr lang="cs-CZ" sz="3600" dirty="0" smtClean="0"/>
              <a:t> my </a:t>
            </a:r>
            <a:r>
              <a:rPr lang="cs-CZ" sz="3600" dirty="0" err="1" smtClean="0"/>
              <a:t>book</a:t>
            </a:r>
            <a:r>
              <a:rPr lang="cs-CZ" sz="3600" dirty="0" smtClean="0"/>
              <a:t>. 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					</a:t>
            </a:r>
            <a:r>
              <a:rPr lang="cs-CZ" sz="3600" i="1" dirty="0" smtClean="0"/>
              <a:t>Nenašla jsem svou knihu.</a:t>
            </a:r>
          </a:p>
          <a:p>
            <a:pPr marL="0" indent="0">
              <a:buNone/>
            </a:pPr>
            <a:r>
              <a:rPr lang="cs-CZ" sz="3600" dirty="0" smtClean="0"/>
              <a:t>He </a:t>
            </a:r>
            <a:r>
              <a:rPr lang="cs-CZ" sz="3600" dirty="0" err="1" smtClean="0"/>
              <a:t>hasn´t</a:t>
            </a:r>
            <a:r>
              <a:rPr lang="cs-CZ" sz="3600" dirty="0" smtClean="0"/>
              <a:t> </a:t>
            </a:r>
            <a:r>
              <a:rPr lang="cs-CZ" sz="3600" dirty="0" err="1" smtClean="0"/>
              <a:t>cooked</a:t>
            </a:r>
            <a:r>
              <a:rPr lang="cs-CZ" sz="3600" dirty="0" smtClean="0"/>
              <a:t> </a:t>
            </a:r>
            <a:r>
              <a:rPr lang="cs-CZ" sz="3600" dirty="0" err="1" smtClean="0"/>
              <a:t>it</a:t>
            </a:r>
            <a:r>
              <a:rPr lang="cs-CZ" sz="3600" dirty="0" smtClean="0"/>
              <a:t>. 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					</a:t>
            </a:r>
            <a:r>
              <a:rPr lang="cs-CZ" sz="3600" i="1" dirty="0" smtClean="0"/>
              <a:t>Neuvařil to.</a:t>
            </a:r>
          </a:p>
          <a:p>
            <a:pPr marL="0" indent="0">
              <a:buNone/>
            </a:pPr>
            <a:r>
              <a:rPr lang="cs-CZ" sz="3600" dirty="0" err="1" smtClean="0"/>
              <a:t>They</a:t>
            </a:r>
            <a:r>
              <a:rPr lang="cs-CZ" sz="3600" dirty="0" smtClean="0"/>
              <a:t> </a:t>
            </a:r>
            <a:r>
              <a:rPr lang="cs-CZ" sz="3600" dirty="0" err="1" smtClean="0"/>
              <a:t>haven´t</a:t>
            </a:r>
            <a:r>
              <a:rPr lang="cs-CZ" sz="3600" dirty="0" smtClean="0"/>
              <a:t> </a:t>
            </a:r>
            <a:r>
              <a:rPr lang="cs-CZ" sz="3600" dirty="0" err="1" smtClean="0"/>
              <a:t>lost</a:t>
            </a:r>
            <a:r>
              <a:rPr lang="cs-CZ" sz="3600" dirty="0"/>
              <a:t> </a:t>
            </a:r>
            <a:r>
              <a:rPr lang="cs-CZ" sz="3600" dirty="0" err="1" smtClean="0"/>
              <a:t>any</a:t>
            </a:r>
            <a:r>
              <a:rPr lang="cs-CZ" sz="3600" dirty="0" smtClean="0"/>
              <a:t> </a:t>
            </a:r>
            <a:r>
              <a:rPr lang="cs-CZ" sz="3600" dirty="0" err="1" smtClean="0"/>
              <a:t>money</a:t>
            </a:r>
            <a:r>
              <a:rPr lang="cs-CZ" sz="3600" dirty="0" smtClean="0"/>
              <a:t>. 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					</a:t>
            </a:r>
            <a:r>
              <a:rPr lang="cs-CZ" sz="3600" i="1" dirty="0" smtClean="0"/>
              <a:t>Neztratili žádné peníze.</a:t>
            </a:r>
          </a:p>
        </p:txBody>
      </p:sp>
      <p:pic>
        <p:nvPicPr>
          <p:cNvPr id="1026" name="Picture 2" descr="C:\Users\stouracoova\AppData\Local\Microsoft\Windows\Temporary Internet Files\Content.IE5\KXT46X65\MC90044040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858" y="723528"/>
            <a:ext cx="1231032" cy="12310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touracoova\AppData\Local\Microsoft\Windows\Temporary Internet Files\Content.IE5\O0BQDDPP\MC90044173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348880"/>
            <a:ext cx="1343182" cy="13431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touracoova\AppData\Local\Microsoft\Windows\Temporary Internet Files\Content.IE5\TN6SMUX2\MC90044132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6234" y="5445224"/>
            <a:ext cx="1110263" cy="11102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touracoova\AppData\Local\Microsoft\Windows\Temporary Internet Files\Content.IE5\9WQ0AVDX\MC9002900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367" y="3692062"/>
            <a:ext cx="1380891" cy="102653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712954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64807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500" dirty="0" err="1"/>
              <a:t>Have</a:t>
            </a:r>
            <a:r>
              <a:rPr lang="cs-CZ" sz="2500" dirty="0"/>
              <a:t> </a:t>
            </a:r>
            <a:r>
              <a:rPr lang="cs-CZ" sz="2500" dirty="0" err="1"/>
              <a:t>you</a:t>
            </a:r>
            <a:r>
              <a:rPr lang="cs-CZ" sz="2500" dirty="0"/>
              <a:t> </a:t>
            </a:r>
            <a:r>
              <a:rPr lang="cs-CZ" sz="2500" dirty="0" err="1"/>
              <a:t>called</a:t>
            </a:r>
            <a:r>
              <a:rPr lang="cs-CZ" sz="2500" dirty="0"/>
              <a:t> </a:t>
            </a:r>
            <a:r>
              <a:rPr lang="cs-CZ" sz="2500" dirty="0" err="1"/>
              <a:t>him</a:t>
            </a:r>
            <a:r>
              <a:rPr lang="cs-CZ" sz="2500" dirty="0"/>
              <a:t>? </a:t>
            </a: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	</a:t>
            </a:r>
            <a:r>
              <a:rPr lang="cs-CZ" sz="2500" dirty="0" smtClean="0"/>
              <a:t>						</a:t>
            </a:r>
            <a:r>
              <a:rPr lang="cs-CZ" sz="2500" i="1" dirty="0" smtClean="0"/>
              <a:t>Zavolala </a:t>
            </a:r>
            <a:r>
              <a:rPr lang="cs-CZ" sz="2500" i="1" dirty="0"/>
              <a:t>jsi mu?</a:t>
            </a:r>
          </a:p>
          <a:p>
            <a:pPr marL="0" indent="0">
              <a:buNone/>
            </a:pPr>
            <a:r>
              <a:rPr lang="cs-CZ" sz="2500" dirty="0"/>
              <a:t>Has </a:t>
            </a:r>
            <a:r>
              <a:rPr lang="cs-CZ" sz="2500" dirty="0" err="1"/>
              <a:t>she</a:t>
            </a:r>
            <a:r>
              <a:rPr lang="cs-CZ" sz="2500" dirty="0"/>
              <a:t> </a:t>
            </a:r>
            <a:r>
              <a:rPr lang="cs-CZ" sz="2500" dirty="0" err="1"/>
              <a:t>called</a:t>
            </a:r>
            <a:r>
              <a:rPr lang="cs-CZ" sz="2500" dirty="0"/>
              <a:t> </a:t>
            </a:r>
            <a:r>
              <a:rPr lang="cs-CZ" sz="2500" dirty="0" err="1"/>
              <a:t>him</a:t>
            </a:r>
            <a:r>
              <a:rPr lang="cs-CZ" sz="2500" dirty="0"/>
              <a:t>? </a:t>
            </a: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	</a:t>
            </a:r>
            <a:r>
              <a:rPr lang="cs-CZ" sz="2500" dirty="0" smtClean="0"/>
              <a:t>						</a:t>
            </a:r>
            <a:r>
              <a:rPr lang="cs-CZ" sz="2500" i="1" dirty="0" smtClean="0"/>
              <a:t>Zavolala </a:t>
            </a:r>
            <a:r>
              <a:rPr lang="cs-CZ" sz="2500" i="1" dirty="0"/>
              <a:t>mu?</a:t>
            </a:r>
          </a:p>
          <a:p>
            <a:pPr marL="0" indent="0">
              <a:buNone/>
            </a:pPr>
            <a:r>
              <a:rPr lang="cs-CZ" sz="2500" dirty="0" err="1"/>
              <a:t>Have</a:t>
            </a:r>
            <a:r>
              <a:rPr lang="cs-CZ" sz="2500" dirty="0"/>
              <a:t> </a:t>
            </a:r>
            <a:r>
              <a:rPr lang="cs-CZ" sz="2500" dirty="0" err="1"/>
              <a:t>they</a:t>
            </a:r>
            <a:r>
              <a:rPr lang="cs-CZ" sz="2500" dirty="0"/>
              <a:t> </a:t>
            </a:r>
            <a:r>
              <a:rPr lang="cs-CZ" sz="2500" dirty="0" err="1"/>
              <a:t>given</a:t>
            </a:r>
            <a:r>
              <a:rPr lang="cs-CZ" sz="2500" dirty="0"/>
              <a:t> </a:t>
            </a:r>
            <a:r>
              <a:rPr lang="cs-CZ" sz="2500" dirty="0" err="1"/>
              <a:t>it</a:t>
            </a:r>
            <a:r>
              <a:rPr lang="cs-CZ" sz="2500" dirty="0"/>
              <a:t> up? </a:t>
            </a: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	</a:t>
            </a:r>
            <a:r>
              <a:rPr lang="cs-CZ" sz="2500" dirty="0" smtClean="0"/>
              <a:t>						</a:t>
            </a:r>
            <a:r>
              <a:rPr lang="cs-CZ" sz="2500" i="1" dirty="0" smtClean="0"/>
              <a:t>Vzdali </a:t>
            </a:r>
            <a:r>
              <a:rPr lang="cs-CZ" sz="2500" i="1" dirty="0"/>
              <a:t>to</a:t>
            </a:r>
            <a:r>
              <a:rPr lang="cs-CZ" sz="2500" i="1" dirty="0" smtClean="0"/>
              <a:t>?</a:t>
            </a:r>
          </a:p>
          <a:p>
            <a:pPr marL="0" indent="0">
              <a:buNone/>
            </a:pPr>
            <a:r>
              <a:rPr lang="cs-CZ" sz="2500" dirty="0" err="1" smtClean="0"/>
              <a:t>Where</a:t>
            </a:r>
            <a:r>
              <a:rPr lang="cs-CZ" sz="2500" dirty="0" smtClean="0"/>
              <a:t> </a:t>
            </a:r>
            <a:r>
              <a:rPr lang="cs-CZ" sz="2500" dirty="0" err="1" smtClean="0"/>
              <a:t>have</a:t>
            </a:r>
            <a:r>
              <a:rPr lang="cs-CZ" sz="2500" dirty="0" smtClean="0"/>
              <a:t> </a:t>
            </a:r>
            <a:r>
              <a:rPr lang="cs-CZ" sz="2500" dirty="0" err="1" smtClean="0"/>
              <a:t>you</a:t>
            </a:r>
            <a:r>
              <a:rPr lang="cs-CZ" sz="2500" dirty="0" smtClean="0"/>
              <a:t> </a:t>
            </a:r>
            <a:r>
              <a:rPr lang="cs-CZ" sz="2500" dirty="0" err="1" smtClean="0"/>
              <a:t>been</a:t>
            </a:r>
            <a:r>
              <a:rPr lang="cs-CZ" sz="2500" dirty="0" smtClean="0"/>
              <a:t>?</a:t>
            </a:r>
          </a:p>
          <a:p>
            <a:pPr marL="0" indent="0">
              <a:buNone/>
            </a:pPr>
            <a:r>
              <a:rPr lang="cs-CZ" sz="2500" dirty="0"/>
              <a:t>	</a:t>
            </a:r>
            <a:r>
              <a:rPr lang="cs-CZ" sz="2500" dirty="0" smtClean="0"/>
              <a:t>						</a:t>
            </a:r>
            <a:r>
              <a:rPr lang="cs-CZ" sz="2500" i="1" dirty="0" smtClean="0"/>
              <a:t>Kde jsi byl?</a:t>
            </a:r>
          </a:p>
          <a:p>
            <a:pPr marL="0" indent="0">
              <a:buNone/>
            </a:pPr>
            <a:r>
              <a:rPr lang="cs-CZ" sz="2500" dirty="0" err="1" smtClean="0"/>
              <a:t>Have</a:t>
            </a:r>
            <a:r>
              <a:rPr lang="cs-CZ" sz="2500" dirty="0" smtClean="0"/>
              <a:t> </a:t>
            </a:r>
            <a:r>
              <a:rPr lang="cs-CZ" sz="2500" dirty="0" err="1" smtClean="0"/>
              <a:t>you</a:t>
            </a:r>
            <a:r>
              <a:rPr lang="cs-CZ" sz="2500" dirty="0" smtClean="0"/>
              <a:t> </a:t>
            </a:r>
            <a:r>
              <a:rPr lang="cs-CZ" sz="2500" dirty="0" err="1" smtClean="0"/>
              <a:t>ever</a:t>
            </a:r>
            <a:r>
              <a:rPr lang="cs-CZ" sz="2500" dirty="0" smtClean="0"/>
              <a:t> </a:t>
            </a:r>
            <a:r>
              <a:rPr lang="cs-CZ" sz="2500" dirty="0" err="1" smtClean="0"/>
              <a:t>been</a:t>
            </a:r>
            <a:r>
              <a:rPr lang="cs-CZ" sz="2500" dirty="0" smtClean="0"/>
              <a:t> to New York?	</a:t>
            </a:r>
          </a:p>
          <a:p>
            <a:pPr marL="0" indent="0">
              <a:buNone/>
            </a:pPr>
            <a:r>
              <a:rPr lang="cs-CZ" sz="2500" dirty="0" smtClean="0"/>
              <a:t>							</a:t>
            </a:r>
            <a:r>
              <a:rPr lang="cs-CZ" sz="2500" i="1" dirty="0" smtClean="0"/>
              <a:t>Byl jsi někdy v NY?</a:t>
            </a:r>
          </a:p>
          <a:p>
            <a:pPr marL="0" indent="0">
              <a:buNone/>
            </a:pPr>
            <a:r>
              <a:rPr lang="cs-CZ" sz="2500" dirty="0" err="1" smtClean="0"/>
              <a:t>Who</a:t>
            </a:r>
            <a:r>
              <a:rPr lang="cs-CZ" sz="2500" dirty="0" smtClean="0"/>
              <a:t> has </a:t>
            </a:r>
            <a:r>
              <a:rPr lang="cs-CZ" sz="2500" dirty="0" err="1" smtClean="0"/>
              <a:t>broken</a:t>
            </a:r>
            <a:r>
              <a:rPr lang="cs-CZ" sz="2500" dirty="0" smtClean="0"/>
              <a:t> </a:t>
            </a:r>
            <a:r>
              <a:rPr lang="cs-CZ" sz="2500" dirty="0" err="1" smtClean="0"/>
              <a:t>the</a:t>
            </a:r>
            <a:r>
              <a:rPr lang="cs-CZ" sz="2500" dirty="0" smtClean="0"/>
              <a:t> </a:t>
            </a:r>
            <a:r>
              <a:rPr lang="cs-CZ" sz="2500" dirty="0" err="1" smtClean="0"/>
              <a:t>window</a:t>
            </a:r>
            <a:r>
              <a:rPr lang="cs-CZ" sz="2500" dirty="0" smtClean="0"/>
              <a:t>?</a:t>
            </a:r>
          </a:p>
          <a:p>
            <a:pPr marL="0" indent="0">
              <a:buNone/>
            </a:pPr>
            <a:r>
              <a:rPr lang="cs-CZ" sz="2500" dirty="0"/>
              <a:t>	</a:t>
            </a:r>
            <a:r>
              <a:rPr lang="cs-CZ" sz="2500" dirty="0" smtClean="0"/>
              <a:t>						</a:t>
            </a:r>
            <a:r>
              <a:rPr lang="cs-CZ" sz="2500" i="1" dirty="0" smtClean="0"/>
              <a:t>Kdo rozbil to okno?</a:t>
            </a:r>
            <a:endParaRPr lang="cs-CZ" sz="2500" i="1" dirty="0"/>
          </a:p>
        </p:txBody>
      </p:sp>
      <p:pic>
        <p:nvPicPr>
          <p:cNvPr id="2050" name="Picture 2" descr="C:\Users\stouracoova\AppData\Local\Microsoft\Windows\Temporary Internet Files\Content.IE5\KNNVIITQ\MC9002872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48680"/>
            <a:ext cx="881581" cy="16329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touracoova\AppData\Local\Microsoft\Windows\Temporary Internet Files\Content.IE5\0H0YRK60\MC90043637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16955"/>
            <a:ext cx="2808312" cy="28083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touracoova\AppData\Local\Microsoft\Windows\Temporary Internet Files\Content.IE5\VJHY8VP9\MC9003704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258" y="4941169"/>
            <a:ext cx="1733617" cy="18129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92567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374</TotalTime>
  <Words>221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Spring</vt:lpstr>
      <vt:lpstr>PRESENT PERFECT</vt:lpstr>
      <vt:lpstr>PRESENT PERFECT simple</vt:lpstr>
      <vt:lpstr>PRESENT PERFECT SIMPLE předpřítomný čas prostý</vt:lpstr>
      <vt:lpstr>Present perfect simple - předpřítomný čas prostý     NEGATIVE – zápor   OSOBA   + HAVE NOT / HAS NOT    (= HAVEN´T / HASN´T)  + sloveso –ED (nebo 3. tvar u nepr. sl.)   Example: I haven´t found it.     She hasn´t lost it.     They haven´t arrested him. </vt:lpstr>
      <vt:lpstr>Present perfect simple – předpřítomný čas prostý     QUESTIONS - otázky</vt:lpstr>
      <vt:lpstr>           Translate (přelož):</vt:lpstr>
      <vt:lpstr>Snímek 7</vt:lpstr>
    </vt:vector>
  </TitlesOfParts>
  <Company>zs travniky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hornakova</dc:creator>
  <cp:lastModifiedBy>malkova</cp:lastModifiedBy>
  <cp:revision>23</cp:revision>
  <dcterms:created xsi:type="dcterms:W3CDTF">2011-10-11T08:24:05Z</dcterms:created>
  <dcterms:modified xsi:type="dcterms:W3CDTF">2012-06-07T12:45:21Z</dcterms:modified>
</cp:coreProperties>
</file>