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62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NÁZEV:VY_32_INOVACE_1.2.3.2A 11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Marie Artmanová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abeceda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Marie Artmanová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NÁZEV:VY_32_INOVACE_1.2.3.2A 11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abeceda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2437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0351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7504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6820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6698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1266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1372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9744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0548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6763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5567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8015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13" Type="http://schemas.openxmlformats.org/officeDocument/2006/relationships/image" Target="../media/image19.wmf"/><Relationship Id="rId18" Type="http://schemas.openxmlformats.org/officeDocument/2006/relationships/image" Target="../media/image24.wmf"/><Relationship Id="rId3" Type="http://schemas.openxmlformats.org/officeDocument/2006/relationships/image" Target="../media/image9.wmf"/><Relationship Id="rId21" Type="http://schemas.openxmlformats.org/officeDocument/2006/relationships/image" Target="../media/image27.wmf"/><Relationship Id="rId7" Type="http://schemas.openxmlformats.org/officeDocument/2006/relationships/image" Target="../media/image13.wmf"/><Relationship Id="rId12" Type="http://schemas.openxmlformats.org/officeDocument/2006/relationships/image" Target="../media/image18.jpeg"/><Relationship Id="rId17" Type="http://schemas.openxmlformats.org/officeDocument/2006/relationships/image" Target="../media/image23.wmf"/><Relationship Id="rId2" Type="http://schemas.openxmlformats.org/officeDocument/2006/relationships/image" Target="../media/image8.wmf"/><Relationship Id="rId16" Type="http://schemas.openxmlformats.org/officeDocument/2006/relationships/image" Target="../media/image22.wmf"/><Relationship Id="rId20" Type="http://schemas.openxmlformats.org/officeDocument/2006/relationships/image" Target="../media/image2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11" Type="http://schemas.openxmlformats.org/officeDocument/2006/relationships/image" Target="../media/image17.wmf"/><Relationship Id="rId5" Type="http://schemas.openxmlformats.org/officeDocument/2006/relationships/image" Target="../media/image11.jpeg"/><Relationship Id="rId15" Type="http://schemas.openxmlformats.org/officeDocument/2006/relationships/image" Target="../media/image21.png"/><Relationship Id="rId10" Type="http://schemas.openxmlformats.org/officeDocument/2006/relationships/image" Target="../media/image16.wmf"/><Relationship Id="rId19" Type="http://schemas.openxmlformats.org/officeDocument/2006/relationships/image" Target="../media/image25.png"/><Relationship Id="rId4" Type="http://schemas.openxmlformats.org/officeDocument/2006/relationships/image" Target="../media/image10.wmf"/><Relationship Id="rId9" Type="http://schemas.openxmlformats.org/officeDocument/2006/relationships/image" Target="../media/image15.png"/><Relationship Id="rId14" Type="http://schemas.openxmlformats.org/officeDocument/2006/relationships/image" Target="../media/image20.wmf"/><Relationship Id="rId22" Type="http://schemas.openxmlformats.org/officeDocument/2006/relationships/image" Target="../media/image28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wmf"/><Relationship Id="rId3" Type="http://schemas.openxmlformats.org/officeDocument/2006/relationships/image" Target="../media/image30.wmf"/><Relationship Id="rId7" Type="http://schemas.openxmlformats.org/officeDocument/2006/relationships/image" Target="../media/image34.png"/><Relationship Id="rId12" Type="http://schemas.openxmlformats.org/officeDocument/2006/relationships/image" Target="../media/image39.wmf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11" Type="http://schemas.openxmlformats.org/officeDocument/2006/relationships/image" Target="../media/image38.wmf"/><Relationship Id="rId5" Type="http://schemas.openxmlformats.org/officeDocument/2006/relationships/image" Target="../media/image32.wmf"/><Relationship Id="rId10" Type="http://schemas.openxmlformats.org/officeDocument/2006/relationships/image" Target="../media/image37.wmf"/><Relationship Id="rId4" Type="http://schemas.openxmlformats.org/officeDocument/2006/relationships/image" Target="../media/image31.jpeg"/><Relationship Id="rId9" Type="http://schemas.openxmlformats.org/officeDocument/2006/relationships/image" Target="../media/image36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1698171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836712"/>
            <a:ext cx="8243026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Anotace </a:t>
            </a:r>
            <a:r>
              <a:rPr lang="cs-CZ" dirty="0" smtClean="0"/>
              <a:t>:  materiál slouží k procvičování a upevnění abecedy.</a:t>
            </a:r>
          </a:p>
          <a:p>
            <a:endParaRPr lang="cs-CZ" dirty="0"/>
          </a:p>
          <a:p>
            <a:r>
              <a:rPr lang="cs-CZ" b="1" dirty="0" smtClean="0"/>
              <a:t>Očekávaný výstup </a:t>
            </a:r>
            <a:r>
              <a:rPr lang="cs-CZ" dirty="0" smtClean="0"/>
              <a:t>: žák řadí správně a s jistotou slova podle abecedy.</a:t>
            </a:r>
          </a:p>
          <a:p>
            <a:endParaRPr lang="cs-CZ" dirty="0"/>
          </a:p>
          <a:p>
            <a:r>
              <a:rPr lang="cs-CZ" b="1" dirty="0" smtClean="0"/>
              <a:t>Věková skupina </a:t>
            </a:r>
            <a:r>
              <a:rPr lang="cs-CZ" dirty="0" smtClean="0"/>
              <a:t>:  7 – 9 let</a:t>
            </a:r>
          </a:p>
          <a:p>
            <a:endParaRPr lang="cs-CZ" dirty="0"/>
          </a:p>
          <a:p>
            <a:r>
              <a:rPr lang="cs-CZ" b="1" dirty="0" smtClean="0"/>
              <a:t>Příprava a průběh vyučování :  </a:t>
            </a:r>
            <a:r>
              <a:rPr lang="cs-CZ" dirty="0" smtClean="0"/>
              <a:t>žák pracuje podle zadání u jednotlivých úkolů, materiál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je možno také vytisknout a použít jako pracovní list.</a:t>
            </a:r>
          </a:p>
          <a:p>
            <a:endParaRPr lang="cs-CZ" dirty="0"/>
          </a:p>
          <a:p>
            <a:r>
              <a:rPr lang="cs-CZ" b="1" dirty="0" smtClean="0"/>
              <a:t>Rozšiřující úkoly </a:t>
            </a:r>
            <a:r>
              <a:rPr lang="cs-CZ" dirty="0" smtClean="0"/>
              <a:t>:  Prvouka (obr.č.6) – určování a třídění ovoce a zeleniny z obrázku č. 5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List č. 6 je nutno vytisknout jako pracovní list.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2367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752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Pojmenuj obrázek a dopiš(nakresli), který bude pokračovat.</a:t>
            </a:r>
            <a:endParaRPr lang="cs-CZ" sz="2400" b="1" dirty="0"/>
          </a:p>
        </p:txBody>
      </p:sp>
      <p:pic>
        <p:nvPicPr>
          <p:cNvPr id="1026" name="Picture 2" descr="C:\Documents and Settings\maruška\Local Settings\Temporary Internet Files\Content.IE5\HRSFCNR5\MC9001932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196752"/>
            <a:ext cx="895633" cy="1031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051720" y="1712261"/>
            <a:ext cx="184731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311659" y="1251582"/>
            <a:ext cx="1584176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195642" y="-543985"/>
            <a:ext cx="108943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027" name="Picture 3" descr="C:\Documents and Settings\maruška\Local Settings\Temporary Internet Files\Content.IE5\HRSFCNR5\MC9003523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8006" y="1203079"/>
            <a:ext cx="1056978" cy="971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Obdélník 19"/>
          <p:cNvSpPr/>
          <p:nvPr/>
        </p:nvSpPr>
        <p:spPr>
          <a:xfrm>
            <a:off x="6228184" y="1235461"/>
            <a:ext cx="1584176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9" name="Picture 5" descr="C:\Documents and Settings\maruška\Local Settings\Temporary Internet Files\Content.IE5\UYXGNVGT\MC9003521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852936"/>
            <a:ext cx="801100" cy="967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Obdélník 22"/>
          <p:cNvSpPr/>
          <p:nvPr/>
        </p:nvSpPr>
        <p:spPr>
          <a:xfrm>
            <a:off x="2280827" y="2905770"/>
            <a:ext cx="1584176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33" name="Picture 9" descr="C:\Documents and Settings\maruška\Local Settings\Temporary Internet Files\Content.IE5\UYXGNVGT\MC90032444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8006" y="2828156"/>
            <a:ext cx="1278583" cy="965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Obdélník 27"/>
          <p:cNvSpPr/>
          <p:nvPr/>
        </p:nvSpPr>
        <p:spPr>
          <a:xfrm>
            <a:off x="6228184" y="2905770"/>
            <a:ext cx="1584176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34" name="Picture 10" descr="C:\Documents and Settings\maruška\Local Settings\Temporary Internet Files\Content.IE5\Q9P5VTHF\MC90030546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3684" y="4599656"/>
            <a:ext cx="783431" cy="892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Obdélník 29"/>
          <p:cNvSpPr/>
          <p:nvPr/>
        </p:nvSpPr>
        <p:spPr>
          <a:xfrm>
            <a:off x="2311659" y="4639612"/>
            <a:ext cx="1584176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35" name="Picture 11" descr="C:\Documents and Settings\maruška\Local Settings\Temporary Internet Files\Content.IE5\PW4OVKBN\MC90032016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2402" y="4344211"/>
            <a:ext cx="722582" cy="1094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Obdélník 31"/>
          <p:cNvSpPr/>
          <p:nvPr/>
        </p:nvSpPr>
        <p:spPr>
          <a:xfrm>
            <a:off x="6228184" y="4599656"/>
            <a:ext cx="1584176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723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52486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Spoj obrázky a písmena  podle abecedy.</a:t>
            </a:r>
            <a:endParaRPr lang="cs-CZ" sz="2400" b="1" dirty="0"/>
          </a:p>
        </p:txBody>
      </p:sp>
      <p:pic>
        <p:nvPicPr>
          <p:cNvPr id="2050" name="Picture 2" descr="C:\Documents and Settings\maruška\Local Settings\Temporary Internet Files\Content.IE5\HRSFCNR5\MC900413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2747" y="5589240"/>
            <a:ext cx="1047609" cy="1021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maruška\Local Settings\Temporary Internet Files\Content.IE5\PW4OVKBN\MC9004136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9040" y="2510206"/>
            <a:ext cx="825302" cy="636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maruška\Local Settings\Temporary Internet Files\Content.IE5\UYXGNVGT\MC9001507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5787" y="1268760"/>
            <a:ext cx="777791" cy="740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maruška\Local Settings\Temporary Internet Files\Content.IE5\PW4OVKBN\MC90038256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077072"/>
            <a:ext cx="1065188" cy="1065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maruška\Local Settings\Temporary Internet Files\Content.IE5\PW4OVKBN\MC90029053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7325" y="3441700"/>
            <a:ext cx="943769" cy="100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860032" y="1556792"/>
            <a:ext cx="4106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E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00192" y="2954923"/>
            <a:ext cx="4203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F</a:t>
            </a:r>
            <a:endParaRPr lang="cs-CZ" sz="4000" dirty="0"/>
          </a:p>
        </p:txBody>
      </p:sp>
      <p:pic>
        <p:nvPicPr>
          <p:cNvPr id="2056" name="Picture 8" descr="C:\Documents and Settings\maruška\Local Settings\Temporary Internet Files\Content.IE5\HRSFCNR5\MC90023292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6766" y="1082353"/>
            <a:ext cx="790839" cy="754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Documents and Settings\maruška\Local Settings\Temporary Internet Files\Content.IE5\UYXGNVGT\MC90035203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5058" y="2708920"/>
            <a:ext cx="1103733" cy="75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Documents and Settings\maruška\Local Settings\Temporary Internet Files\Content.IE5\Q9P5VTHF\MC900439770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9584" y="5596361"/>
            <a:ext cx="878223" cy="878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Documents and Settings\maruška\Local Settings\Temporary Internet Files\Content.IE5\UYXGNVGT\MC90001697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0512" y="4757535"/>
            <a:ext cx="769412" cy="543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Documents and Settings\maruška\Local Settings\Temporary Internet Files\Content.IE5\UYXGNVGT\MC90033042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5227" y="5877273"/>
            <a:ext cx="1136170" cy="578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Documents and Settings\maruška\Local Settings\Temporary Internet Files\Content.IE5\UYXGNVGT\MP900316882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1958" y="3496707"/>
            <a:ext cx="1058500" cy="698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Documents and Settings\maruška\Local Settings\Temporary Internet Files\Content.IE5\HRSFCNR5\MC900441850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5218" y="4997549"/>
            <a:ext cx="644033" cy="591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Documents and Settings\maruška\Local Settings\Temporary Internet Files\Content.IE5\PW4OVKBN\MC900310614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2231" y="1817595"/>
            <a:ext cx="958332" cy="1079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860032" y="4195317"/>
            <a:ext cx="5004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Ď</a:t>
            </a:r>
            <a:endParaRPr lang="cs-CZ" sz="4000" dirty="0"/>
          </a:p>
        </p:txBody>
      </p:sp>
      <p:pic>
        <p:nvPicPr>
          <p:cNvPr id="2068" name="Picture 20" descr="C:\Documents and Settings\maruška\Local Settings\Temporary Internet Files\Content.IE5\PW4OVKBN\MC900441447[1].pn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3985" y="5589240"/>
            <a:ext cx="892467" cy="892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8388424" y="3943350"/>
            <a:ext cx="5164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Ň</a:t>
            </a:r>
            <a:endParaRPr lang="cs-CZ" sz="4000" dirty="0"/>
          </a:p>
        </p:txBody>
      </p:sp>
      <p:pic>
        <p:nvPicPr>
          <p:cNvPr id="2069" name="Picture 21" descr="C:\Documents and Settings\maruška\Local Settings\Temporary Internet Files\Content.IE5\PW4OVKBN\MC900339198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923" y="851520"/>
            <a:ext cx="904342" cy="904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C:\Documents and Settings\maruška\Local Settings\Temporary Internet Files\Content.IE5\Q9P5VTHF\MC900412046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5803" y="991275"/>
            <a:ext cx="783294" cy="1257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C:\Documents and Settings\maruška\Local Settings\Temporary Internet Files\Content.IE5\UYXGNVGT\MC900230575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287" y="1082352"/>
            <a:ext cx="1046007" cy="1274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344979" y="4077072"/>
            <a:ext cx="4635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Ř</a:t>
            </a:r>
            <a:endParaRPr lang="cs-CZ" sz="4000" dirty="0"/>
          </a:p>
        </p:txBody>
      </p:sp>
      <p:pic>
        <p:nvPicPr>
          <p:cNvPr id="2073" name="Picture 25" descr="C:\Documents and Settings\maruška\Local Settings\Temporary Internet Files\Content.IE5\HRSFCNR5\MC900441776[1].png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084" y="2954923"/>
            <a:ext cx="1083568" cy="1083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405168" y="5681530"/>
            <a:ext cx="4203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Š</a:t>
            </a:r>
            <a:endParaRPr lang="cs-CZ" sz="4000" dirty="0"/>
          </a:p>
        </p:txBody>
      </p:sp>
      <p:pic>
        <p:nvPicPr>
          <p:cNvPr id="2074" name="Picture 26" descr="C:\Documents and Settings\maruška\Local Settings\Temporary Internet Files\Content.IE5\HRSFCNR5\MC900356165[1].wmf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5950" y="4771002"/>
            <a:ext cx="1374362" cy="787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388424" y="5681530"/>
            <a:ext cx="4347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Ť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83170" y="3062927"/>
            <a:ext cx="5132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U</a:t>
            </a:r>
            <a:endParaRPr lang="cs-CZ" sz="4000" dirty="0"/>
          </a:p>
        </p:txBody>
      </p:sp>
      <p:pic>
        <p:nvPicPr>
          <p:cNvPr id="2075" name="Picture 27" descr="C:\Documents and Settings\maruška\Local Settings\Temporary Internet Files\Content.IE5\PW4OVKBN\MC900280589[1]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8699" y="3344178"/>
            <a:ext cx="929225" cy="851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825476" y="2357131"/>
            <a:ext cx="6415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W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27584" y="5164714"/>
            <a:ext cx="3067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X</a:t>
            </a:r>
            <a:endParaRPr lang="cs-CZ" sz="4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292979" y="5870184"/>
            <a:ext cx="4347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Y</a:t>
            </a:r>
            <a:endParaRPr lang="cs-CZ" sz="4000" dirty="0"/>
          </a:p>
        </p:txBody>
      </p:sp>
      <p:pic>
        <p:nvPicPr>
          <p:cNvPr id="2076" name="Picture 28" descr="C:\Documents and Settings\maruška\Local Settings\Temporary Internet Files\Content.IE5\Q9P5VTHF\MC900197387[1].wmf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0802" y="1685109"/>
            <a:ext cx="1158794" cy="1023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7680802" y="4784958"/>
            <a:ext cx="4251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Ž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234225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908720"/>
            <a:ext cx="53599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Seřaď a napiš slova podle abecedy.</a:t>
            </a:r>
            <a:endParaRPr lang="cs-CZ" sz="2800" b="1" dirty="0"/>
          </a:p>
        </p:txBody>
      </p:sp>
      <p:pic>
        <p:nvPicPr>
          <p:cNvPr id="3074" name="Picture 2" descr="C:\Documents and Settings\maruška\Local Settings\Temporary Internet Files\Content.IE5\Q9P5VTHF\MC90044171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868" y="1556792"/>
            <a:ext cx="814400" cy="8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maruška\Local Settings\Temporary Internet Files\Content.IE5\UYXGNVGT\MC9001935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624846"/>
            <a:ext cx="1052773" cy="780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maruška\Local Settings\Temporary Internet Files\Content.IE5\UYXGNVGT\MP90043047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68" y="2564904"/>
            <a:ext cx="1628800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maruška\Local Settings\Temporary Internet Files\Content.IE5\UYXGNVGT\MC9001935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6396" y="1446683"/>
            <a:ext cx="875623" cy="1209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maruška\Local Settings\Temporary Internet Files\Content.IE5\UYXGNVGT\MC900441782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0741" y="2972396"/>
            <a:ext cx="1080120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Documents and Settings\maruška\Local Settings\Temporary Internet Files\Content.IE5\UYXGNVGT\MC900436901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575397"/>
            <a:ext cx="1001266" cy="1001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Documents and Settings\maruška\Local Settings\Temporary Internet Files\Content.IE5\PW4OVKBN\MC90021536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9988" y="3128978"/>
            <a:ext cx="1125868" cy="923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Documents and Settings\maruška\Local Settings\Temporary Internet Files\Content.IE5\HRSFCNR5\MC90021515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4696" y="3258607"/>
            <a:ext cx="969800" cy="664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Documents and Settings\maruška\Local Settings\Temporary Internet Files\Content.IE5\Q9P5VTHF\MC90011283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2268" y="1767800"/>
            <a:ext cx="1217622" cy="874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Documents and Settings\maruška\Local Settings\Temporary Internet Files\Content.IE5\Q9P5VTHF\MC90041188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5002" y="3076766"/>
            <a:ext cx="901658" cy="874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Documents and Settings\maruška\Local Settings\Temporary Internet Files\Content.IE5\HRSFCNR5\MC900214938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8856" y="1446683"/>
            <a:ext cx="1098438" cy="1300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97868" y="4653136"/>
            <a:ext cx="7802136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_________________________________________________________________</a:t>
            </a:r>
          </a:p>
          <a:p>
            <a:endParaRPr lang="cs-CZ" dirty="0" smtClean="0"/>
          </a:p>
          <a:p>
            <a:r>
              <a:rPr lang="cs-CZ" dirty="0" smtClean="0"/>
              <a:t>_________________________________________________________________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__________________________________________________________________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__________________________________________________________________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8110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764704"/>
            <a:ext cx="8176597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Úkoly:</a:t>
            </a:r>
          </a:p>
          <a:p>
            <a:r>
              <a:rPr lang="cs-CZ" sz="2800" dirty="0" smtClean="0"/>
              <a:t>Vypiš zeleninu.________________________________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________________________________</a:t>
            </a:r>
          </a:p>
          <a:p>
            <a:r>
              <a:rPr lang="cs-CZ" sz="2800" dirty="0" smtClean="0"/>
              <a:t>Které ovoce patří mezi malvice:___________________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                          ___________________</a:t>
            </a:r>
          </a:p>
          <a:p>
            <a:r>
              <a:rPr lang="cs-CZ" sz="2800" dirty="0" smtClean="0"/>
              <a:t>Zelenina plodová :_____________________________</a:t>
            </a:r>
          </a:p>
          <a:p>
            <a:r>
              <a:rPr lang="cs-CZ" sz="2800" dirty="0" smtClean="0"/>
              <a:t>Zelenina cibulová :_____________________________</a:t>
            </a:r>
          </a:p>
          <a:p>
            <a:r>
              <a:rPr lang="cs-CZ" sz="2800" dirty="0" smtClean="0"/>
              <a:t>Které ovoce patří mezi bobule:___________________</a:t>
            </a:r>
          </a:p>
          <a:p>
            <a:r>
              <a:rPr lang="cs-CZ" sz="2800" dirty="0" smtClean="0"/>
              <a:t>Co patří mezi peckovice :________________________</a:t>
            </a:r>
          </a:p>
          <a:p>
            <a:r>
              <a:rPr lang="cs-CZ" sz="2800" dirty="0" smtClean="0"/>
              <a:t>Zelenina košťálová:_____________________________</a:t>
            </a:r>
          </a:p>
          <a:p>
            <a:r>
              <a:rPr lang="cs-CZ" sz="2800" dirty="0" smtClean="0"/>
              <a:t>Který vitamín obsahuje zelenina i ovoce:____________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23728" y="1052736"/>
            <a:ext cx="7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9747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42373" y="324433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95536" y="188640"/>
            <a:ext cx="85689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Muchomůrka. </a:t>
            </a:r>
            <a:r>
              <a:rPr lang="cs-CZ" dirty="0"/>
              <a:t>In: </a:t>
            </a:r>
            <a:r>
              <a:rPr lang="cs-CZ" i="1" dirty="0"/>
              <a:t>Http://office.microsoft.com/cs-cz/images/results.aspx?qu=muchom%C5%AFrka&amp;ex=1#ai:MC900193270|</a:t>
            </a:r>
            <a:r>
              <a:rPr lang="cs-CZ" dirty="0"/>
              <a:t> [online]. [cit. 6.10.2011]</a:t>
            </a:r>
          </a:p>
        </p:txBody>
      </p:sp>
      <p:sp>
        <p:nvSpPr>
          <p:cNvPr id="4" name="Obdélník 3"/>
          <p:cNvSpPr/>
          <p:nvPr/>
        </p:nvSpPr>
        <p:spPr>
          <a:xfrm>
            <a:off x="395536" y="980728"/>
            <a:ext cx="85689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Jahoda. </a:t>
            </a:r>
            <a:r>
              <a:rPr lang="cs-CZ" dirty="0"/>
              <a:t>In: </a:t>
            </a:r>
            <a:r>
              <a:rPr lang="cs-CZ" i="1" dirty="0"/>
              <a:t>Http://office.microsoft.com/cs-cz/images/results.aspx?qu=jahoda&amp;ex=1#ai:MC900250791|</a:t>
            </a:r>
            <a:r>
              <a:rPr lang="cs-CZ" dirty="0"/>
              <a:t> [online]. [cit. 6.10.2011]</a:t>
            </a:r>
          </a:p>
        </p:txBody>
      </p:sp>
      <p:sp>
        <p:nvSpPr>
          <p:cNvPr id="5" name="Obdélník 4"/>
          <p:cNvSpPr/>
          <p:nvPr/>
        </p:nvSpPr>
        <p:spPr>
          <a:xfrm>
            <a:off x="395536" y="1772816"/>
            <a:ext cx="842493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Šiška</a:t>
            </a:r>
            <a:r>
              <a:rPr lang="cs-CZ" dirty="0"/>
              <a:t>. In: </a:t>
            </a:r>
            <a:r>
              <a:rPr lang="cs-CZ" i="1" dirty="0"/>
              <a:t>Http://office.microsoft.com/cs-cz/images/results.aspx?qu=%C5%A1i%C5%A1ka&amp;ex=1#ai:MC900305461|</a:t>
            </a:r>
            <a:r>
              <a:rPr lang="cs-CZ" dirty="0"/>
              <a:t> [online]. [cit. 2012-02-29]</a:t>
            </a:r>
          </a:p>
        </p:txBody>
      </p:sp>
      <p:sp>
        <p:nvSpPr>
          <p:cNvPr id="6" name="Obdélník 5"/>
          <p:cNvSpPr/>
          <p:nvPr/>
        </p:nvSpPr>
        <p:spPr>
          <a:xfrm>
            <a:off x="395536" y="2564904"/>
            <a:ext cx="85689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Bota</a:t>
            </a:r>
            <a:r>
              <a:rPr lang="cs-CZ" dirty="0"/>
              <a:t>. In: </a:t>
            </a:r>
            <a:r>
              <a:rPr lang="cs-CZ" i="1" dirty="0"/>
              <a:t>Http://office.microsoft.com/cs-cz/images/results.aspx?qu=bota&amp;ex=1#ai:MC900352307|</a:t>
            </a:r>
            <a:r>
              <a:rPr lang="cs-CZ" dirty="0"/>
              <a:t> [online]. [cit. 6.10.2011].</a:t>
            </a:r>
          </a:p>
        </p:txBody>
      </p:sp>
      <p:sp>
        <p:nvSpPr>
          <p:cNvPr id="7" name="Obdélník 6"/>
          <p:cNvSpPr/>
          <p:nvPr/>
        </p:nvSpPr>
        <p:spPr>
          <a:xfrm>
            <a:off x="395533" y="2996952"/>
            <a:ext cx="864096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Lev. </a:t>
            </a:r>
            <a:r>
              <a:rPr lang="cs-CZ" dirty="0"/>
              <a:t>In: </a:t>
            </a:r>
            <a:r>
              <a:rPr lang="cs-CZ" i="1" dirty="0"/>
              <a:t>Http://office.microsoft.com/cs-cz/images/results.aspx?qu=lev&amp;ex=1#ai:MC900324444|</a:t>
            </a:r>
            <a:r>
              <a:rPr lang="cs-CZ" dirty="0"/>
              <a:t> [online]. [cit. 6.10.2011].</a:t>
            </a:r>
          </a:p>
        </p:txBody>
      </p:sp>
      <p:sp>
        <p:nvSpPr>
          <p:cNvPr id="8" name="Obdélník 7"/>
          <p:cNvSpPr/>
          <p:nvPr/>
        </p:nvSpPr>
        <p:spPr>
          <a:xfrm rot="10800000" flipV="1">
            <a:off x="395532" y="3596748"/>
            <a:ext cx="842493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Umyvadlo</a:t>
            </a:r>
            <a:r>
              <a:rPr lang="cs-CZ" dirty="0"/>
              <a:t>. In: </a:t>
            </a:r>
            <a:r>
              <a:rPr lang="cs-CZ" i="1" dirty="0"/>
              <a:t>Http://office.microsoft.com/</a:t>
            </a:r>
            <a:r>
              <a:rPr lang="cs-CZ" i="1" dirty="0"/>
              <a:t>cs-cz</a:t>
            </a:r>
            <a:r>
              <a:rPr lang="cs-CZ" i="1" dirty="0"/>
              <a:t>/</a:t>
            </a:r>
            <a:r>
              <a:rPr lang="cs-CZ" i="1" dirty="0"/>
              <a:t>images</a:t>
            </a:r>
            <a:r>
              <a:rPr lang="cs-CZ" i="1" dirty="0"/>
              <a:t>/</a:t>
            </a:r>
            <a:r>
              <a:rPr lang="cs-CZ" i="1" dirty="0"/>
              <a:t>results.aspx?qu</a:t>
            </a:r>
            <a:r>
              <a:rPr lang="cs-CZ" i="1" dirty="0"/>
              <a:t>=</a:t>
            </a:r>
            <a:r>
              <a:rPr lang="cs-CZ" i="1" dirty="0"/>
              <a:t>umyvadlo&amp;ex</a:t>
            </a:r>
            <a:r>
              <a:rPr lang="cs-CZ" i="1" dirty="0"/>
              <a:t>=1#ai:MC900320162|</a:t>
            </a:r>
            <a:r>
              <a:rPr lang="cs-CZ" dirty="0"/>
              <a:t>[online]. [cit. 6.10.2011]</a:t>
            </a:r>
          </a:p>
        </p:txBody>
      </p:sp>
      <p:sp>
        <p:nvSpPr>
          <p:cNvPr id="9" name="Obdélník 8"/>
          <p:cNvSpPr/>
          <p:nvPr/>
        </p:nvSpPr>
        <p:spPr>
          <a:xfrm>
            <a:off x="395533" y="4077072"/>
            <a:ext cx="87484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Myš</a:t>
            </a:r>
            <a:r>
              <a:rPr lang="cs-CZ" dirty="0"/>
              <a:t>. In: </a:t>
            </a:r>
            <a:r>
              <a:rPr lang="cs-CZ" i="1" dirty="0"/>
              <a:t>Http://office.microsoft.com/</a:t>
            </a:r>
            <a:r>
              <a:rPr lang="cs-CZ" i="1" dirty="0"/>
              <a:t>cs-cz</a:t>
            </a:r>
            <a:r>
              <a:rPr lang="cs-CZ" i="1" dirty="0"/>
              <a:t>/</a:t>
            </a:r>
            <a:r>
              <a:rPr lang="cs-CZ" i="1" dirty="0"/>
              <a:t>images</a:t>
            </a:r>
            <a:r>
              <a:rPr lang="cs-CZ" i="1" dirty="0"/>
              <a:t>/</a:t>
            </a:r>
            <a:r>
              <a:rPr lang="cs-CZ" i="1" dirty="0"/>
              <a:t>results.aspx?qu</a:t>
            </a:r>
            <a:r>
              <a:rPr lang="cs-CZ" i="1" dirty="0"/>
              <a:t>=my%C5%A1&amp;ex=1#ai:MC900310614|</a:t>
            </a:r>
            <a:r>
              <a:rPr lang="cs-CZ" dirty="0"/>
              <a:t>[online]. [cit. 6.10.2011]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95536" y="4952494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Oranžový tygr. </a:t>
            </a:r>
            <a:r>
              <a:rPr lang="cs-CZ" dirty="0"/>
              <a:t>In: </a:t>
            </a:r>
            <a:r>
              <a:rPr lang="cs-CZ" i="1" dirty="0"/>
              <a:t>Http://office.microsoft.com/</a:t>
            </a:r>
            <a:r>
              <a:rPr lang="cs-CZ" i="1" dirty="0"/>
              <a:t>cs-cz</a:t>
            </a:r>
            <a:r>
              <a:rPr lang="cs-CZ" i="1" dirty="0"/>
              <a:t>/</a:t>
            </a:r>
            <a:r>
              <a:rPr lang="cs-CZ" i="1" dirty="0"/>
              <a:t>images</a:t>
            </a:r>
            <a:r>
              <a:rPr lang="cs-CZ" i="1" dirty="0"/>
              <a:t>/</a:t>
            </a:r>
            <a:r>
              <a:rPr lang="cs-CZ" i="1" dirty="0"/>
              <a:t>results.aspx?qu</a:t>
            </a:r>
            <a:r>
              <a:rPr lang="cs-CZ" i="1" dirty="0"/>
              <a:t>=</a:t>
            </a:r>
            <a:r>
              <a:rPr lang="cs-CZ" i="1" dirty="0"/>
              <a:t>tygr&amp;ex</a:t>
            </a:r>
            <a:r>
              <a:rPr lang="cs-CZ" i="1" dirty="0"/>
              <a:t>=1#ai:MC900356165|</a:t>
            </a:r>
            <a:r>
              <a:rPr lang="cs-CZ" dirty="0"/>
              <a:t>[online]. [cit. 6.10.2011]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95532" y="5496036"/>
            <a:ext cx="87484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Aktovka</a:t>
            </a:r>
            <a:r>
              <a:rPr lang="cs-CZ" dirty="0"/>
              <a:t>. In: </a:t>
            </a:r>
            <a:r>
              <a:rPr lang="cs-CZ" i="1" dirty="0"/>
              <a:t>Http://office.microsoft.com/</a:t>
            </a:r>
            <a:r>
              <a:rPr lang="cs-CZ" i="1" dirty="0"/>
              <a:t>cs-cz</a:t>
            </a:r>
            <a:r>
              <a:rPr lang="cs-CZ" i="1" dirty="0"/>
              <a:t>/</a:t>
            </a:r>
            <a:r>
              <a:rPr lang="cs-CZ" i="1" dirty="0"/>
              <a:t>images</a:t>
            </a:r>
            <a:r>
              <a:rPr lang="cs-CZ" i="1" dirty="0"/>
              <a:t>/</a:t>
            </a:r>
            <a:r>
              <a:rPr lang="cs-CZ" i="1" dirty="0"/>
              <a:t>results.aspx?qu</a:t>
            </a:r>
            <a:r>
              <a:rPr lang="cs-CZ" i="1" dirty="0"/>
              <a:t>=</a:t>
            </a:r>
            <a:r>
              <a:rPr lang="cs-CZ" i="1" dirty="0"/>
              <a:t>aktovka&amp;ex</a:t>
            </a:r>
            <a:r>
              <a:rPr lang="cs-CZ" i="1" dirty="0"/>
              <a:t>=1#ai:MC900413442|</a:t>
            </a:r>
            <a:r>
              <a:rPr lang="cs-CZ" dirty="0"/>
              <a:t>[online]. [cit. 6.10.2011]</a:t>
            </a:r>
          </a:p>
        </p:txBody>
      </p:sp>
    </p:spTree>
    <p:extLst>
      <p:ext uri="{BB962C8B-B14F-4D97-AF65-F5344CB8AC3E}">
        <p14:creationId xmlns:p14="http://schemas.microsoft.com/office/powerpoint/2010/main" val="2888195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16632"/>
            <a:ext cx="88924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Robot</a:t>
            </a:r>
            <a:r>
              <a:rPr lang="cs-CZ" dirty="0" smtClean="0"/>
              <a:t>. </a:t>
            </a:r>
            <a:r>
              <a:rPr lang="cs-CZ" dirty="0" smtClean="0"/>
              <a:t>In:Http</a:t>
            </a:r>
            <a:r>
              <a:rPr lang="cs-CZ" i="1" dirty="0"/>
              <a:t>://office.microsoft.com/cs-cz/images/results.aspx?qu=robot&amp;ex=1#ai:MC900230575</a:t>
            </a:r>
            <a:r>
              <a:rPr lang="cs-CZ" dirty="0"/>
              <a:t> [online]. [cit. 6.10.2011]</a:t>
            </a:r>
          </a:p>
        </p:txBody>
      </p:sp>
      <p:sp>
        <p:nvSpPr>
          <p:cNvPr id="3" name="Obdélník 2"/>
          <p:cNvSpPr/>
          <p:nvPr/>
        </p:nvSpPr>
        <p:spPr>
          <a:xfrm>
            <a:off x="251520" y="908720"/>
            <a:ext cx="88924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Cibule. </a:t>
            </a:r>
            <a:r>
              <a:rPr lang="cs-CZ" dirty="0"/>
              <a:t>In: </a:t>
            </a:r>
            <a:r>
              <a:rPr lang="cs-CZ" i="1" dirty="0"/>
              <a:t>Http://office.microsoft.com/cs-cz/images/results.aspx?qu=cibule&amp;ex=1#ai:MC900150713|</a:t>
            </a:r>
            <a:r>
              <a:rPr lang="cs-CZ" dirty="0"/>
              <a:t> [online]. [cit. 6.10.2011]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1519" y="1700808"/>
            <a:ext cx="889248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Guma. </a:t>
            </a:r>
            <a:r>
              <a:rPr lang="cs-CZ" dirty="0"/>
              <a:t>In: </a:t>
            </a:r>
            <a:r>
              <a:rPr lang="cs-CZ" i="1" dirty="0"/>
              <a:t>Http://office.microsoft.com/cs-cz/images/results.aspx?qu=guma&amp;ex=1#ai:MC900232926</a:t>
            </a:r>
            <a:r>
              <a:rPr lang="cs-CZ" dirty="0"/>
              <a:t> [online]. [cit. 6.10.2011]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1519" y="2492896"/>
            <a:ext cx="889248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Oko. </a:t>
            </a:r>
            <a:r>
              <a:rPr lang="cs-CZ" dirty="0"/>
              <a:t>In: </a:t>
            </a:r>
            <a:r>
              <a:rPr lang="cs-CZ" i="1" dirty="0"/>
              <a:t>Http://office.microsoft.com/cs-cz/images/results.aspx?qu=oko&amp;ex=1#ai:MC900217120|</a:t>
            </a:r>
            <a:r>
              <a:rPr lang="cs-CZ" dirty="0"/>
              <a:t> [online]. [cit. 6.10.2011]</a:t>
            </a:r>
          </a:p>
        </p:txBody>
      </p:sp>
      <p:sp>
        <p:nvSpPr>
          <p:cNvPr id="6" name="Obdélník 5"/>
          <p:cNvSpPr/>
          <p:nvPr/>
        </p:nvSpPr>
        <p:spPr>
          <a:xfrm>
            <a:off x="251519" y="3416225"/>
            <a:ext cx="889248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Dílek sýru. </a:t>
            </a:r>
            <a:r>
              <a:rPr lang="cs-CZ" dirty="0"/>
              <a:t>In: </a:t>
            </a:r>
            <a:r>
              <a:rPr lang="cs-CZ" i="1" dirty="0"/>
              <a:t>Http://office.microsoft.com/</a:t>
            </a:r>
            <a:r>
              <a:rPr lang="cs-CZ" i="1" dirty="0"/>
              <a:t>cs-cz</a:t>
            </a:r>
            <a:r>
              <a:rPr lang="cs-CZ" i="1" dirty="0"/>
              <a:t>/</a:t>
            </a:r>
            <a:r>
              <a:rPr lang="cs-CZ" i="1" dirty="0"/>
              <a:t>images</a:t>
            </a:r>
            <a:r>
              <a:rPr lang="cs-CZ" i="1" dirty="0"/>
              <a:t>/</a:t>
            </a:r>
            <a:r>
              <a:rPr lang="cs-CZ" i="1" dirty="0"/>
              <a:t>results.aspx?qu</a:t>
            </a:r>
            <a:r>
              <a:rPr lang="cs-CZ" i="1" dirty="0"/>
              <a:t>=s%C3%BDr&amp;ex=1#ai:MC900441776|</a:t>
            </a:r>
            <a:r>
              <a:rPr lang="cs-CZ" dirty="0"/>
              <a:t>[online]. [cit. 6.10.2011]</a:t>
            </a:r>
          </a:p>
        </p:txBody>
      </p:sp>
      <p:sp>
        <p:nvSpPr>
          <p:cNvPr id="7" name="Obdélník 6"/>
          <p:cNvSpPr/>
          <p:nvPr/>
        </p:nvSpPr>
        <p:spPr>
          <a:xfrm rot="10800000" flipV="1">
            <a:off x="251520" y="4248816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Housle. </a:t>
            </a:r>
            <a:r>
              <a:rPr lang="cs-CZ" dirty="0"/>
              <a:t>In: </a:t>
            </a:r>
            <a:r>
              <a:rPr lang="cs-CZ" i="1" dirty="0"/>
              <a:t>Http://office.microsoft.com/cs-cz/images/results.aspx?qu=housle&amp;ex=1#ai:MC900352039</a:t>
            </a:r>
            <a:r>
              <a:rPr lang="cs-CZ" dirty="0"/>
              <a:t> [online]. [cit. 6.10.2011].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1520" y="5168517"/>
            <a:ext cx="87129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Brýle. </a:t>
            </a:r>
            <a:r>
              <a:rPr lang="cs-CZ" dirty="0"/>
              <a:t>In: </a:t>
            </a:r>
            <a:r>
              <a:rPr lang="cs-CZ" i="1" dirty="0"/>
              <a:t>Http://office.microsoft.com/</a:t>
            </a:r>
            <a:r>
              <a:rPr lang="cs-CZ" i="1" dirty="0"/>
              <a:t>cs-cz</a:t>
            </a:r>
            <a:r>
              <a:rPr lang="cs-CZ" i="1" dirty="0"/>
              <a:t>/</a:t>
            </a:r>
            <a:r>
              <a:rPr lang="cs-CZ" i="1" dirty="0"/>
              <a:t>images</a:t>
            </a:r>
            <a:r>
              <a:rPr lang="cs-CZ" i="1" dirty="0"/>
              <a:t>/</a:t>
            </a:r>
            <a:r>
              <a:rPr lang="cs-CZ" i="1" dirty="0"/>
              <a:t>results.aspx?qu</a:t>
            </a:r>
            <a:r>
              <a:rPr lang="cs-CZ" i="1" dirty="0"/>
              <a:t>=br%C3%BDle&amp;ex=1#ai:MC900413618|</a:t>
            </a:r>
            <a:r>
              <a:rPr lang="cs-CZ" dirty="0"/>
              <a:t>[online]. [cit. 6.10.2011].</a:t>
            </a:r>
          </a:p>
        </p:txBody>
      </p:sp>
    </p:spTree>
    <p:extLst>
      <p:ext uri="{BB962C8B-B14F-4D97-AF65-F5344CB8AC3E}">
        <p14:creationId xmlns:p14="http://schemas.microsoft.com/office/powerpoint/2010/main" val="1530858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88640"/>
            <a:ext cx="82809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Zebra stojící v trávě. </a:t>
            </a:r>
            <a:r>
              <a:rPr lang="cs-CZ" dirty="0"/>
              <a:t>In: </a:t>
            </a:r>
            <a:r>
              <a:rPr lang="cs-CZ" i="1" dirty="0"/>
              <a:t>Http://office.microsoft.com/cs-cz/images/results.aspx?qu=zebra&amp;ex=1#ai:MC900197387|</a:t>
            </a:r>
            <a:r>
              <a:rPr lang="cs-CZ" dirty="0"/>
              <a:t> [online]. [cit. 6.10.2011].</a:t>
            </a:r>
          </a:p>
        </p:txBody>
      </p:sp>
      <p:sp>
        <p:nvSpPr>
          <p:cNvPr id="3" name="Obdélník 2"/>
          <p:cNvSpPr/>
          <p:nvPr/>
        </p:nvSpPr>
        <p:spPr>
          <a:xfrm>
            <a:off x="539552" y="980728"/>
            <a:ext cx="77768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Čarodějnice</a:t>
            </a:r>
            <a:r>
              <a:rPr lang="cs-CZ" dirty="0"/>
              <a:t>. In: </a:t>
            </a:r>
            <a:r>
              <a:rPr lang="cs-CZ" i="1" dirty="0"/>
              <a:t>Http://office.microsoft.com/cs-cz/images/results.aspx?qu=%C4%8Darod%C4%9Bjnice&amp;ex=1#ai:MC900382563|</a:t>
            </a:r>
            <a:r>
              <a:rPr lang="cs-CZ" dirty="0"/>
              <a:t> [online]. [cit. 6.10.2011]</a:t>
            </a:r>
          </a:p>
        </p:txBody>
      </p:sp>
      <p:sp>
        <p:nvSpPr>
          <p:cNvPr id="4" name="Obdélník 3"/>
          <p:cNvSpPr/>
          <p:nvPr/>
        </p:nvSpPr>
        <p:spPr>
          <a:xfrm>
            <a:off x="539552" y="1904058"/>
            <a:ext cx="79928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Klíč. </a:t>
            </a:r>
            <a:r>
              <a:rPr lang="cs-CZ" dirty="0"/>
              <a:t>In: </a:t>
            </a:r>
            <a:r>
              <a:rPr lang="cs-CZ" i="1" dirty="0"/>
              <a:t>Http://office.microsoft.com/cs-cz/images/results.aspx?qu=kl%C3%AD%C4%8D&amp;ex=1#ai:MP900316882|</a:t>
            </a:r>
            <a:r>
              <a:rPr lang="cs-CZ" dirty="0"/>
              <a:t> [online]. [cit. 6.10.2011].</a:t>
            </a:r>
          </a:p>
        </p:txBody>
      </p:sp>
      <p:sp>
        <p:nvSpPr>
          <p:cNvPr id="5" name="Obdélník 4"/>
          <p:cNvSpPr/>
          <p:nvPr/>
        </p:nvSpPr>
        <p:spPr>
          <a:xfrm>
            <a:off x="539552" y="2827388"/>
            <a:ext cx="79928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Vlak</a:t>
            </a:r>
            <a:r>
              <a:rPr lang="cs-CZ" dirty="0"/>
              <a:t>. In: </a:t>
            </a:r>
            <a:r>
              <a:rPr lang="cs-CZ" i="1" dirty="0"/>
              <a:t>Http://office.microsoft.com/cs-cz/images/results.aspx?qu=vlak&amp;ex=1#ai:MC900280589|</a:t>
            </a:r>
            <a:r>
              <a:rPr lang="cs-CZ" dirty="0"/>
              <a:t> [online]. [cit. 2012-02-29</a:t>
            </a:r>
          </a:p>
        </p:txBody>
      </p:sp>
      <p:sp>
        <p:nvSpPr>
          <p:cNvPr id="6" name="Obdélník 5"/>
          <p:cNvSpPr/>
          <p:nvPr/>
        </p:nvSpPr>
        <p:spPr>
          <a:xfrm rot="10800000" flipV="1">
            <a:off x="539550" y="3687561"/>
            <a:ext cx="799288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Papírový drak</a:t>
            </a:r>
            <a:r>
              <a:rPr lang="cs-CZ" dirty="0"/>
              <a:t>. In: </a:t>
            </a:r>
            <a:r>
              <a:rPr lang="cs-CZ" i="1" dirty="0"/>
              <a:t>Http://office.microsoft.com/</a:t>
            </a:r>
            <a:r>
              <a:rPr lang="cs-CZ" i="1" dirty="0"/>
              <a:t>cs-cz</a:t>
            </a:r>
            <a:r>
              <a:rPr lang="cs-CZ" i="1" dirty="0"/>
              <a:t>/</a:t>
            </a:r>
            <a:r>
              <a:rPr lang="cs-CZ" i="1" dirty="0"/>
              <a:t>images</a:t>
            </a:r>
            <a:r>
              <a:rPr lang="cs-CZ" i="1" dirty="0"/>
              <a:t>/</a:t>
            </a:r>
            <a:r>
              <a:rPr lang="cs-CZ" i="1" dirty="0"/>
              <a:t>results.aspx?qu</a:t>
            </a:r>
            <a:r>
              <a:rPr lang="cs-CZ" i="1" dirty="0"/>
              <a:t>=</a:t>
            </a:r>
            <a:r>
              <a:rPr lang="cs-CZ" i="1" dirty="0"/>
              <a:t>drak&amp;ex</a:t>
            </a:r>
            <a:r>
              <a:rPr lang="cs-CZ" i="1" dirty="0"/>
              <a:t>=1#ai:MC900290534|</a:t>
            </a:r>
            <a:r>
              <a:rPr lang="cs-CZ" dirty="0"/>
              <a:t>[online]. [cit. 6.10.2011</a:t>
            </a:r>
          </a:p>
        </p:txBody>
      </p:sp>
      <p:sp>
        <p:nvSpPr>
          <p:cNvPr id="7" name="Obdélník 6"/>
          <p:cNvSpPr/>
          <p:nvPr/>
        </p:nvSpPr>
        <p:spPr>
          <a:xfrm rot="10800000" flipV="1">
            <a:off x="539552" y="4480886"/>
            <a:ext cx="83529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Očkování. </a:t>
            </a:r>
            <a:r>
              <a:rPr lang="cs-CZ" dirty="0"/>
              <a:t>In: </a:t>
            </a:r>
            <a:r>
              <a:rPr lang="cs-CZ" i="1" dirty="0"/>
              <a:t>Http://office.microsoft.com/</a:t>
            </a:r>
            <a:r>
              <a:rPr lang="cs-CZ" i="1" dirty="0"/>
              <a:t>cs-cz</a:t>
            </a:r>
            <a:r>
              <a:rPr lang="cs-CZ" i="1" dirty="0"/>
              <a:t>/</a:t>
            </a:r>
            <a:r>
              <a:rPr lang="cs-CZ" i="1" dirty="0"/>
              <a:t>images</a:t>
            </a:r>
            <a:r>
              <a:rPr lang="cs-CZ" i="1" dirty="0"/>
              <a:t>/</a:t>
            </a:r>
            <a:r>
              <a:rPr lang="cs-CZ" i="1" dirty="0"/>
              <a:t>results.aspx?qu</a:t>
            </a:r>
            <a:r>
              <a:rPr lang="cs-CZ" i="1" dirty="0"/>
              <a:t>=</a:t>
            </a:r>
            <a:r>
              <a:rPr lang="cs-CZ" i="1" dirty="0"/>
              <a:t>injekce&amp;ex</a:t>
            </a:r>
            <a:r>
              <a:rPr lang="cs-CZ" i="1" dirty="0"/>
              <a:t>=1#ai:MC900016973|</a:t>
            </a:r>
            <a:r>
              <a:rPr lang="cs-CZ" dirty="0"/>
              <a:t>[online]. [cit. 6.10.2011]</a:t>
            </a:r>
          </a:p>
        </p:txBody>
      </p:sp>
      <p:sp>
        <p:nvSpPr>
          <p:cNvPr id="8" name="Obdélník 7"/>
          <p:cNvSpPr/>
          <p:nvPr/>
        </p:nvSpPr>
        <p:spPr>
          <a:xfrm rot="10800000" flipV="1">
            <a:off x="539548" y="5320921"/>
            <a:ext cx="76328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Kapky rosy na </a:t>
            </a:r>
            <a:r>
              <a:rPr lang="cs-CZ" b="1" dirty="0"/>
              <a:t>lisru</a:t>
            </a:r>
            <a:r>
              <a:rPr lang="cs-CZ" b="1" dirty="0"/>
              <a:t>. </a:t>
            </a:r>
            <a:r>
              <a:rPr lang="cs-CZ" dirty="0"/>
              <a:t>In: </a:t>
            </a:r>
            <a:r>
              <a:rPr lang="cs-CZ" i="1" dirty="0"/>
              <a:t>Http://office.microsoft.com/</a:t>
            </a:r>
            <a:r>
              <a:rPr lang="cs-CZ" i="1" dirty="0"/>
              <a:t>cs-cz</a:t>
            </a:r>
            <a:r>
              <a:rPr lang="cs-CZ" i="1" dirty="0"/>
              <a:t>/</a:t>
            </a:r>
            <a:r>
              <a:rPr lang="cs-CZ" i="1" dirty="0"/>
              <a:t>images</a:t>
            </a:r>
            <a:r>
              <a:rPr lang="cs-CZ" i="1" dirty="0"/>
              <a:t>/</a:t>
            </a:r>
            <a:r>
              <a:rPr lang="cs-CZ" i="1" dirty="0"/>
              <a:t>results.aspx?qu</a:t>
            </a:r>
            <a:r>
              <a:rPr lang="cs-CZ" i="1" dirty="0"/>
              <a:t>=</a:t>
            </a:r>
            <a:r>
              <a:rPr lang="cs-CZ" i="1" dirty="0"/>
              <a:t>list&amp;ex</a:t>
            </a:r>
            <a:r>
              <a:rPr lang="cs-CZ" i="1" dirty="0"/>
              <a:t>=1#ai:MC900441850</a:t>
            </a:r>
            <a:r>
              <a:rPr lang="cs-CZ" dirty="0"/>
              <a:t>[online]. [cit. 6.10.2011]</a:t>
            </a:r>
          </a:p>
        </p:txBody>
      </p:sp>
    </p:spTree>
    <p:extLst>
      <p:ext uri="{BB962C8B-B14F-4D97-AF65-F5344CB8AC3E}">
        <p14:creationId xmlns:p14="http://schemas.microsoft.com/office/powerpoint/2010/main" val="419046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87484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Ježek. </a:t>
            </a:r>
            <a:r>
              <a:rPr lang="cs-CZ" dirty="0"/>
              <a:t>In: </a:t>
            </a:r>
            <a:r>
              <a:rPr lang="cs-CZ" i="1" dirty="0"/>
              <a:t>Http://office.microsoft.com/</a:t>
            </a:r>
            <a:r>
              <a:rPr lang="cs-CZ" i="1" dirty="0"/>
              <a:t>cs-cz</a:t>
            </a:r>
            <a:r>
              <a:rPr lang="cs-CZ" i="1" dirty="0"/>
              <a:t>/</a:t>
            </a:r>
            <a:r>
              <a:rPr lang="cs-CZ" i="1" dirty="0"/>
              <a:t>images</a:t>
            </a:r>
            <a:r>
              <a:rPr lang="cs-CZ" i="1" dirty="0"/>
              <a:t>/</a:t>
            </a:r>
            <a:r>
              <a:rPr lang="cs-CZ" i="1" dirty="0"/>
              <a:t>results.aspx?qu</a:t>
            </a:r>
            <a:r>
              <a:rPr lang="cs-CZ" i="1" dirty="0"/>
              <a:t>=je%C5%BEek&amp;ex=1#ai:MC900330420|</a:t>
            </a:r>
            <a:r>
              <a:rPr lang="cs-CZ" dirty="0"/>
              <a:t>[online]. [cit. 2012-02-29]</a:t>
            </a:r>
          </a:p>
        </p:txBody>
      </p:sp>
      <p:sp>
        <p:nvSpPr>
          <p:cNvPr id="3" name="Obdélník 2"/>
          <p:cNvSpPr/>
          <p:nvPr/>
        </p:nvSpPr>
        <p:spPr>
          <a:xfrm>
            <a:off x="395536" y="764704"/>
            <a:ext cx="87484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Třešně se stopkou</a:t>
            </a:r>
            <a:r>
              <a:rPr lang="cs-CZ" dirty="0"/>
              <a:t>. In: </a:t>
            </a:r>
            <a:r>
              <a:rPr lang="cs-CZ" i="1" dirty="0"/>
              <a:t>Http://office.microsoft.com/cs-cz/images/results.aspx?qu=t%C5%99e%C5%A1n%C4%9B&amp;ex=1#ai:MC900441719|</a:t>
            </a:r>
            <a:r>
              <a:rPr lang="cs-CZ" dirty="0"/>
              <a:t> [online]. [cit. 6.10.2011].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95536" y="1556792"/>
            <a:ext cx="87484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Cibule</a:t>
            </a:r>
            <a:r>
              <a:rPr lang="cs-CZ" dirty="0" smtClean="0"/>
              <a:t>. </a:t>
            </a:r>
            <a:r>
              <a:rPr lang="cs-CZ" dirty="0"/>
              <a:t>In: </a:t>
            </a:r>
            <a:r>
              <a:rPr lang="cs-CZ" i="1" dirty="0"/>
              <a:t>Http://office.microsoft.com/cs-cz/images/results.aspx?qu=cibule&amp;ex=1#ai:MC900112836|</a:t>
            </a:r>
            <a:r>
              <a:rPr lang="cs-CZ" dirty="0"/>
              <a:t> [online]. [cit. 6.10.2011]</a:t>
            </a:r>
          </a:p>
        </p:txBody>
      </p:sp>
      <p:sp>
        <p:nvSpPr>
          <p:cNvPr id="5" name="Obdélník 4"/>
          <p:cNvSpPr/>
          <p:nvPr/>
        </p:nvSpPr>
        <p:spPr>
          <a:xfrm>
            <a:off x="395536" y="2060848"/>
            <a:ext cx="91450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Borůvky. </a:t>
            </a:r>
            <a:r>
              <a:rPr lang="cs-CZ" dirty="0"/>
              <a:t>In: </a:t>
            </a:r>
            <a:r>
              <a:rPr lang="cs-CZ" i="1" dirty="0"/>
              <a:t>Http://office.microsoft.com/cs-cz/images/results.aspx?qu=bor%C5%AFvky&amp;ex=1#ai:MC900436901|</a:t>
            </a:r>
            <a:r>
              <a:rPr lang="cs-CZ" dirty="0"/>
              <a:t> [online]. [cit. 6.10.2011</a:t>
            </a:r>
          </a:p>
        </p:txBody>
      </p:sp>
      <p:sp>
        <p:nvSpPr>
          <p:cNvPr id="6" name="Obdélník 5"/>
          <p:cNvSpPr/>
          <p:nvPr/>
        </p:nvSpPr>
        <p:spPr>
          <a:xfrm>
            <a:off x="395536" y="2564904"/>
            <a:ext cx="91450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Petržel. </a:t>
            </a:r>
            <a:r>
              <a:rPr lang="cs-CZ" dirty="0"/>
              <a:t>In: </a:t>
            </a:r>
            <a:r>
              <a:rPr lang="cs-CZ" i="1" dirty="0"/>
              <a:t>Http://office.microsoft.com/cs-cz/images/results.aspx?qu=petr%C5%BEel&amp;ex=1#ai:MC900214938|</a:t>
            </a:r>
            <a:r>
              <a:rPr lang="cs-CZ" dirty="0"/>
              <a:t> [online]. [cit. 2012-02-29</a:t>
            </a:r>
          </a:p>
        </p:txBody>
      </p:sp>
      <p:sp>
        <p:nvSpPr>
          <p:cNvPr id="7" name="Obdélník 6"/>
          <p:cNvSpPr/>
          <p:nvPr/>
        </p:nvSpPr>
        <p:spPr>
          <a:xfrm>
            <a:off x="395536" y="3211235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Hruška</a:t>
            </a:r>
            <a:r>
              <a:rPr lang="cs-CZ" dirty="0"/>
              <a:t>. In: </a:t>
            </a:r>
            <a:r>
              <a:rPr lang="cs-CZ" i="1" dirty="0"/>
              <a:t>Http://office.microsoft.com/</a:t>
            </a:r>
            <a:r>
              <a:rPr lang="cs-CZ" i="1" dirty="0"/>
              <a:t>cs-cz</a:t>
            </a:r>
            <a:r>
              <a:rPr lang="cs-CZ" i="1" dirty="0"/>
              <a:t>/</a:t>
            </a:r>
            <a:r>
              <a:rPr lang="cs-CZ" i="1" dirty="0"/>
              <a:t>images</a:t>
            </a:r>
            <a:r>
              <a:rPr lang="cs-CZ" i="1" dirty="0"/>
              <a:t>/</a:t>
            </a:r>
            <a:r>
              <a:rPr lang="cs-CZ" i="1" dirty="0"/>
              <a:t>results.aspx?qu</a:t>
            </a:r>
            <a:r>
              <a:rPr lang="cs-CZ" i="1" dirty="0"/>
              <a:t>=hru%C5%A1ka&amp;ex=1#ai:MC900193516|</a:t>
            </a:r>
            <a:r>
              <a:rPr lang="cs-CZ" dirty="0"/>
              <a:t>[online]. [cit. 2012-02-29]</a:t>
            </a:r>
          </a:p>
        </p:txBody>
      </p:sp>
      <p:sp>
        <p:nvSpPr>
          <p:cNvPr id="8" name="Obdélník 7"/>
          <p:cNvSpPr/>
          <p:nvPr/>
        </p:nvSpPr>
        <p:spPr>
          <a:xfrm rot="10800000" flipV="1">
            <a:off x="395536" y="3867582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Švestka. </a:t>
            </a:r>
            <a:r>
              <a:rPr lang="cs-CZ" dirty="0"/>
              <a:t>In: </a:t>
            </a:r>
            <a:r>
              <a:rPr lang="cs-CZ" i="1" dirty="0"/>
              <a:t>Http://office.microsoft.com/</a:t>
            </a:r>
            <a:r>
              <a:rPr lang="cs-CZ" i="1" dirty="0"/>
              <a:t>cs-cz</a:t>
            </a:r>
            <a:r>
              <a:rPr lang="cs-CZ" i="1" dirty="0"/>
              <a:t>/</a:t>
            </a:r>
            <a:r>
              <a:rPr lang="cs-CZ" i="1" dirty="0"/>
              <a:t>images</a:t>
            </a:r>
            <a:r>
              <a:rPr lang="cs-CZ" i="1" dirty="0"/>
              <a:t>/</a:t>
            </a:r>
            <a:r>
              <a:rPr lang="cs-CZ" i="1" dirty="0"/>
              <a:t>results.aspx?qu</a:t>
            </a:r>
            <a:r>
              <a:rPr lang="cs-CZ" i="1" dirty="0"/>
              <a:t>=</a:t>
            </a:r>
            <a:r>
              <a:rPr lang="cs-CZ" i="1" dirty="0"/>
              <a:t>švestka&amp;ex</a:t>
            </a:r>
            <a:r>
              <a:rPr lang="cs-CZ" i="1" dirty="0"/>
              <a:t>=1#ai:MC900193528</a:t>
            </a:r>
            <a:r>
              <a:rPr lang="cs-CZ" dirty="0"/>
              <a:t>[online]. [cit. 6.10.2011]</a:t>
            </a:r>
          </a:p>
        </p:txBody>
      </p:sp>
      <p:sp>
        <p:nvSpPr>
          <p:cNvPr id="9" name="Obdélník 8"/>
          <p:cNvSpPr/>
          <p:nvPr/>
        </p:nvSpPr>
        <p:spPr>
          <a:xfrm>
            <a:off x="395536" y="4293096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Jablko</a:t>
            </a:r>
            <a:r>
              <a:rPr lang="cs-CZ" dirty="0"/>
              <a:t>. In: </a:t>
            </a:r>
            <a:r>
              <a:rPr lang="cs-CZ" i="1" dirty="0"/>
              <a:t>Http://office.microsoft.com/cs-cz/images/results.aspx?qu=jablko&amp;ex=1#ai:MP900430470|</a:t>
            </a:r>
            <a:r>
              <a:rPr lang="cs-CZ" dirty="0"/>
              <a:t> [online]. [cit. 6.10.2011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95537" y="4725144"/>
            <a:ext cx="907300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 smtClean="0"/>
              <a:t>Květák. </a:t>
            </a:r>
            <a:r>
              <a:rPr lang="cs-CZ" i="1" dirty="0" smtClean="0"/>
              <a:t>Http</a:t>
            </a:r>
            <a:r>
              <a:rPr lang="cs-CZ" i="1" dirty="0"/>
              <a:t>://office.microsoft.com/</a:t>
            </a:r>
            <a:r>
              <a:rPr lang="cs-CZ" i="1" dirty="0"/>
              <a:t>cs-cz</a:t>
            </a:r>
            <a:r>
              <a:rPr lang="cs-CZ" i="1" dirty="0"/>
              <a:t>/</a:t>
            </a:r>
            <a:r>
              <a:rPr lang="cs-CZ" i="1" dirty="0"/>
              <a:t>images</a:t>
            </a:r>
            <a:r>
              <a:rPr lang="cs-CZ" i="1" dirty="0"/>
              <a:t>/</a:t>
            </a:r>
            <a:r>
              <a:rPr lang="cs-CZ" i="1" dirty="0"/>
              <a:t>results.aspx?qu</a:t>
            </a:r>
            <a:r>
              <a:rPr lang="cs-CZ" i="1" dirty="0"/>
              <a:t>=kv%C4%9Bt%C3%A1k&amp;ex=1#ai:MC900215367|</a:t>
            </a:r>
            <a:r>
              <a:rPr lang="cs-CZ" dirty="0"/>
              <a:t>[online]. [cit. 2012-02-29]</a:t>
            </a:r>
          </a:p>
        </p:txBody>
      </p:sp>
    </p:spTree>
    <p:extLst>
      <p:ext uri="{BB962C8B-B14F-4D97-AF65-F5344CB8AC3E}">
        <p14:creationId xmlns:p14="http://schemas.microsoft.com/office/powerpoint/2010/main" val="3367168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88640"/>
            <a:ext cx="86764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Okurka</a:t>
            </a:r>
            <a:r>
              <a:rPr lang="cs-CZ" dirty="0"/>
              <a:t>. In: </a:t>
            </a:r>
            <a:r>
              <a:rPr lang="cs-CZ" i="1" dirty="0"/>
              <a:t>Http://office.microsoft.com/</a:t>
            </a:r>
            <a:r>
              <a:rPr lang="cs-CZ" i="1" dirty="0"/>
              <a:t>cs-cz</a:t>
            </a:r>
            <a:r>
              <a:rPr lang="cs-CZ" i="1" dirty="0"/>
              <a:t>/</a:t>
            </a:r>
            <a:r>
              <a:rPr lang="cs-CZ" i="1" dirty="0"/>
              <a:t>images</a:t>
            </a:r>
            <a:r>
              <a:rPr lang="cs-CZ" i="1" dirty="0"/>
              <a:t>/</a:t>
            </a:r>
            <a:r>
              <a:rPr lang="cs-CZ" i="1" dirty="0"/>
              <a:t>results.aspx?qu</a:t>
            </a:r>
            <a:r>
              <a:rPr lang="cs-CZ" i="1" dirty="0"/>
              <a:t>=</a:t>
            </a:r>
            <a:r>
              <a:rPr lang="cs-CZ" i="1" dirty="0"/>
              <a:t>okurka&amp;ex</a:t>
            </a:r>
            <a:r>
              <a:rPr lang="cs-CZ" i="1" dirty="0"/>
              <a:t>=1#ai:MC900215159|</a:t>
            </a:r>
            <a:r>
              <a:rPr lang="cs-CZ" dirty="0"/>
              <a:t>[online]. [cit. 6.10.2011]</a:t>
            </a:r>
          </a:p>
        </p:txBody>
      </p:sp>
      <p:sp>
        <p:nvSpPr>
          <p:cNvPr id="3" name="Obdélník 2"/>
          <p:cNvSpPr/>
          <p:nvPr/>
        </p:nvSpPr>
        <p:spPr>
          <a:xfrm>
            <a:off x="467544" y="692696"/>
            <a:ext cx="86764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Dvě oloupané paličky česneku</a:t>
            </a:r>
            <a:r>
              <a:rPr lang="cs-CZ" dirty="0"/>
              <a:t>. In: </a:t>
            </a:r>
            <a:r>
              <a:rPr lang="cs-CZ" i="1" dirty="0"/>
              <a:t>Http://office.microsoft.com/cs-cz/images/results.aspx?qu=%C4%8Desnek&amp;ex=1#ai:MC900411888|</a:t>
            </a:r>
            <a:r>
              <a:rPr lang="cs-CZ" dirty="0"/>
              <a:t> [online]. [cit. 6.10.2011]</a:t>
            </a:r>
          </a:p>
        </p:txBody>
      </p:sp>
      <p:sp>
        <p:nvSpPr>
          <p:cNvPr id="4" name="Obdélník 3"/>
          <p:cNvSpPr/>
          <p:nvPr/>
        </p:nvSpPr>
        <p:spPr>
          <a:xfrm>
            <a:off x="467544" y="1412776"/>
            <a:ext cx="86764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Červená a zelená paprika</a:t>
            </a:r>
            <a:r>
              <a:rPr lang="cs-CZ" dirty="0"/>
              <a:t>. In: </a:t>
            </a:r>
            <a:r>
              <a:rPr lang="cs-CZ" i="1" dirty="0"/>
              <a:t>Http://office.microsoft.com/cs-cz/images/results.aspx?qu=paprika&amp;ex=1#ai:MC900441782|</a:t>
            </a:r>
            <a:r>
              <a:rPr lang="cs-CZ" dirty="0"/>
              <a:t> [online]. [cit. 2012-02-29].</a:t>
            </a:r>
          </a:p>
        </p:txBody>
      </p:sp>
    </p:spTree>
    <p:extLst>
      <p:ext uri="{BB962C8B-B14F-4D97-AF65-F5344CB8AC3E}">
        <p14:creationId xmlns:p14="http://schemas.microsoft.com/office/powerpoint/2010/main" val="4292378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261</TotalTime>
  <Words>359</Words>
  <Application>Microsoft Office PowerPoint</Application>
  <PresentationFormat>Předvádění na obrazovce (4:3)</PresentationFormat>
  <Paragraphs>86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Fiedlerová Ivana</dc:creator>
  <cp:lastModifiedBy>maruška</cp:lastModifiedBy>
  <cp:revision>29</cp:revision>
  <cp:lastPrinted>2011-11-07T13:07:31Z</cp:lastPrinted>
  <dcterms:created xsi:type="dcterms:W3CDTF">2011-11-02T10:29:00Z</dcterms:created>
  <dcterms:modified xsi:type="dcterms:W3CDTF">2012-03-04T14:56:33Z</dcterms:modified>
</cp:coreProperties>
</file>