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69" r:id="rId3"/>
    <p:sldId id="308" r:id="rId4"/>
    <p:sldId id="309" r:id="rId5"/>
    <p:sldId id="310" r:id="rId6"/>
    <p:sldId id="307" r:id="rId7"/>
    <p:sldId id="311" r:id="rId8"/>
    <p:sldId id="293" r:id="rId9"/>
    <p:sldId id="290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FF00"/>
    <a:srgbClr val="CCECFF"/>
    <a:srgbClr val="B2B2B2"/>
    <a:srgbClr val="FF9900"/>
    <a:srgbClr val="EE951E"/>
    <a:srgbClr val="FF6600"/>
    <a:srgbClr val="FE0ED0"/>
    <a:srgbClr val="66FFFF"/>
    <a:srgbClr val="FF3300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445" autoAdjust="0"/>
    <p:restoredTop sz="37455" autoAdjust="0"/>
  </p:normalViewPr>
  <p:slideViewPr>
    <p:cSldViewPr>
      <p:cViewPr>
        <p:scale>
          <a:sx n="75" d="100"/>
          <a:sy n="75" d="100"/>
        </p:scale>
        <p:origin x="-984" y="-83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4_5">
  <dgm:title val=""/>
  <dgm:desc val=""/>
  <dgm:catLst>
    <dgm:cat type="accent4" pri="11500"/>
  </dgm:catLst>
  <dgm:styleLbl name="node0">
    <dgm:fillClrLst meth="cycle">
      <a:schemeClr val="accent4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>
        <a:alpha val="9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>
        <a:alpha val="90000"/>
      </a:schemeClr>
      <a:schemeClr val="accent4">
        <a:alpha val="50000"/>
      </a:schemeClr>
    </dgm:fillClrLst>
    <dgm:linClrLst>
      <a:schemeClr val="accent4">
        <a:alpha val="90000"/>
      </a:schemeClr>
      <a:schemeClr val="accent4">
        <a:alpha val="50000"/>
      </a:schemeClr>
    </dgm:linClrLst>
    <dgm:effectClrLst/>
    <dgm:txLinClrLst/>
    <dgm:txFillClrLst/>
    <dgm:txEffectClrLst/>
  </dgm:styleLbl>
  <dgm:styleLbl name="lnNode1">
    <dgm:fillClrLst>
      <a:schemeClr val="accent4">
        <a:shade val="90000"/>
      </a:schemeClr>
      <a:schemeClr val="accent4">
        <a:alpha val="50000"/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shade val="80000"/>
        <a:alpha val="50000"/>
      </a:schemeClr>
      <a:schemeClr val="accent4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  <a:alpha val="90000"/>
      </a:schemeClr>
      <a:schemeClr val="accent4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>
        <a:shade val="90000"/>
      </a:schemeClr>
      <a:schemeClr val="accent4">
        <a:tint val="50000"/>
      </a:schemeClr>
    </dgm:fillClrLst>
    <dgm:linClrLst>
      <a:schemeClr val="accent4">
        <a:shade val="90000"/>
      </a:schemeClr>
      <a:schemeClr val="accent4">
        <a:tint val="50000"/>
      </a:schemeClr>
    </dgm:linClrLst>
    <dgm:effectClrLst/>
    <dgm:txLinClrLst/>
    <dgm:txFillClrLst/>
    <dgm:txEffectClrLst/>
  </dgm:styleLbl>
  <dgm:styleLbl name="fgSibTrans2D1">
    <dgm:fillClrLst>
      <a:schemeClr val="accent4">
        <a:shade val="90000"/>
      </a:schemeClr>
      <a:schemeClr val="accent4">
        <a:tint val="50000"/>
      </a:schemeClr>
    </dgm:fillClrLst>
    <dgm:linClrLst>
      <a:schemeClr val="accent4">
        <a:shade val="90000"/>
      </a:schemeClr>
      <a:schemeClr val="accent4">
        <a:tint val="50000"/>
      </a:schemeClr>
    </dgm:linClrLst>
    <dgm:effectClrLst/>
    <dgm:txLinClrLst/>
    <dgm:txFillClrLst/>
    <dgm:txEffectClrLst/>
  </dgm:styleLbl>
  <dgm:styleLbl name="bgSibTrans2D1">
    <dgm:fillClrLst>
      <a:schemeClr val="accent4">
        <a:shade val="90000"/>
      </a:schemeClr>
      <a:schemeClr val="accent4">
        <a:tint val="50000"/>
      </a:schemeClr>
    </dgm:fillClrLst>
    <dgm:linClrLst>
      <a:schemeClr val="accent4">
        <a:shade val="90000"/>
      </a:schemeClr>
      <a:schemeClr val="accent4">
        <a:tint val="50000"/>
      </a:schemeClr>
    </dgm:linClrLst>
    <dgm:effectClrLst/>
    <dgm:txLinClrLst/>
    <dgm:txFillClrLst/>
    <dgm:txEffectClrLst/>
  </dgm:styleLbl>
  <dgm:styleLbl name="sibTrans1D1">
    <dgm:fillClrLst>
      <a:schemeClr val="accent4">
        <a:shade val="90000"/>
      </a:schemeClr>
      <a:schemeClr val="accent4">
        <a:tint val="50000"/>
      </a:schemeClr>
    </dgm:fillClrLst>
    <dgm:linClrLst>
      <a:schemeClr val="accent4">
        <a:shade val="90000"/>
      </a:schemeClr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4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shade val="80000"/>
      </a:schemeClr>
    </dgm:fillClrLst>
    <dgm:linClrLst meth="repeat">
      <a:schemeClr val="accent4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4">
        <a:tint val="90000"/>
      </a:schemeClr>
    </dgm:fillClrLst>
    <dgm:linClrLst meth="repeat">
      <a:schemeClr val="accent4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4">
        <a:tint val="70000"/>
      </a:schemeClr>
    </dgm:fillClrLst>
    <dgm:linClrLst meth="repeat">
      <a:schemeClr val="accent4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4">
        <a:tint val="5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4">
        <a:shade val="8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4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4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>
        <a:alpha val="90000"/>
      </a:schemeClr>
      <a:schemeClr val="accent4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>
        <a:alpha val="90000"/>
      </a:schemeClr>
      <a:schemeClr val="accent4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>
        <a:alpha val="90000"/>
      </a:schemeClr>
      <a:schemeClr val="accent4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4">
        <a:alpha val="90000"/>
      </a:schemeClr>
      <a:schemeClr val="accent4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>
        <a:alpha val="90000"/>
      </a:schemeClr>
      <a:schemeClr val="accent4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>
        <a:alpha val="90000"/>
      </a:schemeClr>
      <a:schemeClr val="accent4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alpha val="90000"/>
        <a:tint val="40000"/>
      </a:schemeClr>
      <a:schemeClr val="accent4">
        <a:alpha val="5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14199FD-C0E7-4C1B-9738-0FA9E56F2803}" type="doc">
      <dgm:prSet loTypeId="urn:microsoft.com/office/officeart/2005/8/layout/pyramid2" loCatId="list" qsTypeId="urn:microsoft.com/office/officeart/2005/8/quickstyle/3d2" qsCatId="3D" csTypeId="urn:microsoft.com/office/officeart/2005/8/colors/accent4_5" csCatId="accent4" phldr="1"/>
      <dgm:spPr/>
    </dgm:pt>
    <dgm:pt modelId="{D07A5630-6FBA-4728-88CD-6E1E179CB30C}">
      <dgm:prSet phldrT="[Text]"/>
      <dgm:spPr/>
      <dgm:t>
        <a:bodyPr/>
        <a:lstStyle/>
        <a:p>
          <a:r>
            <a:rPr lang="cs-CZ" dirty="0" smtClean="0"/>
            <a:t>VY_32_ INOVACE_ 17_ VLASTIVĚDA 4</a:t>
          </a:r>
          <a:endParaRPr lang="cs-CZ" dirty="0"/>
        </a:p>
      </dgm:t>
    </dgm:pt>
    <dgm:pt modelId="{7EB57616-66F3-4467-9250-76FE78DC5222}" type="parTrans" cxnId="{554097B1-6372-441C-B43A-587E418ED2D1}">
      <dgm:prSet/>
      <dgm:spPr/>
      <dgm:t>
        <a:bodyPr/>
        <a:lstStyle/>
        <a:p>
          <a:endParaRPr lang="cs-CZ"/>
        </a:p>
      </dgm:t>
    </dgm:pt>
    <dgm:pt modelId="{FD1FECD4-BE83-4B21-85CD-204D5A5446EB}" type="sibTrans" cxnId="{554097B1-6372-441C-B43A-587E418ED2D1}">
      <dgm:prSet/>
      <dgm:spPr/>
      <dgm:t>
        <a:bodyPr/>
        <a:lstStyle/>
        <a:p>
          <a:endParaRPr lang="cs-CZ"/>
        </a:p>
      </dgm:t>
    </dgm:pt>
    <dgm:pt modelId="{33733867-CCF3-40F1-A592-7074E0CC194F}">
      <dgm:prSet phldrT="[Text]"/>
      <dgm:spPr/>
      <dgm:t>
        <a:bodyPr/>
        <a:lstStyle/>
        <a:p>
          <a:r>
            <a:rPr lang="cs-CZ" dirty="0" smtClean="0"/>
            <a:t>Základní škola a Mateřská škola, Potštejn, okres Rychnov nad Kněžnou</a:t>
          </a:r>
          <a:endParaRPr lang="cs-CZ" dirty="0"/>
        </a:p>
      </dgm:t>
    </dgm:pt>
    <dgm:pt modelId="{DBD3F102-6C4B-417D-80FE-F0884DDB5DBC}" type="parTrans" cxnId="{4CA3EE66-09CF-4AEC-AC2B-3FA826324B18}">
      <dgm:prSet/>
      <dgm:spPr/>
      <dgm:t>
        <a:bodyPr/>
        <a:lstStyle/>
        <a:p>
          <a:endParaRPr lang="cs-CZ"/>
        </a:p>
      </dgm:t>
    </dgm:pt>
    <dgm:pt modelId="{F62F614E-51AE-4410-A674-114EE69B9B09}" type="sibTrans" cxnId="{4CA3EE66-09CF-4AEC-AC2B-3FA826324B18}">
      <dgm:prSet/>
      <dgm:spPr/>
      <dgm:t>
        <a:bodyPr/>
        <a:lstStyle/>
        <a:p>
          <a:endParaRPr lang="cs-CZ"/>
        </a:p>
      </dgm:t>
    </dgm:pt>
    <dgm:pt modelId="{4998EED1-9AAF-4045-BAC6-AA54B1A3E015}">
      <dgm:prSet phldrT="[Text]"/>
      <dgm:spPr/>
      <dgm:t>
        <a:bodyPr/>
        <a:lstStyle/>
        <a:p>
          <a:r>
            <a:rPr lang="cs-CZ" b="1" dirty="0" smtClean="0"/>
            <a:t>ZEMĚDĚLSTVÍ </a:t>
          </a:r>
          <a:endParaRPr lang="cs-CZ" b="1" dirty="0"/>
        </a:p>
      </dgm:t>
    </dgm:pt>
    <dgm:pt modelId="{38B01096-C941-4E60-AE26-CEDA93D579FE}" type="parTrans" cxnId="{DE7522B6-EF0D-4AE1-906E-ACAF2782E47E}">
      <dgm:prSet/>
      <dgm:spPr/>
      <dgm:t>
        <a:bodyPr/>
        <a:lstStyle/>
        <a:p>
          <a:endParaRPr lang="cs-CZ"/>
        </a:p>
      </dgm:t>
    </dgm:pt>
    <dgm:pt modelId="{76CC254E-9CD5-4D04-B6A9-FBC4716F474A}" type="sibTrans" cxnId="{DE7522B6-EF0D-4AE1-906E-ACAF2782E47E}">
      <dgm:prSet/>
      <dgm:spPr/>
      <dgm:t>
        <a:bodyPr/>
        <a:lstStyle/>
        <a:p>
          <a:endParaRPr lang="cs-CZ"/>
        </a:p>
      </dgm:t>
    </dgm:pt>
    <dgm:pt modelId="{E915DD33-C422-48D7-A147-9DF518074CD6}" type="pres">
      <dgm:prSet presAssocID="{D14199FD-C0E7-4C1B-9738-0FA9E56F2803}" presName="compositeShape" presStyleCnt="0">
        <dgm:presLayoutVars>
          <dgm:dir/>
          <dgm:resizeHandles/>
        </dgm:presLayoutVars>
      </dgm:prSet>
      <dgm:spPr/>
    </dgm:pt>
    <dgm:pt modelId="{AA8D1857-C2BD-4E9B-945E-6C696E0FAF33}" type="pres">
      <dgm:prSet presAssocID="{D14199FD-C0E7-4C1B-9738-0FA9E56F2803}" presName="pyramid" presStyleLbl="node1" presStyleIdx="0" presStyleCnt="1" custLinFactNeighborX="-352" custLinFactNeighborY="4297"/>
      <dgm:spPr/>
    </dgm:pt>
    <dgm:pt modelId="{3BAA9B1B-BFD6-4CA9-90A9-730241A0D9F7}" type="pres">
      <dgm:prSet presAssocID="{D14199FD-C0E7-4C1B-9738-0FA9E56F2803}" presName="theList" presStyleCnt="0"/>
      <dgm:spPr/>
    </dgm:pt>
    <dgm:pt modelId="{908BA98C-A95B-4D99-AB45-D03C9BA08086}" type="pres">
      <dgm:prSet presAssocID="{D07A5630-6FBA-4728-88CD-6E1E179CB30C}" presName="aNode" presStyleLbl="fgAcc1" presStyleIdx="0" presStyleCnt="3" custFlipHor="1" custScaleX="19225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59FFE0E-3104-4C28-90A5-34C9081B2D21}" type="pres">
      <dgm:prSet presAssocID="{D07A5630-6FBA-4728-88CD-6E1E179CB30C}" presName="aSpace" presStyleCnt="0"/>
      <dgm:spPr/>
    </dgm:pt>
    <dgm:pt modelId="{ED2230FF-1096-48BA-B691-CB70E3195D4E}" type="pres">
      <dgm:prSet presAssocID="{33733867-CCF3-40F1-A592-7074E0CC194F}" presName="aNode" presStyleLbl="fgAcc1" presStyleIdx="1" presStyleCnt="3" custScaleX="19339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3724FA6-330F-43B7-BA60-483C4E413C56}" type="pres">
      <dgm:prSet presAssocID="{33733867-CCF3-40F1-A592-7074E0CC194F}" presName="aSpace" presStyleCnt="0"/>
      <dgm:spPr/>
    </dgm:pt>
    <dgm:pt modelId="{6E27EA9C-C67C-450A-8A3C-DF1F4862AEAB}" type="pres">
      <dgm:prSet presAssocID="{4998EED1-9AAF-4045-BAC6-AA54B1A3E015}" presName="aNode" presStyleLbl="fgAcc1" presStyleIdx="2" presStyleCnt="3" custScaleX="82960" custScaleY="61587" custLinFactY="16928" custLinFactNeighborX="-650" custLinFactNeighborY="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7B3546A-C897-435D-919C-1F74B4E8CF45}" type="pres">
      <dgm:prSet presAssocID="{4998EED1-9AAF-4045-BAC6-AA54B1A3E015}" presName="aSpace" presStyleCnt="0"/>
      <dgm:spPr/>
    </dgm:pt>
  </dgm:ptLst>
  <dgm:cxnLst>
    <dgm:cxn modelId="{831D5934-05F1-42D8-835F-28B6109E5D1B}" type="presOf" srcId="{D07A5630-6FBA-4728-88CD-6E1E179CB30C}" destId="{908BA98C-A95B-4D99-AB45-D03C9BA08086}" srcOrd="0" destOrd="0" presId="urn:microsoft.com/office/officeart/2005/8/layout/pyramid2"/>
    <dgm:cxn modelId="{554097B1-6372-441C-B43A-587E418ED2D1}" srcId="{D14199FD-C0E7-4C1B-9738-0FA9E56F2803}" destId="{D07A5630-6FBA-4728-88CD-6E1E179CB30C}" srcOrd="0" destOrd="0" parTransId="{7EB57616-66F3-4467-9250-76FE78DC5222}" sibTransId="{FD1FECD4-BE83-4B21-85CD-204D5A5446EB}"/>
    <dgm:cxn modelId="{4CA3EE66-09CF-4AEC-AC2B-3FA826324B18}" srcId="{D14199FD-C0E7-4C1B-9738-0FA9E56F2803}" destId="{33733867-CCF3-40F1-A592-7074E0CC194F}" srcOrd="1" destOrd="0" parTransId="{DBD3F102-6C4B-417D-80FE-F0884DDB5DBC}" sibTransId="{F62F614E-51AE-4410-A674-114EE69B9B09}"/>
    <dgm:cxn modelId="{2A21A795-A07A-4AEA-9D41-07F02524E0D4}" type="presOf" srcId="{D14199FD-C0E7-4C1B-9738-0FA9E56F2803}" destId="{E915DD33-C422-48D7-A147-9DF518074CD6}" srcOrd="0" destOrd="0" presId="urn:microsoft.com/office/officeart/2005/8/layout/pyramid2"/>
    <dgm:cxn modelId="{17DE3373-B5FD-4270-92C3-CE5FDA4E24A1}" type="presOf" srcId="{4998EED1-9AAF-4045-BAC6-AA54B1A3E015}" destId="{6E27EA9C-C67C-450A-8A3C-DF1F4862AEAB}" srcOrd="0" destOrd="0" presId="urn:microsoft.com/office/officeart/2005/8/layout/pyramid2"/>
    <dgm:cxn modelId="{5BA99BEE-1A20-48B0-B26A-191B41E5BCCD}" type="presOf" srcId="{33733867-CCF3-40F1-A592-7074E0CC194F}" destId="{ED2230FF-1096-48BA-B691-CB70E3195D4E}" srcOrd="0" destOrd="0" presId="urn:microsoft.com/office/officeart/2005/8/layout/pyramid2"/>
    <dgm:cxn modelId="{DE7522B6-EF0D-4AE1-906E-ACAF2782E47E}" srcId="{D14199FD-C0E7-4C1B-9738-0FA9E56F2803}" destId="{4998EED1-9AAF-4045-BAC6-AA54B1A3E015}" srcOrd="2" destOrd="0" parTransId="{38B01096-C941-4E60-AE26-CEDA93D579FE}" sibTransId="{76CC254E-9CD5-4D04-B6A9-FBC4716F474A}"/>
    <dgm:cxn modelId="{128101D4-FC08-4D60-8662-C77D90BB14CB}" type="presParOf" srcId="{E915DD33-C422-48D7-A147-9DF518074CD6}" destId="{AA8D1857-C2BD-4E9B-945E-6C696E0FAF33}" srcOrd="0" destOrd="0" presId="urn:microsoft.com/office/officeart/2005/8/layout/pyramid2"/>
    <dgm:cxn modelId="{59C6E8CF-99D5-416C-92DD-014980306108}" type="presParOf" srcId="{E915DD33-C422-48D7-A147-9DF518074CD6}" destId="{3BAA9B1B-BFD6-4CA9-90A9-730241A0D9F7}" srcOrd="1" destOrd="0" presId="urn:microsoft.com/office/officeart/2005/8/layout/pyramid2"/>
    <dgm:cxn modelId="{33500BC5-09CB-45BC-923B-14E040285BCB}" type="presParOf" srcId="{3BAA9B1B-BFD6-4CA9-90A9-730241A0D9F7}" destId="{908BA98C-A95B-4D99-AB45-D03C9BA08086}" srcOrd="0" destOrd="0" presId="urn:microsoft.com/office/officeart/2005/8/layout/pyramid2"/>
    <dgm:cxn modelId="{130BE323-CA6C-4232-BE09-33EA2F2649B0}" type="presParOf" srcId="{3BAA9B1B-BFD6-4CA9-90A9-730241A0D9F7}" destId="{259FFE0E-3104-4C28-90A5-34C9081B2D21}" srcOrd="1" destOrd="0" presId="urn:microsoft.com/office/officeart/2005/8/layout/pyramid2"/>
    <dgm:cxn modelId="{414F2A7D-073E-46C6-BC9E-1F6AC56FBCD4}" type="presParOf" srcId="{3BAA9B1B-BFD6-4CA9-90A9-730241A0D9F7}" destId="{ED2230FF-1096-48BA-B691-CB70E3195D4E}" srcOrd="2" destOrd="0" presId="urn:microsoft.com/office/officeart/2005/8/layout/pyramid2"/>
    <dgm:cxn modelId="{CCD950AB-F0E4-48BD-B77D-3E4E755EB07E}" type="presParOf" srcId="{3BAA9B1B-BFD6-4CA9-90A9-730241A0D9F7}" destId="{73724FA6-330F-43B7-BA60-483C4E413C56}" srcOrd="3" destOrd="0" presId="urn:microsoft.com/office/officeart/2005/8/layout/pyramid2"/>
    <dgm:cxn modelId="{5F37C248-5F64-4BFC-822E-A584CEEE783F}" type="presParOf" srcId="{3BAA9B1B-BFD6-4CA9-90A9-730241A0D9F7}" destId="{6E27EA9C-C67C-450A-8A3C-DF1F4862AEAB}" srcOrd="4" destOrd="0" presId="urn:microsoft.com/office/officeart/2005/8/layout/pyramid2"/>
    <dgm:cxn modelId="{9A60443F-A2BB-4537-AC7B-D59F9F21B703}" type="presParOf" srcId="{3BAA9B1B-BFD6-4CA9-90A9-730241A0D9F7}" destId="{17B3546A-C897-435D-919C-1F74B4E8CF45}" srcOrd="5" destOrd="0" presId="urn:microsoft.com/office/officeart/2005/8/layout/pyramid2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AA8D1857-C2BD-4E9B-945E-6C696E0FAF33}">
      <dsp:nvSpPr>
        <dsp:cNvPr id="0" name=""/>
        <dsp:cNvSpPr/>
      </dsp:nvSpPr>
      <dsp:spPr>
        <a:xfrm>
          <a:off x="843082" y="0"/>
          <a:ext cx="4714907" cy="4714907"/>
        </a:xfrm>
        <a:prstGeom prst="triangle">
          <a:avLst/>
        </a:prstGeom>
        <a:gradFill rotWithShape="0">
          <a:gsLst>
            <a:gs pos="0">
              <a:schemeClr val="accent4">
                <a:alpha val="90000"/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4">
                <a:alpha val="90000"/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4">
                <a:alpha val="90000"/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908BA98C-A95B-4D99-AB45-D03C9BA08086}">
      <dsp:nvSpPr>
        <dsp:cNvPr id="0" name=""/>
        <dsp:cNvSpPr/>
      </dsp:nvSpPr>
      <dsp:spPr>
        <a:xfrm flipH="1">
          <a:off x="1803437" y="473558"/>
          <a:ext cx="5892081" cy="1259764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VY_32_ INOVACE_ 17_ VLASTIVĚDA 4</a:t>
          </a:r>
          <a:endParaRPr lang="cs-CZ" sz="2800" kern="1200" dirty="0"/>
        </a:p>
      </dsp:txBody>
      <dsp:txXfrm flipH="1">
        <a:off x="1803437" y="473558"/>
        <a:ext cx="5892081" cy="1259764"/>
      </dsp:txXfrm>
    </dsp:sp>
    <dsp:sp modelId="{ED2230FF-1096-48BA-B691-CB70E3195D4E}">
      <dsp:nvSpPr>
        <dsp:cNvPr id="0" name=""/>
        <dsp:cNvSpPr/>
      </dsp:nvSpPr>
      <dsp:spPr>
        <a:xfrm>
          <a:off x="1786076" y="1890793"/>
          <a:ext cx="5926804" cy="1259764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alpha val="90000"/>
              <a:hueOff val="0"/>
              <a:satOff val="0"/>
              <a:lumOff val="0"/>
              <a:alphaOff val="-2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Základní škola a Mateřská škola, Potštejn, okres Rychnov nad Kněžnou</a:t>
          </a:r>
          <a:endParaRPr lang="cs-CZ" sz="2800" kern="1200" dirty="0"/>
        </a:p>
      </dsp:txBody>
      <dsp:txXfrm>
        <a:off x="1786076" y="1890793"/>
        <a:ext cx="5926804" cy="1259764"/>
      </dsp:txXfrm>
    </dsp:sp>
    <dsp:sp modelId="{6E27EA9C-C67C-450A-8A3C-DF1F4862AEAB}">
      <dsp:nvSpPr>
        <dsp:cNvPr id="0" name=""/>
        <dsp:cNvSpPr/>
      </dsp:nvSpPr>
      <dsp:spPr>
        <a:xfrm>
          <a:off x="3458324" y="3678751"/>
          <a:ext cx="2542466" cy="775851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alpha val="90000"/>
              <a:hueOff val="0"/>
              <a:satOff val="0"/>
              <a:lumOff val="0"/>
              <a:alphaOff val="-4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b="1" kern="1200" dirty="0" smtClean="0"/>
            <a:t>ZEMĚDĚLSTVÍ </a:t>
          </a:r>
          <a:endParaRPr lang="cs-CZ" sz="2800" b="1" kern="1200" dirty="0"/>
        </a:p>
      </dsp:txBody>
      <dsp:txXfrm>
        <a:off x="3458324" y="3678751"/>
        <a:ext cx="2542466" cy="77585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yramid2">
  <dgm:title val=""/>
  <dgm:desc val=""/>
  <dgm:catLst>
    <dgm:cat type="pyramid" pri="3000"/>
    <dgm:cat type="list" pri="21000"/>
    <dgm:cat type="convert" pri="1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alg type="composite"/>
    <dgm:shape xmlns:r="http://schemas.openxmlformats.org/officeDocument/2006/relationships" r:blip="">
      <dgm:adjLst/>
    </dgm:shape>
    <dgm:presOf/>
    <dgm:varLst>
      <dgm:dir/>
      <dgm:resizeHandles/>
    </dgm:varLst>
    <dgm:choose name="Name0">
      <dgm:if name="Name1" func="var" arg="dir" op="equ" val="norm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l" for="ch" forName="theList" refType="w" refFor="ch" refForName="pyramid" fact="0.5"/>
          <dgm:constr type="h" for="des" forName="aSpace" refType="h" fact="0.1"/>
        </dgm:constrLst>
      </dgm:if>
      <dgm:else name="Name2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r" for="ch" forName="theList" refType="w" refFor="ch" refForName="pyramid" fact="0.5"/>
          <dgm:constr type="h" for="des" forName="aSpace" refType="h" fact="0.1"/>
        </dgm:constrLst>
      </dgm:else>
    </dgm:choose>
    <dgm:ruleLst/>
    <dgm:choose name="Name3">
      <dgm:if name="Name4" axis="ch" ptType="node" func="cnt" op="gte" val="1">
        <dgm:layoutNode name="pyramid" styleLbl="node1">
          <dgm:alg type="sp"/>
          <dgm:shape xmlns:r="http://schemas.openxmlformats.org/officeDocument/2006/relationships" type="triangle" r:blip="">
            <dgm:adjLst/>
          </dgm:shape>
          <dgm:presOf/>
          <dgm:constrLst/>
          <dgm:ruleLst/>
        </dgm:layoutNode>
        <dgm:layoutNode name="theList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aNode" refType="w"/>
            <dgm:constr type="h" for="ch" forName="aNode" refType="h"/>
            <dgm:constr type="primFontSz" for="ch" ptType="node" op="equ"/>
          </dgm:constrLst>
          <dgm:ruleLst/>
          <dgm:forEach name="aNodeForEach" axis="ch" ptType="node">
            <dgm:layoutNode name="aNode" styleLbl="fgAcc1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layoutNode name="a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layoutNode>
      </dgm:if>
      <dgm:else name="Name5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type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type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type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type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type.wav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type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type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type.wav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type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type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type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FED3E65-34D9-4442-BFBE-7F91564D04E5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sndAc>
      <p:stSnd>
        <p:snd r:embed="rId13" name="type.wav"/>
      </p:stSnd>
    </p:sndAc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7" Type="http://schemas.openxmlformats.org/officeDocument/2006/relationships/image" Target="../media/image7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jpeg"/><Relationship Id="rId13" Type="http://schemas.openxmlformats.org/officeDocument/2006/relationships/image" Target="../media/image18.jpeg"/><Relationship Id="rId3" Type="http://schemas.openxmlformats.org/officeDocument/2006/relationships/image" Target="../media/image8.wmf"/><Relationship Id="rId7" Type="http://schemas.openxmlformats.org/officeDocument/2006/relationships/image" Target="../media/image12.jpeg"/><Relationship Id="rId12" Type="http://schemas.openxmlformats.org/officeDocument/2006/relationships/image" Target="../media/image17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jpeg"/><Relationship Id="rId11" Type="http://schemas.openxmlformats.org/officeDocument/2006/relationships/image" Target="../media/image16.jpeg"/><Relationship Id="rId5" Type="http://schemas.openxmlformats.org/officeDocument/2006/relationships/image" Target="../media/image10.jpeg"/><Relationship Id="rId10" Type="http://schemas.openxmlformats.org/officeDocument/2006/relationships/image" Target="../media/image15.jpeg"/><Relationship Id="rId4" Type="http://schemas.openxmlformats.org/officeDocument/2006/relationships/image" Target="../media/image9.jpeg"/><Relationship Id="rId9" Type="http://schemas.openxmlformats.org/officeDocument/2006/relationships/image" Target="../media/image14.jpe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2143375505"/>
              </p:ext>
            </p:extLst>
          </p:nvPr>
        </p:nvGraphicFramePr>
        <p:xfrm>
          <a:off x="214282" y="1785926"/>
          <a:ext cx="8572560" cy="471490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1428728" y="428605"/>
            <a:ext cx="6715171" cy="1285883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7" name="Vodorovný svitek 6"/>
          <p:cNvSpPr/>
          <p:nvPr/>
        </p:nvSpPr>
        <p:spPr>
          <a:xfrm>
            <a:off x="3357554" y="4714884"/>
            <a:ext cx="3143272" cy="642942"/>
          </a:xfrm>
          <a:prstGeom prst="horizontalScroll">
            <a:avLst/>
          </a:prstGeom>
          <a:solidFill>
            <a:schemeClr val="bg1"/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ysClr val="windowText" lastClr="000000"/>
                </a:solidFill>
              </a:rPr>
              <a:t>Autor: </a:t>
            </a:r>
            <a:r>
              <a:rPr lang="cs-CZ" dirty="0" err="1" smtClean="0">
                <a:solidFill>
                  <a:sysClr val="windowText" lastClr="000000"/>
                </a:solidFill>
              </a:rPr>
              <a:t>Mgr.Renata</a:t>
            </a:r>
            <a:r>
              <a:rPr lang="cs-CZ" dirty="0" smtClean="0">
                <a:solidFill>
                  <a:sysClr val="windowText" lastClr="000000"/>
                </a:solidFill>
              </a:rPr>
              <a:t> </a:t>
            </a:r>
            <a:r>
              <a:rPr lang="cs-CZ" dirty="0" err="1" smtClean="0">
                <a:solidFill>
                  <a:sysClr val="windowText" lastClr="000000"/>
                </a:solidFill>
              </a:rPr>
              <a:t>Viktorinová</a:t>
            </a:r>
            <a:endParaRPr lang="cs-CZ" dirty="0">
              <a:solidFill>
                <a:sysClr val="windowText" lastClr="000000"/>
              </a:solidFill>
            </a:endParaRPr>
          </a:p>
        </p:txBody>
      </p:sp>
    </p:spTree>
  </p:cSld>
  <p:clrMapOvr>
    <a:masterClrMapping/>
  </p:clrMapOvr>
  <p:transition spd="slow">
    <p:sndAc>
      <p:stSnd>
        <p:snd r:embed="rId2" name="type.wav"/>
      </p:stSnd>
    </p:sndAc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ZEMĚDĚLSTVÍ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14422"/>
            <a:ext cx="8229600" cy="5143536"/>
          </a:xfrm>
          <a:solidFill>
            <a:schemeClr val="accent4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r>
              <a:rPr lang="cs-CZ" b="1" dirty="0" smtClean="0"/>
              <a:t>OVĚŘENÍ VE VÝUCE:     </a:t>
            </a:r>
            <a:r>
              <a:rPr lang="cs-CZ" dirty="0" smtClean="0"/>
              <a:t>30.11.2011</a:t>
            </a:r>
          </a:p>
          <a:p>
            <a:r>
              <a:rPr lang="cs-CZ" b="1" dirty="0" smtClean="0"/>
              <a:t>PŘEDMĚT:</a:t>
            </a:r>
            <a:r>
              <a:rPr lang="cs-CZ" dirty="0" smtClean="0"/>
              <a:t> Vlastivěda         </a:t>
            </a:r>
            <a:r>
              <a:rPr lang="cs-CZ" b="1" dirty="0" smtClean="0"/>
              <a:t>ROČNÍK: </a:t>
            </a:r>
            <a:r>
              <a:rPr lang="cs-CZ" dirty="0" smtClean="0"/>
              <a:t>4.</a:t>
            </a:r>
          </a:p>
          <a:p>
            <a:r>
              <a:rPr lang="cs-CZ" b="1" dirty="0" smtClean="0"/>
              <a:t>KLÍČOVÁ SLOVA: </a:t>
            </a:r>
            <a:r>
              <a:rPr lang="cs-CZ" dirty="0" smtClean="0"/>
              <a:t>zemědělství, zemědělská půda, orná půda, pastviny, zemědělská výroba – živočišná, rostlinná</a:t>
            </a:r>
          </a:p>
          <a:p>
            <a:r>
              <a:rPr lang="cs-CZ" b="1" dirty="0" smtClean="0"/>
              <a:t>ANOTACE: </a:t>
            </a:r>
            <a:r>
              <a:rPr lang="cs-CZ" dirty="0" smtClean="0"/>
              <a:t>DUM seznamuje žáky s pojmem zemědělství. Odlišuje druhy zemědělské půdy a výroby. Motivuje k práci s mapou.</a:t>
            </a:r>
          </a:p>
          <a:p>
            <a:endParaRPr lang="cs-CZ" dirty="0"/>
          </a:p>
        </p:txBody>
      </p:sp>
    </p:spTree>
  </p:cSld>
  <p:clrMapOvr>
    <a:masterClrMapping/>
  </p:clrMapOvr>
  <p:transition spd="slow">
    <p:sndAc>
      <p:stSnd>
        <p:snd r:embed="rId2" name="type.wav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Vysvětli následující slova:</a:t>
            </a:r>
            <a:endParaRPr lang="cs-CZ" b="1" dirty="0"/>
          </a:p>
        </p:txBody>
      </p:sp>
      <p:pic>
        <p:nvPicPr>
          <p:cNvPr id="9" name="Zástupný symbol pro obsah 8" descr="DSC00004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357158" y="1285860"/>
            <a:ext cx="8501122" cy="528641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4" name="Vodorovný svitek 3"/>
          <p:cNvSpPr/>
          <p:nvPr/>
        </p:nvSpPr>
        <p:spPr>
          <a:xfrm>
            <a:off x="2857488" y="1785926"/>
            <a:ext cx="1643074" cy="969838"/>
          </a:xfrm>
          <a:prstGeom prst="horizontalScroll">
            <a:avLst/>
          </a:prstGeom>
          <a:solidFill>
            <a:srgbClr val="00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země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5" name="Vodorovný svitek 4"/>
          <p:cNvSpPr/>
          <p:nvPr/>
        </p:nvSpPr>
        <p:spPr>
          <a:xfrm>
            <a:off x="4786314" y="1714488"/>
            <a:ext cx="1643074" cy="969838"/>
          </a:xfrm>
          <a:prstGeom prst="horizontalScroll">
            <a:avLst/>
          </a:prstGeom>
          <a:solidFill>
            <a:srgbClr val="00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dělat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6" name="Vodorovný svitek 5"/>
          <p:cNvSpPr/>
          <p:nvPr/>
        </p:nvSpPr>
        <p:spPr>
          <a:xfrm>
            <a:off x="6715140" y="1714488"/>
            <a:ext cx="1785950" cy="969838"/>
          </a:xfrm>
          <a:prstGeom prst="horizontalScroll">
            <a:avLst/>
          </a:prstGeom>
          <a:solidFill>
            <a:srgbClr val="00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zemědělec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7" name="Vodorovný svitek 6"/>
          <p:cNvSpPr/>
          <p:nvPr/>
        </p:nvSpPr>
        <p:spPr>
          <a:xfrm>
            <a:off x="1000100" y="5000636"/>
            <a:ext cx="2143140" cy="969838"/>
          </a:xfrm>
          <a:prstGeom prst="horizontalScroll">
            <a:avLst/>
          </a:prstGeom>
          <a:solidFill>
            <a:srgbClr val="00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zemědělství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8" name="Vodorovný svitek 7"/>
          <p:cNvSpPr/>
          <p:nvPr/>
        </p:nvSpPr>
        <p:spPr>
          <a:xfrm>
            <a:off x="6357950" y="5000636"/>
            <a:ext cx="2000264" cy="969838"/>
          </a:xfrm>
          <a:prstGeom prst="horizontalScroll">
            <a:avLst/>
          </a:prstGeom>
          <a:solidFill>
            <a:srgbClr val="00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zemědělská výroba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0" name="Vodorovný svitek 9"/>
          <p:cNvSpPr/>
          <p:nvPr/>
        </p:nvSpPr>
        <p:spPr>
          <a:xfrm>
            <a:off x="3714744" y="5000636"/>
            <a:ext cx="2214578" cy="969838"/>
          </a:xfrm>
          <a:prstGeom prst="horizontalScroll">
            <a:avLst/>
          </a:prstGeom>
          <a:solidFill>
            <a:srgbClr val="00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zemědělská půda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1" name="Vodorovný svitek 10"/>
          <p:cNvSpPr/>
          <p:nvPr/>
        </p:nvSpPr>
        <p:spPr>
          <a:xfrm>
            <a:off x="857224" y="1785926"/>
            <a:ext cx="1643074" cy="969838"/>
          </a:xfrm>
          <a:prstGeom prst="horizontalScroll">
            <a:avLst/>
          </a:prstGeom>
          <a:solidFill>
            <a:srgbClr val="00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Země</a:t>
            </a:r>
            <a:endParaRPr lang="cs-CZ" sz="2400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slow">
    <p:sndAc>
      <p:stSnd>
        <p:snd r:embed="rId2" name="typ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allAtOnce" animBg="1"/>
      <p:bldP spid="5" grpId="0" build="allAtOnce" animBg="1"/>
      <p:bldP spid="6" grpId="0" build="allAtOnce" animBg="1"/>
      <p:bldP spid="7" grpId="0" build="allAtOnce" animBg="1"/>
      <p:bldP spid="8" grpId="0" build="allAtOnce" animBg="1"/>
      <p:bldP spid="10" grpId="0" build="allAtOnce" animBg="1"/>
      <p:bldP spid="11" grpId="0" build="allAtOnce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82594"/>
          </a:xfrm>
        </p:spPr>
        <p:txBody>
          <a:bodyPr>
            <a:normAutofit/>
          </a:bodyPr>
          <a:lstStyle/>
          <a:p>
            <a:r>
              <a:rPr lang="cs-CZ" sz="2400" b="1" dirty="0" smtClean="0"/>
              <a:t>Najdi vhodné dokončení věty. Své rozhodnutí zdůvodni.</a:t>
            </a:r>
            <a:endParaRPr lang="cs-CZ" sz="2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28670"/>
            <a:ext cx="8229600" cy="5197493"/>
          </a:xfrm>
          <a:solidFill>
            <a:srgbClr val="CCECFF"/>
          </a:solidFill>
        </p:spPr>
        <p:txBody>
          <a:bodyPr/>
          <a:lstStyle/>
          <a:p>
            <a:r>
              <a:rPr lang="cs-CZ" b="1" dirty="0" smtClean="0"/>
              <a:t>Pro rozvoj zemědělství je důležité:</a:t>
            </a:r>
            <a:endParaRPr lang="cs-CZ" b="1" dirty="0"/>
          </a:p>
        </p:txBody>
      </p:sp>
      <p:sp>
        <p:nvSpPr>
          <p:cNvPr id="6" name="Výbuch 2 5"/>
          <p:cNvSpPr/>
          <p:nvPr/>
        </p:nvSpPr>
        <p:spPr>
          <a:xfrm>
            <a:off x="2339752" y="4293096"/>
            <a:ext cx="3000396" cy="1571636"/>
          </a:xfrm>
          <a:prstGeom prst="irregularSeal2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státní zřízení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7" name="Výbuch 2 6"/>
          <p:cNvSpPr/>
          <p:nvPr/>
        </p:nvSpPr>
        <p:spPr>
          <a:xfrm>
            <a:off x="3563888" y="4941168"/>
            <a:ext cx="3000396" cy="1571636"/>
          </a:xfrm>
          <a:prstGeom prst="irregularSeal2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druh půdy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8" name="Výbuch 2 7"/>
          <p:cNvSpPr/>
          <p:nvPr/>
        </p:nvSpPr>
        <p:spPr>
          <a:xfrm>
            <a:off x="4932040" y="4149080"/>
            <a:ext cx="3000396" cy="1571636"/>
          </a:xfrm>
          <a:prstGeom prst="irregularSeal2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pěkná mapa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4" name="Výbuch 2 3"/>
          <p:cNvSpPr/>
          <p:nvPr/>
        </p:nvSpPr>
        <p:spPr>
          <a:xfrm>
            <a:off x="5929322" y="4714884"/>
            <a:ext cx="3000396" cy="1571636"/>
          </a:xfrm>
          <a:prstGeom prst="irregularSeal2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podnebí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9" name="Výbuch 2 8"/>
          <p:cNvSpPr/>
          <p:nvPr/>
        </p:nvSpPr>
        <p:spPr>
          <a:xfrm>
            <a:off x="0" y="4929198"/>
            <a:ext cx="3357586" cy="1571636"/>
          </a:xfrm>
          <a:prstGeom prst="irregularSeal2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technická vyspělost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5" name="Výbuch 2 4"/>
          <p:cNvSpPr/>
          <p:nvPr/>
        </p:nvSpPr>
        <p:spPr>
          <a:xfrm>
            <a:off x="323528" y="3933056"/>
            <a:ext cx="3000396" cy="1571636"/>
          </a:xfrm>
          <a:prstGeom prst="irregularSeal2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pracovní den</a:t>
            </a:r>
            <a:endParaRPr lang="cs-CZ" sz="2400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slow">
    <p:sndAc>
      <p:stSnd>
        <p:snd r:embed="rId2" name="type.wav"/>
      </p:stSnd>
    </p:sndAc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Zemědělská půda:</a:t>
            </a:r>
            <a:endParaRPr lang="cs-CZ" b="1" dirty="0"/>
          </a:p>
        </p:txBody>
      </p:sp>
      <p:pic>
        <p:nvPicPr>
          <p:cNvPr id="6" name="Zástupný symbol pro obsah 5" descr="DSC00005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357158" y="1285860"/>
            <a:ext cx="4143404" cy="237226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4" name="Obláček 3"/>
          <p:cNvSpPr/>
          <p:nvPr/>
        </p:nvSpPr>
        <p:spPr>
          <a:xfrm>
            <a:off x="785786" y="357166"/>
            <a:ext cx="1357322" cy="1000132"/>
          </a:xfrm>
          <a:prstGeom prst="cloudCallout">
            <a:avLst/>
          </a:prstGeom>
          <a:solidFill>
            <a:srgbClr val="00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orná půda</a:t>
            </a:r>
            <a:endParaRPr lang="cs-CZ" sz="2000" b="1" dirty="0">
              <a:solidFill>
                <a:schemeClr val="tx1"/>
              </a:solidFill>
            </a:endParaRPr>
          </a:p>
        </p:txBody>
      </p:sp>
      <p:pic>
        <p:nvPicPr>
          <p:cNvPr id="8" name="Obrázek 7" descr="RIMG2344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428596" y="3643314"/>
            <a:ext cx="4071966" cy="276822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1" name="Zástupný symbol pro obsah 3" descr="RIMG5465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4572000" y="1214422"/>
            <a:ext cx="4143404" cy="242889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2" name="Obrázek 11" descr="101MSD-DSC02788_DSC02788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4643438" y="3571876"/>
            <a:ext cx="4071966" cy="285752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3" name="Obrázek 12" descr="DSC00108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500034" y="3571876"/>
            <a:ext cx="3929058" cy="294679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4" name="Obláček 13"/>
          <p:cNvSpPr/>
          <p:nvPr/>
        </p:nvSpPr>
        <p:spPr>
          <a:xfrm>
            <a:off x="571472" y="3214686"/>
            <a:ext cx="1214446" cy="714380"/>
          </a:xfrm>
          <a:prstGeom prst="cloudCallout">
            <a:avLst>
              <a:gd name="adj1" fmla="val 38774"/>
              <a:gd name="adj2" fmla="val -95721"/>
            </a:avLst>
          </a:prstGeom>
          <a:solidFill>
            <a:srgbClr val="00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pole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5" name="Obláček 14"/>
          <p:cNvSpPr/>
          <p:nvPr/>
        </p:nvSpPr>
        <p:spPr>
          <a:xfrm>
            <a:off x="1857356" y="3143248"/>
            <a:ext cx="1285884" cy="785818"/>
          </a:xfrm>
          <a:prstGeom prst="cloudCallout">
            <a:avLst>
              <a:gd name="adj1" fmla="val -37623"/>
              <a:gd name="adj2" fmla="val 101288"/>
            </a:avLst>
          </a:prstGeom>
          <a:solidFill>
            <a:srgbClr val="00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vinice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6" name="Obláček 15"/>
          <p:cNvSpPr/>
          <p:nvPr/>
        </p:nvSpPr>
        <p:spPr>
          <a:xfrm>
            <a:off x="3286116" y="3214686"/>
            <a:ext cx="1071570" cy="714380"/>
          </a:xfrm>
          <a:prstGeom prst="cloudCallout">
            <a:avLst/>
          </a:prstGeom>
          <a:solidFill>
            <a:srgbClr val="00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sady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5" name="Obláček 4"/>
          <p:cNvSpPr/>
          <p:nvPr/>
        </p:nvSpPr>
        <p:spPr>
          <a:xfrm>
            <a:off x="7143768" y="357166"/>
            <a:ext cx="1357322" cy="1000132"/>
          </a:xfrm>
          <a:prstGeom prst="cloudCallout">
            <a:avLst/>
          </a:prstGeom>
          <a:solidFill>
            <a:srgbClr val="00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zelené plochy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7" name="Obláček 16"/>
          <p:cNvSpPr/>
          <p:nvPr/>
        </p:nvSpPr>
        <p:spPr>
          <a:xfrm>
            <a:off x="5143504" y="3214686"/>
            <a:ext cx="1285884" cy="785818"/>
          </a:xfrm>
          <a:prstGeom prst="cloudCallout">
            <a:avLst>
              <a:gd name="adj1" fmla="val -45524"/>
              <a:gd name="adj2" fmla="val -71640"/>
            </a:avLst>
          </a:prstGeom>
          <a:solidFill>
            <a:srgbClr val="00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louky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8" name="Obláček 17"/>
          <p:cNvSpPr/>
          <p:nvPr/>
        </p:nvSpPr>
        <p:spPr>
          <a:xfrm>
            <a:off x="6786578" y="3143248"/>
            <a:ext cx="1643074" cy="785818"/>
          </a:xfrm>
          <a:prstGeom prst="cloudCallout">
            <a:avLst>
              <a:gd name="adj1" fmla="val -37623"/>
              <a:gd name="adj2" fmla="val 101288"/>
            </a:avLst>
          </a:prstGeom>
          <a:solidFill>
            <a:srgbClr val="00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pastviny</a:t>
            </a:r>
            <a:endParaRPr lang="cs-CZ" sz="2000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slow">
    <p:sndAc>
      <p:stSnd>
        <p:snd r:embed="rId2" name="typ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6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6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17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17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18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1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6" dur="5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allAtOnce" animBg="1"/>
      <p:bldP spid="14" grpId="0" build="allAtOnce" animBg="1"/>
      <p:bldP spid="15" grpId="0" build="allAtOnce" animBg="1"/>
      <p:bldP spid="16" grpId="0" build="allAtOnce" animBg="1"/>
      <p:bldP spid="5" grpId="0" build="allAtOnce" animBg="1"/>
      <p:bldP spid="17" grpId="0" build="allAtOnce" animBg="1"/>
      <p:bldP spid="18" grpId="0" build="allAtOnce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Doplníš správně?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42984"/>
            <a:ext cx="8229600" cy="4786347"/>
          </a:xfrm>
          <a:solidFill>
            <a:schemeClr val="accent4">
              <a:lumMod val="20000"/>
              <a:lumOff val="80000"/>
            </a:schemeClr>
          </a:solidFill>
        </p:spPr>
        <p:txBody>
          <a:bodyPr>
            <a:normAutofit fontScale="85000" lnSpcReduction="10000"/>
          </a:bodyPr>
          <a:lstStyle/>
          <a:p>
            <a:pPr>
              <a:lnSpc>
                <a:spcPct val="150000"/>
              </a:lnSpc>
            </a:pPr>
            <a:r>
              <a:rPr lang="cs-CZ" b="1" dirty="0" smtClean="0"/>
              <a:t>Pěstování hospodářských rostlin se označuje jako ___________________________ . </a:t>
            </a:r>
          </a:p>
          <a:p>
            <a:pPr>
              <a:lnSpc>
                <a:spcPct val="150000"/>
              </a:lnSpc>
            </a:pPr>
            <a:r>
              <a:rPr lang="cs-CZ" b="1" dirty="0" smtClean="0"/>
              <a:t>Pěstujeme například: ______________________________________ .</a:t>
            </a:r>
          </a:p>
          <a:p>
            <a:pPr>
              <a:lnSpc>
                <a:spcPct val="150000"/>
              </a:lnSpc>
            </a:pPr>
            <a:r>
              <a:rPr lang="cs-CZ" b="1" dirty="0" smtClean="0"/>
              <a:t>Chov hospodářských zvířat nazýváme ____________. </a:t>
            </a:r>
          </a:p>
          <a:p>
            <a:pPr>
              <a:lnSpc>
                <a:spcPct val="150000"/>
              </a:lnSpc>
            </a:pPr>
            <a:r>
              <a:rPr lang="cs-CZ" b="1" dirty="0" smtClean="0"/>
              <a:t>Patří sem například: ____________________________________ .</a:t>
            </a:r>
          </a:p>
          <a:p>
            <a:pPr>
              <a:lnSpc>
                <a:spcPct val="150000"/>
              </a:lnSpc>
            </a:pPr>
            <a:endParaRPr lang="cs-CZ" b="1" dirty="0" smtClean="0"/>
          </a:p>
          <a:p>
            <a:pPr>
              <a:lnSpc>
                <a:spcPct val="150000"/>
              </a:lnSpc>
            </a:pPr>
            <a:endParaRPr lang="cs-CZ" b="1" dirty="0" smtClean="0"/>
          </a:p>
          <a:p>
            <a:pPr>
              <a:lnSpc>
                <a:spcPct val="150000"/>
              </a:lnSpc>
            </a:pPr>
            <a:endParaRPr lang="cs-CZ" b="1" dirty="0" smtClean="0"/>
          </a:p>
          <a:p>
            <a:pPr>
              <a:lnSpc>
                <a:spcPct val="150000"/>
              </a:lnSpc>
            </a:pPr>
            <a:endParaRPr lang="cs-CZ" b="1" dirty="0" smtClean="0"/>
          </a:p>
        </p:txBody>
      </p:sp>
      <p:sp>
        <p:nvSpPr>
          <p:cNvPr id="4" name="Zaoblený obdélník 3"/>
          <p:cNvSpPr/>
          <p:nvPr/>
        </p:nvSpPr>
        <p:spPr>
          <a:xfrm>
            <a:off x="1071538" y="5572140"/>
            <a:ext cx="2357454" cy="42862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rostlinná výroba</a:t>
            </a:r>
            <a:endParaRPr lang="cs-CZ" sz="2000" b="1" dirty="0"/>
          </a:p>
        </p:txBody>
      </p:sp>
      <p:sp>
        <p:nvSpPr>
          <p:cNvPr id="5" name="Zaoblený obdélník 4"/>
          <p:cNvSpPr/>
          <p:nvPr/>
        </p:nvSpPr>
        <p:spPr>
          <a:xfrm>
            <a:off x="6000760" y="5572140"/>
            <a:ext cx="2071702" cy="42862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živočišná výroba</a:t>
            </a:r>
            <a:endParaRPr lang="cs-CZ" sz="2000" b="1" dirty="0"/>
          </a:p>
        </p:txBody>
      </p:sp>
      <p:sp>
        <p:nvSpPr>
          <p:cNvPr id="8" name="Zaoblený obdélník 7"/>
          <p:cNvSpPr/>
          <p:nvPr/>
        </p:nvSpPr>
        <p:spPr>
          <a:xfrm>
            <a:off x="3571868" y="5572140"/>
            <a:ext cx="1000132" cy="42862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pšenici</a:t>
            </a:r>
            <a:endParaRPr lang="cs-CZ" sz="2000" b="1" dirty="0"/>
          </a:p>
        </p:txBody>
      </p:sp>
      <p:sp>
        <p:nvSpPr>
          <p:cNvPr id="9" name="Zaoblený obdélník 8"/>
          <p:cNvSpPr/>
          <p:nvPr/>
        </p:nvSpPr>
        <p:spPr>
          <a:xfrm>
            <a:off x="2428860" y="6072206"/>
            <a:ext cx="1143008" cy="42862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zeleninu</a:t>
            </a:r>
            <a:endParaRPr lang="cs-CZ" sz="2000" b="1" dirty="0"/>
          </a:p>
        </p:txBody>
      </p:sp>
      <p:sp>
        <p:nvSpPr>
          <p:cNvPr id="12" name="Zaoblený obdélník 11"/>
          <p:cNvSpPr/>
          <p:nvPr/>
        </p:nvSpPr>
        <p:spPr>
          <a:xfrm>
            <a:off x="4643438" y="5572140"/>
            <a:ext cx="1214446" cy="42862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kukuřici</a:t>
            </a:r>
            <a:endParaRPr lang="cs-CZ" sz="2000" b="1" dirty="0"/>
          </a:p>
        </p:txBody>
      </p:sp>
      <p:sp>
        <p:nvSpPr>
          <p:cNvPr id="13" name="Zaoblený obdélník 12"/>
          <p:cNvSpPr/>
          <p:nvPr/>
        </p:nvSpPr>
        <p:spPr>
          <a:xfrm>
            <a:off x="3643306" y="6072206"/>
            <a:ext cx="1357322" cy="42862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chov ovcí</a:t>
            </a:r>
            <a:endParaRPr lang="cs-CZ" sz="2000" b="1" dirty="0"/>
          </a:p>
        </p:txBody>
      </p:sp>
      <p:sp>
        <p:nvSpPr>
          <p:cNvPr id="14" name="Zaoblený obdélník 13"/>
          <p:cNvSpPr/>
          <p:nvPr/>
        </p:nvSpPr>
        <p:spPr>
          <a:xfrm>
            <a:off x="642910" y="6072206"/>
            <a:ext cx="1714512" cy="42862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chov prasat</a:t>
            </a:r>
            <a:endParaRPr lang="cs-CZ" sz="2000" b="1" dirty="0"/>
          </a:p>
        </p:txBody>
      </p:sp>
      <p:sp>
        <p:nvSpPr>
          <p:cNvPr id="15" name="Zaoblený obdélník 14"/>
          <p:cNvSpPr/>
          <p:nvPr/>
        </p:nvSpPr>
        <p:spPr>
          <a:xfrm>
            <a:off x="5143504" y="6072206"/>
            <a:ext cx="1285884" cy="42862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chov včel</a:t>
            </a:r>
            <a:endParaRPr lang="cs-CZ" sz="2000" b="1" dirty="0"/>
          </a:p>
        </p:txBody>
      </p:sp>
      <p:sp>
        <p:nvSpPr>
          <p:cNvPr id="17" name="Zaoblený obdélník 16"/>
          <p:cNvSpPr/>
          <p:nvPr/>
        </p:nvSpPr>
        <p:spPr>
          <a:xfrm>
            <a:off x="6572264" y="6072206"/>
            <a:ext cx="1857388" cy="42862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cukrovou řepu</a:t>
            </a:r>
            <a:endParaRPr lang="cs-CZ" sz="2000" b="1" dirty="0"/>
          </a:p>
        </p:txBody>
      </p:sp>
    </p:spTree>
  </p:cSld>
  <p:clrMapOvr>
    <a:masterClrMapping/>
  </p:clrMapOvr>
  <p:transition spd="slow">
    <p:sndAc>
      <p:stSnd>
        <p:snd r:embed="rId2" name="type.wav"/>
      </p:stSnd>
    </p:sndAc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000" b="1" dirty="0" smtClean="0"/>
              <a:t>Přiřaď obrázky do oblastí, kde najdeme tuto rostlinnou či živočišnou výrobu.</a:t>
            </a:r>
            <a:endParaRPr lang="cs-CZ" sz="4000" b="1" dirty="0"/>
          </a:p>
        </p:txBody>
      </p:sp>
      <p:pic>
        <p:nvPicPr>
          <p:cNvPr id="4" name="Zástupný symbol pro obsah 11" descr="MC900349423.WMF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71472" y="1500174"/>
            <a:ext cx="8001056" cy="4714908"/>
          </a:xfrm>
          <a:prstGeom prst="rect">
            <a:avLst/>
          </a:prstGeom>
        </p:spPr>
      </p:pic>
      <p:pic>
        <p:nvPicPr>
          <p:cNvPr id="5" name="Zástupný symbol pro obsah 4" descr="DSC00022.JPG"/>
          <p:cNvPicPr>
            <a:picLocks noGrp="1" noChangeAspect="1"/>
          </p:cNvPicPr>
          <p:nvPr>
            <p:ph idx="1"/>
          </p:nvPr>
        </p:nvPicPr>
        <p:blipFill>
          <a:blip r:embed="rId4" cstate="print"/>
          <a:stretch>
            <a:fillRect/>
          </a:stretch>
        </p:blipFill>
        <p:spPr>
          <a:xfrm flipH="1">
            <a:off x="1643042" y="1500174"/>
            <a:ext cx="914389" cy="685791"/>
          </a:xfrm>
          <a:prstGeom prst="ellipse">
            <a:avLst/>
          </a:prstGeom>
        </p:spPr>
      </p:pic>
      <p:pic>
        <p:nvPicPr>
          <p:cNvPr id="6" name="Obrázek 5" descr="DSC00026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 rot="5400000">
            <a:off x="7852195" y="2149069"/>
            <a:ext cx="1190629" cy="892971"/>
          </a:xfrm>
          <a:prstGeom prst="ellipse">
            <a:avLst/>
          </a:prstGeom>
        </p:spPr>
      </p:pic>
      <p:pic>
        <p:nvPicPr>
          <p:cNvPr id="7" name="Obrázek 6" descr="DSC00009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 rot="5400000">
            <a:off x="355173" y="1573597"/>
            <a:ext cx="1158888" cy="869166"/>
          </a:xfrm>
          <a:prstGeom prst="ellipse">
            <a:avLst/>
          </a:prstGeom>
        </p:spPr>
      </p:pic>
      <p:pic>
        <p:nvPicPr>
          <p:cNvPr id="8" name="Obrázek 7" descr="DSC00155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 rot="5400000">
            <a:off x="5786450" y="1500170"/>
            <a:ext cx="1142976" cy="857232"/>
          </a:xfrm>
          <a:prstGeom prst="ellipse">
            <a:avLst/>
          </a:prstGeom>
        </p:spPr>
      </p:pic>
      <p:pic>
        <p:nvPicPr>
          <p:cNvPr id="9" name="Obrázek 8" descr="101MSD-DSC02788_DSC02788.JPG"/>
          <p:cNvPicPr>
            <a:picLocks noChangeAspect="1"/>
          </p:cNvPicPr>
          <p:nvPr/>
        </p:nvPicPr>
        <p:blipFill>
          <a:blip r:embed="rId8" cstate="print"/>
          <a:srcRect l="69474" t="11228" r="1053" b="56491"/>
          <a:stretch>
            <a:fillRect/>
          </a:stretch>
        </p:blipFill>
        <p:spPr>
          <a:xfrm>
            <a:off x="1857356" y="5357826"/>
            <a:ext cx="1478456" cy="1214446"/>
          </a:xfrm>
          <a:prstGeom prst="ellipse">
            <a:avLst/>
          </a:prstGeom>
        </p:spPr>
      </p:pic>
      <p:pic>
        <p:nvPicPr>
          <p:cNvPr id="11" name="Obrázek 10" descr="RIMG0040.JPG"/>
          <p:cNvPicPr>
            <a:picLocks noChangeAspect="1"/>
          </p:cNvPicPr>
          <p:nvPr/>
        </p:nvPicPr>
        <p:blipFill>
          <a:blip r:embed="rId9" cstate="print"/>
          <a:srcRect l="23437" t="18750" r="24219" b="9375"/>
          <a:stretch>
            <a:fillRect/>
          </a:stretch>
        </p:blipFill>
        <p:spPr>
          <a:xfrm>
            <a:off x="3786182" y="5500702"/>
            <a:ext cx="1285884" cy="1071569"/>
          </a:xfrm>
          <a:prstGeom prst="ellipse">
            <a:avLst/>
          </a:prstGeom>
        </p:spPr>
      </p:pic>
      <p:pic>
        <p:nvPicPr>
          <p:cNvPr id="12" name="Obrázek 11" descr="DSC00039.JPG"/>
          <p:cNvPicPr>
            <a:picLocks noChangeAspect="1"/>
          </p:cNvPicPr>
          <p:nvPr/>
        </p:nvPicPr>
        <p:blipFill>
          <a:blip r:embed="rId10" cstate="print"/>
          <a:srcRect l="61719" t="52083" r="19531" b="32292"/>
          <a:stretch>
            <a:fillRect/>
          </a:stretch>
        </p:blipFill>
        <p:spPr>
          <a:xfrm>
            <a:off x="6643702" y="5357826"/>
            <a:ext cx="1714512" cy="1071570"/>
          </a:xfrm>
          <a:prstGeom prst="ellipse">
            <a:avLst/>
          </a:prstGeom>
        </p:spPr>
      </p:pic>
      <p:pic>
        <p:nvPicPr>
          <p:cNvPr id="13" name="Obrázek 12" descr="RIMG0048.JPG"/>
          <p:cNvPicPr>
            <a:picLocks noChangeAspect="1"/>
          </p:cNvPicPr>
          <p:nvPr/>
        </p:nvPicPr>
        <p:blipFill>
          <a:blip r:embed="rId11" cstate="print"/>
          <a:srcRect l="42187" t="38542" r="28125" b="27083"/>
          <a:stretch>
            <a:fillRect/>
          </a:stretch>
        </p:blipFill>
        <p:spPr>
          <a:xfrm>
            <a:off x="5143504" y="5429264"/>
            <a:ext cx="1357322" cy="1178727"/>
          </a:xfrm>
          <a:prstGeom prst="ellipse">
            <a:avLst/>
          </a:prstGeom>
        </p:spPr>
      </p:pic>
      <p:pic>
        <p:nvPicPr>
          <p:cNvPr id="14" name="Obrázek 13" descr="RIMG0081.JPG"/>
          <p:cNvPicPr>
            <a:picLocks noChangeAspect="1"/>
          </p:cNvPicPr>
          <p:nvPr/>
        </p:nvPicPr>
        <p:blipFill>
          <a:blip r:embed="rId12" cstate="print"/>
          <a:srcRect l="16406" t="22917" r="25000" b="26041"/>
          <a:stretch>
            <a:fillRect/>
          </a:stretch>
        </p:blipFill>
        <p:spPr>
          <a:xfrm>
            <a:off x="571472" y="4500570"/>
            <a:ext cx="1530815" cy="1000132"/>
          </a:xfrm>
          <a:prstGeom prst="ellipse">
            <a:avLst/>
          </a:prstGeom>
        </p:spPr>
      </p:pic>
      <p:pic>
        <p:nvPicPr>
          <p:cNvPr id="15" name="Obrázek 14" descr="DSC00106.JPG"/>
          <p:cNvPicPr>
            <a:picLocks noChangeAspect="1"/>
          </p:cNvPicPr>
          <p:nvPr/>
        </p:nvPicPr>
        <p:blipFill>
          <a:blip r:embed="rId13" cstate="print"/>
          <a:stretch>
            <a:fillRect/>
          </a:stretch>
        </p:blipFill>
        <p:spPr>
          <a:xfrm rot="5400000">
            <a:off x="6679421" y="1464455"/>
            <a:ext cx="1428760" cy="1071570"/>
          </a:xfrm>
          <a:prstGeom prst="ellipse">
            <a:avLst/>
          </a:prstGeom>
        </p:spPr>
      </p:pic>
    </p:spTree>
  </p:cSld>
  <p:clrMapOvr>
    <a:masterClrMapping/>
  </p:clrMapOvr>
  <p:transition spd="slow">
    <p:sndAc>
      <p:stSnd>
        <p:snd r:embed="rId2" name="type.wav"/>
      </p:stSnd>
    </p:sndAc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bg1"/>
          </a:solidFill>
        </p:spPr>
        <p:txBody>
          <a:bodyPr>
            <a:normAutofit/>
          </a:bodyPr>
          <a:lstStyle/>
          <a:p>
            <a:r>
              <a:rPr lang="cs-CZ" sz="6000" b="1" u="sng" dirty="0" smtClean="0">
                <a:solidFill>
                  <a:schemeClr val="accent2">
                    <a:lumMod val="75000"/>
                  </a:schemeClr>
                </a:solidFill>
              </a:rPr>
              <a:t>ZEMĚDĚLSTVÍ</a:t>
            </a:r>
            <a:endParaRPr lang="cs-CZ" sz="6000" b="1" u="sng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85860"/>
            <a:ext cx="8229600" cy="5072098"/>
          </a:xfrm>
          <a:solidFill>
            <a:schemeClr val="accent5">
              <a:lumMod val="20000"/>
              <a:lumOff val="80000"/>
            </a:schemeClr>
          </a:solidFill>
        </p:spPr>
        <p:txBody>
          <a:bodyPr>
            <a:normAutofit fontScale="85000" lnSpcReduction="10000"/>
          </a:bodyPr>
          <a:lstStyle/>
          <a:p>
            <a:pPr>
              <a:buFontTx/>
              <a:buChar char="-"/>
            </a:pPr>
            <a:r>
              <a:rPr lang="cs-CZ" sz="3600" dirty="0" smtClean="0"/>
              <a:t>je ovlivněno přírodními podmínkami (podnebí, kvalita půdy) a technickou vyspělostí obyvatel</a:t>
            </a:r>
          </a:p>
          <a:p>
            <a:pPr>
              <a:buFontTx/>
              <a:buChar char="-"/>
            </a:pPr>
            <a:r>
              <a:rPr lang="cs-CZ" sz="3600" dirty="0" smtClean="0"/>
              <a:t>zemědělská půda (orná, zelené plochy)</a:t>
            </a:r>
          </a:p>
          <a:p>
            <a:pPr>
              <a:buFontTx/>
              <a:buChar char="-"/>
            </a:pPr>
            <a:r>
              <a:rPr lang="cs-CZ" sz="3600" dirty="0" smtClean="0"/>
              <a:t>zemědělská výroba (rostlinná, živočišná)</a:t>
            </a:r>
          </a:p>
          <a:p>
            <a:pPr>
              <a:buNone/>
            </a:pPr>
            <a:endParaRPr lang="cs-CZ" sz="3600" dirty="0" smtClean="0"/>
          </a:p>
          <a:p>
            <a:r>
              <a:rPr lang="cs-CZ" sz="3600" b="1" dirty="0" smtClean="0"/>
              <a:t>Nížiny: </a:t>
            </a:r>
            <a:r>
              <a:rPr lang="cs-CZ" sz="3600" dirty="0" smtClean="0"/>
              <a:t>pěstování obilí, kukuřice, cukrové řepy, ovoce a zeleniny, vinné révy, chmelu</a:t>
            </a:r>
          </a:p>
          <a:p>
            <a:r>
              <a:rPr lang="cs-CZ" sz="3600" b="1" dirty="0" smtClean="0"/>
              <a:t>Vrchoviny: </a:t>
            </a:r>
            <a:r>
              <a:rPr lang="cs-CZ" sz="3600" dirty="0" smtClean="0"/>
              <a:t>pěstování lnu, řepky olejky, ovsa a brambor</a:t>
            </a:r>
          </a:p>
          <a:p>
            <a:r>
              <a:rPr lang="cs-CZ" sz="3600" b="1" dirty="0" smtClean="0"/>
              <a:t>Hornatiny: </a:t>
            </a:r>
            <a:r>
              <a:rPr lang="cs-CZ" sz="3600" dirty="0" smtClean="0"/>
              <a:t>pastvinářské oblasti (krávy, ovce)</a:t>
            </a:r>
            <a:endParaRPr lang="cs-CZ" dirty="0" smtClean="0"/>
          </a:p>
          <a:p>
            <a:pPr>
              <a:buNone/>
            </a:pPr>
            <a:endParaRPr lang="cs-CZ" dirty="0" smtClean="0"/>
          </a:p>
        </p:txBody>
      </p:sp>
    </p:spTree>
  </p:cSld>
  <p:clrMapOvr>
    <a:masterClrMapping/>
  </p:clrMapOvr>
  <p:transition spd="slow">
    <p:sndAc>
      <p:stSnd>
        <p:snd r:embed="rId2" name="type.wav"/>
      </p:stSnd>
    </p:sndAc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Použité zdroje: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Obrazový materiál čerpaný  z otevřené galerie na www -  </a:t>
            </a:r>
            <a:r>
              <a:rPr lang="cs-CZ" dirty="0" smtClean="0">
                <a:hlinkClick r:id="rId3"/>
              </a:rPr>
              <a:t>http://office.</a:t>
            </a:r>
            <a:r>
              <a:rPr lang="cs-CZ" dirty="0" err="1" smtClean="0">
                <a:hlinkClick r:id="rId3"/>
              </a:rPr>
              <a:t>microsoft.com</a:t>
            </a:r>
            <a:r>
              <a:rPr lang="cs-CZ" dirty="0" smtClean="0"/>
              <a:t> (Mapa České republiky – MC900349423.WMF)</a:t>
            </a:r>
          </a:p>
          <a:p>
            <a:r>
              <a:rPr lang="cs-CZ" smtClean="0"/>
              <a:t>Vlastní </a:t>
            </a:r>
            <a:r>
              <a:rPr lang="cs-CZ" dirty="0" smtClean="0"/>
              <a:t>fotografie</a:t>
            </a:r>
          </a:p>
        </p:txBody>
      </p:sp>
    </p:spTree>
  </p:cSld>
  <p:clrMapOvr>
    <a:masterClrMapping/>
  </p:clrMapOvr>
  <p:transition spd="slow">
    <p:sndAc>
      <p:stSnd>
        <p:snd r:embed="rId2" name="type.wav"/>
      </p:stSnd>
    </p:sndAc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1751</TotalTime>
  <Words>277</Words>
  <Application>Microsoft Office PowerPoint</Application>
  <PresentationFormat>Předvádění na obrazovce (4:3)</PresentationFormat>
  <Paragraphs>61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Snímek 1</vt:lpstr>
      <vt:lpstr>ZEMĚDĚLSTVÍ</vt:lpstr>
      <vt:lpstr>Vysvětli následující slova:</vt:lpstr>
      <vt:lpstr>Najdi vhodné dokončení věty. Své rozhodnutí zdůvodni.</vt:lpstr>
      <vt:lpstr>Zemědělská půda:</vt:lpstr>
      <vt:lpstr>Doplníš správně?</vt:lpstr>
      <vt:lpstr>Přiřaď obrázky do oblastí, kde najdeme tuto rostlinnou či živočišnou výrobu.</vt:lpstr>
      <vt:lpstr>ZEMĚDĚLSTVÍ</vt:lpstr>
      <vt:lpstr>Použité zdroje:</vt:lpstr>
    </vt:vector>
  </TitlesOfParts>
  <Company>Hewlett-Packard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admin</dc:creator>
  <cp:lastModifiedBy>Dumy</cp:lastModifiedBy>
  <cp:revision>41</cp:revision>
  <dcterms:created xsi:type="dcterms:W3CDTF">2011-07-24T08:19:55Z</dcterms:created>
  <dcterms:modified xsi:type="dcterms:W3CDTF">2012-02-29T19:23:24Z</dcterms:modified>
</cp:coreProperties>
</file>