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1" r:id="rId3"/>
    <p:sldId id="262" r:id="rId4"/>
    <p:sldId id="263" r:id="rId5"/>
    <p:sldId id="264" r:id="rId6"/>
    <p:sldId id="265" r:id="rId7"/>
    <p:sldId id="267" r:id="rId8"/>
    <p:sldId id="270" r:id="rId9"/>
    <p:sldId id="271" r:id="rId10"/>
    <p:sldId id="272" r:id="rId11"/>
    <p:sldId id="273" r:id="rId12"/>
    <p:sldId id="27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67314B-49AC-4D1A-B2A8-ED93D1857CA5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5B6367-6582-40AB-8BEF-EB384339AD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221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2979763"/>
          </a:xfrm>
        </p:spPr>
        <p:txBody>
          <a:bodyPr>
            <a:normAutofit/>
          </a:bodyPr>
          <a:lstStyle/>
          <a:p>
            <a:r>
              <a:rPr lang="cs-CZ" sz="2700" b="1" dirty="0" err="1" smtClean="0">
                <a:solidFill>
                  <a:schemeClr val="tx1"/>
                </a:solidFill>
              </a:rPr>
              <a:t>Mgr.Iva</a:t>
            </a:r>
            <a:r>
              <a:rPr lang="cs-CZ" sz="2700" b="1" dirty="0" smtClean="0">
                <a:solidFill>
                  <a:schemeClr val="tx1"/>
                </a:solidFill>
              </a:rPr>
              <a:t> Štancíková</a:t>
            </a:r>
            <a:br>
              <a:rPr lang="cs-CZ" sz="2700" b="1" dirty="0" smtClean="0">
                <a:solidFill>
                  <a:schemeClr val="tx1"/>
                </a:solidFill>
              </a:rPr>
            </a:br>
            <a:r>
              <a:rPr lang="cs-CZ" sz="2700" b="1" dirty="0" smtClean="0">
                <a:solidFill>
                  <a:schemeClr val="tx1"/>
                </a:solidFill>
              </a:rPr>
              <a:t>Člověk a jeho svět</a:t>
            </a:r>
            <a:br>
              <a:rPr lang="cs-CZ" sz="2700" b="1" dirty="0" smtClean="0">
                <a:solidFill>
                  <a:schemeClr val="tx1"/>
                </a:solidFill>
              </a:rPr>
            </a:br>
            <a:r>
              <a:rPr lang="cs-CZ" sz="2700" b="1" dirty="0" smtClean="0">
                <a:solidFill>
                  <a:schemeClr val="tx1"/>
                </a:solidFill>
              </a:rPr>
              <a:t>Příroda – živá </a:t>
            </a:r>
            <a:br>
              <a:rPr lang="cs-CZ" sz="2700" b="1" dirty="0" smtClean="0">
                <a:solidFill>
                  <a:schemeClr val="tx1"/>
                </a:solidFill>
              </a:rPr>
            </a:br>
            <a:r>
              <a:rPr lang="cs-CZ" sz="2700" b="1" dirty="0" smtClean="0">
                <a:solidFill>
                  <a:schemeClr val="tx1"/>
                </a:solidFill>
              </a:rPr>
              <a:t>VY_32_INOVACE_20_priroda_ziva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OP  VK oblast podpory 1.4 s názvem </a:t>
            </a:r>
            <a:endParaRPr lang="cs-CZ" dirty="0" smtClean="0"/>
          </a:p>
          <a:p>
            <a:r>
              <a:rPr lang="cs-CZ" dirty="0" smtClean="0"/>
              <a:t>Zlepšení </a:t>
            </a:r>
            <a:r>
              <a:rPr lang="cs-CZ" dirty="0"/>
              <a:t>podmínek 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/>
              <a:t>pro </a:t>
            </a:r>
            <a:r>
              <a:rPr lang="cs-CZ" dirty="0" smtClean="0"/>
              <a:t>vzdělávání</a:t>
            </a:r>
          </a:p>
          <a:p>
            <a:r>
              <a:rPr lang="cs-CZ" dirty="0" smtClean="0"/>
              <a:t> </a:t>
            </a:r>
            <a:r>
              <a:rPr lang="cs-CZ" dirty="0"/>
              <a:t>na základních školách</a:t>
            </a:r>
          </a:p>
          <a:p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4824538" cy="795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163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277216"/>
            <a:ext cx="324036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3">
                    <a:lumMod val="75000"/>
                  </a:schemeClr>
                </a:solidFill>
              </a:rPr>
              <a:t>Příroda živá</a:t>
            </a:r>
          </a:p>
          <a:p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</a:rPr>
              <a:t>Živočichové</a:t>
            </a:r>
          </a:p>
          <a:p>
            <a:r>
              <a:rPr lang="cs-CZ" sz="2000" dirty="0" smtClean="0">
                <a:solidFill>
                  <a:srgbClr val="00B050"/>
                </a:solidFill>
              </a:rPr>
              <a:t>Obratlovci – mají páteř a obratle</a:t>
            </a:r>
          </a:p>
          <a:p>
            <a:endParaRPr lang="cs-CZ" sz="2000" dirty="0">
              <a:solidFill>
                <a:srgbClr val="00B050"/>
              </a:solidFill>
            </a:endParaRPr>
          </a:p>
          <a:p>
            <a:r>
              <a:rPr lang="cs-CZ" sz="2000" dirty="0" smtClean="0">
                <a:solidFill>
                  <a:srgbClr val="00B050"/>
                </a:solidFill>
              </a:rPr>
              <a:t>Savci – rodí živá mláďata, mají srst a 4 končetiny.</a:t>
            </a:r>
          </a:p>
          <a:p>
            <a:r>
              <a:rPr lang="cs-CZ" sz="2000" dirty="0" smtClean="0">
                <a:solidFill>
                  <a:srgbClr val="00B050"/>
                </a:solidFill>
              </a:rPr>
              <a:t>Najdeme je ve vodě i na souši. Doprovázejí člověka od pravěku: pes a kočka, chovná a tažná zvířata,</a:t>
            </a:r>
            <a:endParaRPr lang="cs-CZ" sz="2000" dirty="0">
              <a:solidFill>
                <a:srgbClr val="00B05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79983"/>
            <a:ext cx="3137331" cy="49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375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33" y="1124744"/>
            <a:ext cx="4597243" cy="5407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5" y="2132856"/>
            <a:ext cx="260355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</a:rPr>
              <a:t>Ptáci</a:t>
            </a:r>
            <a:endParaRPr lang="cs-CZ" sz="4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Mají křídla a dvě nohy, kladou vejce, liší se tvarem zobáku, stavbou nohy.</a:t>
            </a:r>
          </a:p>
          <a:p>
            <a:r>
              <a:rPr lang="cs-CZ" sz="2000" dirty="0" err="1" smtClean="0">
                <a:solidFill>
                  <a:schemeClr val="bg2">
                    <a:lumMod val="50000"/>
                  </a:schemeClr>
                </a:solidFill>
              </a:rPr>
              <a:t>Pěvci,dravci,vodní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,</a:t>
            </a:r>
          </a:p>
          <a:p>
            <a:r>
              <a:rPr lang="cs-CZ" sz="2000" dirty="0" err="1">
                <a:solidFill>
                  <a:schemeClr val="bg2">
                    <a:lumMod val="50000"/>
                  </a:schemeClr>
                </a:solidFill>
              </a:rPr>
              <a:t>s</a:t>
            </a:r>
            <a:r>
              <a:rPr lang="cs-CZ" sz="2000" dirty="0" err="1" smtClean="0">
                <a:solidFill>
                  <a:schemeClr val="bg2">
                    <a:lumMod val="50000"/>
                  </a:schemeClr>
                </a:solidFill>
              </a:rPr>
              <a:t>ovy,brodiví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,</a:t>
            </a: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š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plhavci……….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4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412776"/>
            <a:ext cx="5285184" cy="4609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3070237"/>
            <a:ext cx="22699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</a:rPr>
              <a:t>Plazi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Potomci pravěkých obratlovců, kladou vejce,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Želvy, krokodýli, hadi, ještěrky……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81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3" y="1032327"/>
            <a:ext cx="3888432" cy="4277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1844824"/>
            <a:ext cx="33123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</a:rPr>
              <a:t>Obojživelníci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Obývají okolí vodních ploch, dýchají plícemi, 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Vývoj: vajíčko, pulec</a:t>
            </a:r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– žábry, dospělec,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Mloci a čolci, skokan zelený, ropucha velká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293096"/>
            <a:ext cx="2797931" cy="2238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407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556792"/>
            <a:ext cx="3992363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55779" y="688435"/>
            <a:ext cx="36841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</a:rPr>
              <a:t>Ryby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Dýchají žábrami, kladou vajíčka – plůdek, dospělec,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Mají ploutve a tělo pokryté šupinami. Žijí ve vodě.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Kapr obecný, štika obecná, </a:t>
            </a:r>
          </a:p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cs-CZ" sz="4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57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443735"/>
            <a:ext cx="427355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000" y="3789040"/>
            <a:ext cx="2592000" cy="206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572000" y="1268760"/>
            <a:ext cx="34563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3">
                    <a:lumMod val="75000"/>
                  </a:schemeClr>
                </a:solidFill>
              </a:rPr>
              <a:t>Člověk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je živočich,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obratlovec,savec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, je tedy součástí přírody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85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C -0.02239 -0.02083 -0.04826 -0.03704 -0.075 -0.04583 C -0.07934 -0.04954 -0.08437 -0.05208 -0.08854 -0.05625 C -0.09792 -0.06574 -0.10278 -0.07523 -0.11545 -0.07662 C -0.1283 -0.07801 -0.14114 -0.07824 -0.15399 -0.07917 C -0.16285 -0.0831 -0.1717 -0.08426 -0.1809 -0.0868 C -0.18802 -0.08866 -0.19496 -0.09236 -0.20191 -0.09467 C -0.20816 -0.1 -0.21458 -0.10301 -0.22118 -0.10741 C -0.22239 -0.10995 -0.22309 -0.11342 -0.225 -0.11505 C -0.22552 -0.11551 -0.24844 -0.12893 -0.25191 -0.13055 C -0.25555 -0.13518 -0.26128 -0.13727 -0.26354 -0.14329 C -0.26562 -0.14884 -0.26458 -0.15532 -0.26545 -0.16134 C -0.26701 -0.17315 -0.26875 -0.17847 -0.275 -0.1868 C -0.27795 -0.19907 -0.28125 -0.21088 -0.28472 -0.22292 C -0.28542 -0.23588 -0.28507 -0.24861 -0.28663 -0.26134 C -0.28698 -0.26435 -0.28976 -0.26597 -0.29045 -0.26898 C -0.29375 -0.28333 -0.29357 -0.29838 -0.29809 -0.3125 C -0.3059 -0.33704 -0.32014 -0.36528 -0.33281 -0.3868 C -0.33507 -0.39074 -0.33837 -0.39329 -0.34045 -0.39722 C -0.34219 -0.40023 -0.34271 -0.40417 -0.34427 -0.40741 C -0.34705 -0.41342 -0.35573 -0.42847 -0.35972 -0.4331 C -0.36319 -0.43704 -0.36788 -0.43889 -0.37118 -0.44329 C -0.37396 -0.44699 -0.37882 -0.4544 -0.38281 -0.45625 C -0.38646 -0.45787 -0.39045 -0.45787 -0.39427 -0.4588 C -0.39687 -0.46042 -0.3993 -0.4625 -0.40191 -0.46389 C -0.40573 -0.46597 -0.40989 -0.46667 -0.41354 -0.46898 C -0.41875 -0.47245 -0.42344 -0.47731 -0.42899 -0.47917 C -0.44305 -0.4838 -0.45746 -0.48819 -0.47118 -0.49467 C -0.47587 -0.49699 -0.48021 -0.49954 -0.48472 -0.50231 C -0.48993 -0.50555 -0.5 -0.5125 -0.5 -0.5125 " pathEditMode="relative" ptsTypes="fffffffffffffffffffffffffffffA">
                                      <p:cBhvr>
                                        <p:cTn id="6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46666" y="838182"/>
            <a:ext cx="676875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3">
                    <a:lumMod val="75000"/>
                  </a:schemeClr>
                </a:solidFill>
              </a:rPr>
              <a:t>Bezobratlí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 – nemají páteř, jsou na zemi nejpočetnějším druhem živočichů</a:t>
            </a:r>
          </a:p>
          <a:p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Například: brouci</a:t>
            </a:r>
          </a:p>
          <a:p>
            <a:r>
              <a:rPr lang="cs-CZ" sz="28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                  motýli</a:t>
            </a:r>
          </a:p>
          <a:p>
            <a:r>
              <a:rPr lang="cs-CZ" sz="28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                  pavouci</a:t>
            </a:r>
          </a:p>
          <a:p>
            <a:r>
              <a:rPr lang="cs-CZ" sz="28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                  blanokřídlí</a:t>
            </a:r>
          </a:p>
          <a:p>
            <a:r>
              <a:rPr lang="cs-CZ" sz="28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                  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56992"/>
            <a:ext cx="3096000" cy="247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1299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10800000" flipH="1" flipV="1">
            <a:off x="1665621" y="-2401499"/>
            <a:ext cx="4197290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0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4000" b="1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40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4000" b="1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40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4000" b="1" dirty="0" smtClean="0">
                <a:solidFill>
                  <a:schemeClr val="accent3">
                    <a:lumMod val="75000"/>
                  </a:schemeClr>
                </a:solidFill>
              </a:rPr>
              <a:t>Rostliny</a:t>
            </a:r>
          </a:p>
          <a:p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Dřeviny – listnaté, jehličnaté, stromy a keře</a:t>
            </a:r>
          </a:p>
          <a:p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Byliny- dužnatý stonek</a:t>
            </a:r>
          </a:p>
          <a:p>
            <a:endParaRPr lang="cs-CZ" sz="28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Houby * nezelené rostliny</a:t>
            </a:r>
          </a:p>
          <a:p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Řasy 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170996"/>
            <a:ext cx="3672000" cy="2983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486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Otestuj se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916832"/>
            <a:ext cx="7488832" cy="3915797"/>
          </a:xfrm>
        </p:spPr>
        <p:txBody>
          <a:bodyPr>
            <a:normAutofit/>
          </a:bodyPr>
          <a:lstStyle/>
          <a:p>
            <a:r>
              <a:rPr lang="cs-CZ" dirty="0" smtClean="0"/>
              <a:t>Hlavní zdroj kyslíku na zemi:………………</a:t>
            </a:r>
          </a:p>
          <a:p>
            <a:r>
              <a:rPr lang="cs-CZ" dirty="0" smtClean="0"/>
              <a:t>Houby se rozmnožují:………………………</a:t>
            </a:r>
          </a:p>
          <a:p>
            <a:r>
              <a:rPr lang="cs-CZ" dirty="0" smtClean="0"/>
              <a:t>Ryby dýchají……...Tělo savců je pokryto………</a:t>
            </a:r>
          </a:p>
          <a:p>
            <a:r>
              <a:rPr lang="cs-CZ" dirty="0" smtClean="0"/>
              <a:t>Ptáci mají ….končetiny. Savci rodí ……mláďata</a:t>
            </a:r>
          </a:p>
          <a:p>
            <a:r>
              <a:rPr lang="cs-CZ" dirty="0" smtClean="0"/>
              <a:t>Dřeviny jsou jednoleté/vytrvalé rostliny.</a:t>
            </a:r>
          </a:p>
          <a:p>
            <a:r>
              <a:rPr lang="cs-CZ" dirty="0" smtClean="0"/>
              <a:t>Byliny mají ………stonek. Obilí patří mezi u……….rostliny. Bezobratlí nemají ………</a:t>
            </a:r>
          </a:p>
          <a:p>
            <a:r>
              <a:rPr lang="cs-CZ" dirty="0" smtClean="0"/>
              <a:t>Stonek dřevin nazýváme …………</a:t>
            </a:r>
          </a:p>
          <a:p>
            <a:r>
              <a:rPr lang="cs-CZ" dirty="0" smtClean="0"/>
              <a:t>Stéblo je dužnatý stonek s …………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986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Základní údaje o DUM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err="1"/>
              <a:t>Mgr.Iva</a:t>
            </a:r>
            <a:r>
              <a:rPr lang="cs-CZ" dirty="0"/>
              <a:t> Štancíková, ZŠ a MŠ Klášter Hradiště nad Jizerou, Klášter Hradiště nad Jizerou 81</a:t>
            </a:r>
          </a:p>
          <a:p>
            <a:r>
              <a:rPr lang="cs-CZ" dirty="0"/>
              <a:t>Období vytvoření DUM: 1.pololetí </a:t>
            </a:r>
            <a:r>
              <a:rPr lang="cs-CZ" dirty="0" err="1"/>
              <a:t>šk.roku</a:t>
            </a:r>
            <a:r>
              <a:rPr lang="cs-CZ" dirty="0"/>
              <a:t> 2011/2012</a:t>
            </a:r>
          </a:p>
          <a:p>
            <a:r>
              <a:rPr lang="cs-CZ" dirty="0"/>
              <a:t>Ročník: </a:t>
            </a:r>
            <a:r>
              <a:rPr lang="cs-CZ" dirty="0" smtClean="0"/>
              <a:t>pátý</a:t>
            </a:r>
            <a:endParaRPr lang="cs-CZ" dirty="0"/>
          </a:p>
          <a:p>
            <a:r>
              <a:rPr lang="cs-CZ" dirty="0"/>
              <a:t>Vzdělávací oblast: Člověk a jeho svět</a:t>
            </a:r>
          </a:p>
          <a:p>
            <a:r>
              <a:rPr lang="cs-CZ" dirty="0" smtClean="0"/>
              <a:t>Vzdělávací </a:t>
            </a:r>
            <a:r>
              <a:rPr lang="cs-CZ" dirty="0"/>
              <a:t>obor: Přírodověda</a:t>
            </a:r>
          </a:p>
          <a:p>
            <a:r>
              <a:rPr lang="cs-CZ" dirty="0"/>
              <a:t>Tematický okruh: Člověk a </a:t>
            </a:r>
            <a:r>
              <a:rPr lang="cs-CZ" dirty="0" smtClean="0"/>
              <a:t>příroda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Živá příroda</a:t>
            </a:r>
            <a:endParaRPr lang="cs-CZ" dirty="0"/>
          </a:p>
          <a:p>
            <a:r>
              <a:rPr lang="cs-CZ" dirty="0"/>
              <a:t>DUM byl vytvořen jako materiál pro procvičování znalostí o </a:t>
            </a:r>
            <a:r>
              <a:rPr lang="cs-CZ" dirty="0" smtClean="0"/>
              <a:t>živé přírodě</a:t>
            </a:r>
            <a:endParaRPr lang="cs-CZ" dirty="0"/>
          </a:p>
          <a:p>
            <a:r>
              <a:rPr lang="cs-CZ" dirty="0"/>
              <a:t>Je určen k prezentaci pomocí datového projektoru.</a:t>
            </a:r>
          </a:p>
          <a:p>
            <a:r>
              <a:rPr lang="cs-CZ" dirty="0"/>
              <a:t>Lze ho využít pro opakování i hodnocení získaných znalostí formou pracovního listu.</a:t>
            </a:r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270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Použité </a:t>
            </a:r>
            <a:r>
              <a:rPr lang="cs-CZ" dirty="0"/>
              <a:t>obrázky pocházejí z databáze </a:t>
            </a:r>
            <a:r>
              <a:rPr lang="cs-CZ" dirty="0" smtClean="0"/>
              <a:t>obrázků</a:t>
            </a:r>
            <a:r>
              <a:rPr lang="cs-CZ" dirty="0"/>
              <a:t> MS Office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27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1560</TotalTime>
  <Words>329</Words>
  <Application>Microsoft Office PowerPoint</Application>
  <PresentationFormat>Předvádění na obrazovce (4:3)</PresentationFormat>
  <Paragraphs>75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Austin</vt:lpstr>
      <vt:lpstr>Mgr.Iva Štancíková Člověk a jeho svět Příroda – živá  VY_32_INOVACE_20_priroda_ziva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Otestuj se</vt:lpstr>
      <vt:lpstr>Základní údaje o DUM  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Mgr.Iva Štancíková Člověk a jeho svět Příroda – lidské výtvory VY_32_INOVACE_přírodalidskevytvory_11</dc:title>
  <dc:creator>Tabule</dc:creator>
  <cp:lastModifiedBy>Tabule</cp:lastModifiedBy>
  <cp:revision>28</cp:revision>
  <dcterms:created xsi:type="dcterms:W3CDTF">2011-07-29T14:51:43Z</dcterms:created>
  <dcterms:modified xsi:type="dcterms:W3CDTF">2012-03-01T13:19:11Z</dcterms:modified>
</cp:coreProperties>
</file>