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2" r:id="rId8"/>
    <p:sldId id="265" r:id="rId9"/>
    <p:sldId id="264" r:id="rId10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619722"/>
          </a:xfrm>
        </p:spPr>
        <p:txBody>
          <a:bodyPr>
            <a:normAutofit/>
          </a:bodyPr>
          <a:lstStyle/>
          <a:p>
            <a:r>
              <a:rPr lang="cs-CZ" sz="2800" b="1" dirty="0" err="1"/>
              <a:t>Mgr.Iva</a:t>
            </a:r>
            <a:r>
              <a:rPr lang="cs-CZ" sz="2800" b="1" dirty="0"/>
              <a:t> Štancíková</a:t>
            </a:r>
            <a:r>
              <a:rPr lang="cs-CZ" sz="2700" b="1" dirty="0"/>
              <a:t/>
            </a:r>
            <a:br>
              <a:rPr lang="cs-CZ" sz="2700" b="1" dirty="0"/>
            </a:br>
            <a:r>
              <a:rPr lang="cs-CZ" sz="2700" b="1" dirty="0"/>
              <a:t>Člověk a jeho svět</a:t>
            </a:r>
            <a:br>
              <a:rPr lang="cs-CZ" sz="2700" b="1" dirty="0"/>
            </a:br>
            <a:r>
              <a:rPr lang="cs-CZ" sz="2700" b="1" dirty="0" smtClean="0"/>
              <a:t>Veličiny</a:t>
            </a:r>
            <a:r>
              <a:rPr lang="cs-CZ" sz="2700" b="1" dirty="0"/>
              <a:t/>
            </a:r>
            <a:br>
              <a:rPr lang="cs-CZ" sz="2700" b="1" dirty="0"/>
            </a:br>
            <a:r>
              <a:rPr lang="cs-CZ" sz="2800" b="1" dirty="0" smtClean="0"/>
              <a:t>VY_32_INOVACE_13_veliciny2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00438"/>
            <a:ext cx="6552727" cy="2160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3081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jednotkou hmotnosti je 1 kilogram.</a:t>
            </a:r>
          </a:p>
          <a:p>
            <a:r>
              <a:rPr lang="cs-CZ" dirty="0" smtClean="0"/>
              <a:t>Jaké druhy vah znáš? Kde se používají?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- </a:t>
            </a:r>
            <a:r>
              <a:rPr lang="cs-CZ" dirty="0" smtClean="0"/>
              <a:t>obchodnické, osobní, lékárnické</a:t>
            </a:r>
          </a:p>
          <a:p>
            <a:r>
              <a:rPr lang="cs-CZ" dirty="0" smtClean="0"/>
              <a:t>Základní jednotka má značku </a:t>
            </a:r>
            <a:r>
              <a:rPr lang="cs-CZ" dirty="0" smtClean="0">
                <a:solidFill>
                  <a:srgbClr val="FF0000"/>
                </a:solidFill>
              </a:rPr>
              <a:t>1 kg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5811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730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230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měření délky nebo vzdálenosti používáme měřidlo kterému říkáme: MTER  …………</a:t>
            </a:r>
          </a:p>
          <a:p>
            <a:r>
              <a:rPr lang="cs-CZ" dirty="0" smtClean="0"/>
              <a:t>Může být krejčovský, truhlářský, používáme také pásmo nebo ukazatel ujeté vzdálenosti v</a:t>
            </a:r>
            <a:r>
              <a:rPr lang="cs-CZ" dirty="0"/>
              <a:t> </a:t>
            </a:r>
            <a:r>
              <a:rPr lang="cs-CZ" dirty="0" smtClean="0"/>
              <a:t>automobilu. Nejmodernější jsou digitální měřidla.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425528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912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8587" y="4149080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908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853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metr = 100 centimetrů      </a:t>
            </a:r>
            <a:r>
              <a:rPr lang="cs-CZ" dirty="0" smtClean="0">
                <a:solidFill>
                  <a:srgbClr val="0070C0"/>
                </a:solidFill>
              </a:rPr>
              <a:t>1 mm</a:t>
            </a:r>
            <a:endParaRPr lang="cs-CZ" dirty="0" smtClean="0"/>
          </a:p>
          <a:p>
            <a:r>
              <a:rPr lang="cs-CZ" dirty="0" smtClean="0"/>
              <a:t>1kilometr = 1000 metrů               </a:t>
            </a:r>
            <a:r>
              <a:rPr lang="cs-CZ" sz="2800" dirty="0" smtClean="0">
                <a:solidFill>
                  <a:srgbClr val="FF0000"/>
                </a:solidFill>
              </a:rPr>
              <a:t>1m</a:t>
            </a:r>
            <a:endParaRPr lang="cs-CZ" dirty="0" smtClean="0"/>
          </a:p>
          <a:p>
            <a:r>
              <a:rPr lang="cs-CZ" dirty="0" smtClean="0"/>
              <a:t>1 decimetr = 10centimetrů                    1dcm</a:t>
            </a:r>
          </a:p>
          <a:p>
            <a:r>
              <a:rPr lang="cs-CZ" dirty="0" smtClean="0"/>
              <a:t>1 centimetr = 10milimetrů   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1km</a:t>
            </a:r>
            <a:endParaRPr lang="cs-CZ" dirty="0" smtClean="0"/>
          </a:p>
          <a:p>
            <a:r>
              <a:rPr lang="cs-CZ" dirty="0" smtClean="0"/>
              <a:t>1 milimetr = 10centumetrů          1 cm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Seřaď jednotky délky podle velikosti:</a:t>
            </a:r>
          </a:p>
          <a:p>
            <a:r>
              <a:rPr lang="cs-CZ" dirty="0" smtClean="0"/>
              <a:t>……………………………………………………..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329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kilogram </a:t>
            </a:r>
            <a:r>
              <a:rPr lang="cs-CZ" dirty="0" smtClean="0"/>
              <a:t>= 1000 gramů        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1kg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1dekagram</a:t>
            </a:r>
            <a:r>
              <a:rPr lang="cs-CZ" dirty="0" smtClean="0"/>
              <a:t> = 10 gramů          </a:t>
            </a:r>
            <a:r>
              <a:rPr lang="cs-CZ" sz="4000" dirty="0" smtClean="0">
                <a:solidFill>
                  <a:srgbClr val="FF0000"/>
                </a:solidFill>
              </a:rPr>
              <a:t>1dkg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 tuna </a:t>
            </a:r>
            <a:r>
              <a:rPr lang="cs-CZ" dirty="0" smtClean="0"/>
              <a:t>= 1000 kilogramů     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 t</a:t>
            </a:r>
            <a:endParaRPr lang="cs-CZ" dirty="0" smtClean="0"/>
          </a:p>
          <a:p>
            <a:r>
              <a:rPr lang="cs-CZ" dirty="0" smtClean="0"/>
              <a:t>1 metrický cent = 100 kilogramů      </a:t>
            </a:r>
            <a:r>
              <a:rPr lang="cs-CZ" dirty="0" smtClean="0">
                <a:solidFill>
                  <a:srgbClr val="C00000"/>
                </a:solidFill>
              </a:rPr>
              <a:t>1q</a:t>
            </a:r>
            <a:endParaRPr lang="cs-CZ" dirty="0" smtClean="0"/>
          </a:p>
          <a:p>
            <a:r>
              <a:rPr lang="cs-CZ" dirty="0" smtClean="0"/>
              <a:t>1 kilogram = 100 dekagramů        </a:t>
            </a:r>
            <a:r>
              <a:rPr lang="cs-CZ" dirty="0" smtClean="0">
                <a:solidFill>
                  <a:schemeClr val="accent3"/>
                </a:solidFill>
              </a:rPr>
              <a:t>1 g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Seřaď jednotky hmotnosti podle velikosti: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998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objemu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Objem tekutin nebo sypkých materiálů měříme na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litry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prostorové </a:t>
            </a:r>
            <a:r>
              <a:rPr lang="cs-CZ" dirty="0" smtClean="0">
                <a:solidFill>
                  <a:srgbClr val="FF0000"/>
                </a:solidFill>
              </a:rPr>
              <a:t>metry.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0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2515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8691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8775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7120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5t = …..kg                      Domácí úkol:</a:t>
            </a:r>
          </a:p>
          <a:p>
            <a:r>
              <a:rPr lang="cs-CZ" dirty="0" smtClean="0"/>
              <a:t>200kg =……q               Zapiš hmotnost potravin            </a:t>
            </a:r>
          </a:p>
          <a:p>
            <a:r>
              <a:rPr lang="cs-CZ" dirty="0" smtClean="0"/>
              <a:t>300dkg = ….kg             cukr …………….</a:t>
            </a:r>
          </a:p>
          <a:p>
            <a:r>
              <a:rPr lang="cs-CZ" dirty="0" smtClean="0"/>
              <a:t>2000g = …. kg              káva ……………</a:t>
            </a:r>
          </a:p>
          <a:p>
            <a:r>
              <a:rPr lang="cs-CZ" dirty="0" smtClean="0"/>
              <a:t>500l = …….. hl              máslo ………….</a:t>
            </a:r>
          </a:p>
          <a:p>
            <a:r>
              <a:rPr lang="cs-CZ" dirty="0"/>
              <a:t>2</a:t>
            </a:r>
            <a:r>
              <a:rPr lang="cs-CZ" dirty="0" smtClean="0"/>
              <a:t>000ml = ….l                nebo objem: </a:t>
            </a:r>
          </a:p>
          <a:p>
            <a:r>
              <a:rPr lang="cs-CZ" dirty="0" smtClean="0"/>
              <a:t>3000kg = …..t               kečup …… jogurt………..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940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Mgr</a:t>
            </a:r>
            <a:r>
              <a:rPr lang="cs-CZ" dirty="0" smtClean="0"/>
              <a:t>. Iva </a:t>
            </a:r>
            <a:r>
              <a:rPr lang="cs-CZ" dirty="0"/>
              <a:t>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</a:t>
            </a:r>
            <a:r>
              <a:rPr lang="cs-CZ" dirty="0" smtClean="0"/>
              <a:t>. roku </a:t>
            </a:r>
            <a:r>
              <a:rPr lang="cs-CZ" dirty="0"/>
              <a:t>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čtvrtý</a:t>
            </a:r>
            <a:endParaRPr lang="cs-CZ" dirty="0"/>
          </a:p>
          <a:p>
            <a:r>
              <a:rPr lang="cs-CZ" dirty="0"/>
              <a:t>Vzdělávací oblast: </a:t>
            </a:r>
            <a:r>
              <a:rPr lang="cs-CZ" dirty="0" smtClean="0"/>
              <a:t>Člověk a jeho svět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</a:t>
            </a:r>
            <a:r>
              <a:rPr lang="cs-CZ" dirty="0" smtClean="0"/>
              <a:t>Přírodověda</a:t>
            </a:r>
            <a:endParaRPr lang="cs-CZ" dirty="0"/>
          </a:p>
          <a:p>
            <a:r>
              <a:rPr lang="cs-CZ" dirty="0"/>
              <a:t>Tematický okruh: </a:t>
            </a:r>
            <a:r>
              <a:rPr lang="cs-CZ" dirty="0" smtClean="0"/>
              <a:t>Veličiny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Veličiny – objem, hmotnost, délka</a:t>
            </a:r>
            <a:endParaRPr lang="cs-CZ" dirty="0"/>
          </a:p>
          <a:p>
            <a:r>
              <a:rPr lang="cs-CZ" dirty="0"/>
              <a:t>DUM byl vytvořen jako materiál </a:t>
            </a:r>
            <a:r>
              <a:rPr lang="cs-CZ" dirty="0" smtClean="0"/>
              <a:t>pro výklad a </a:t>
            </a:r>
            <a:r>
              <a:rPr lang="cs-CZ" dirty="0"/>
              <a:t>procvičování </a:t>
            </a:r>
            <a:r>
              <a:rPr lang="cs-CZ" dirty="0" smtClean="0"/>
              <a:t>učiva.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procvičování </a:t>
            </a:r>
            <a:r>
              <a:rPr lang="cs-CZ" dirty="0" smtClean="0"/>
              <a:t> </a:t>
            </a:r>
            <a:r>
              <a:rPr lang="cs-CZ" dirty="0"/>
              <a:t>pomocí pracovního listu.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838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988840"/>
            <a:ext cx="559836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Použité </a:t>
            </a:r>
            <a:r>
              <a:rPr lang="cs-CZ" sz="3600" dirty="0"/>
              <a:t>obrázky pocházejí z databáze obrázků</a:t>
            </a:r>
          </a:p>
          <a:p>
            <a:r>
              <a:rPr lang="cs-CZ" sz="3600" dirty="0"/>
              <a:t> MS Office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73280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218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Mgr.Iva Štancíková Člověk a jeho svět Veličiny VY_32_INOVACE_13_veliciny2</vt:lpstr>
      <vt:lpstr>Hmotnost</vt:lpstr>
      <vt:lpstr>Měření délky</vt:lpstr>
      <vt:lpstr>Jednotky délky</vt:lpstr>
      <vt:lpstr>Jednotky hmotnosti</vt:lpstr>
      <vt:lpstr>Jednotky objemu</vt:lpstr>
      <vt:lpstr>Vyzkoušej se</vt:lpstr>
      <vt:lpstr>Základní údaje o DUM  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Člověk a jeho svět Veličiny VY_32_INOVACE_travicisoustava_.... ll.</dc:title>
  <dc:creator>Tabule</dc:creator>
  <cp:lastModifiedBy>Žák</cp:lastModifiedBy>
  <cp:revision>13</cp:revision>
  <cp:lastPrinted>2012-03-01T12:24:33Z</cp:lastPrinted>
  <dcterms:created xsi:type="dcterms:W3CDTF">2011-08-18T19:09:46Z</dcterms:created>
  <dcterms:modified xsi:type="dcterms:W3CDTF">2012-06-19T09:25:56Z</dcterms:modified>
</cp:coreProperties>
</file>