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Druhá odmocnina čísla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417C4B1-C7A1-497F-A35A-F0957981BD7D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04C3225-91E6-4B69-9423-3CBB4B9C0587}" type="presOf" srcId="{D1B46980-6531-4606-95E6-44980827E919}" destId="{6140AFEC-043D-4C43-A2F9-D0F5331DF3A3}" srcOrd="0" destOrd="0" presId="urn:microsoft.com/office/officeart/2005/8/layout/target3"/>
    <dgm:cxn modelId="{71B4BD8B-50D1-4606-BB6E-42BBD3DCDA7A}" type="presOf" srcId="{D1B46980-6531-4606-95E6-44980827E919}" destId="{2BE915AB-18AA-4053-B92C-3BFC9ED204BB}" srcOrd="1" destOrd="0" presId="urn:microsoft.com/office/officeart/2005/8/layout/target3"/>
    <dgm:cxn modelId="{30C7F49A-CA79-463D-B48E-9C415C81A57C}" type="presOf" srcId="{B651F6E3-6281-48DB-9319-2AEAFDAE7572}" destId="{619D679B-A015-4ECF-8348-D1034C574F40}" srcOrd="0" destOrd="0" presId="urn:microsoft.com/office/officeart/2005/8/layout/target3"/>
    <dgm:cxn modelId="{8427054C-C55C-4AF5-867E-202FBDF9ABED}" type="presOf" srcId="{D1D4F407-5343-4D3F-B5B9-D407B03CAEB4}" destId="{D005CE8C-CC26-4C3E-AC11-E15060ECD759}" srcOrd="0" destOrd="0" presId="urn:microsoft.com/office/officeart/2005/8/layout/target3"/>
    <dgm:cxn modelId="{586A7989-EA37-4E74-9B1F-3CBA0E1ABBAA}" type="presOf" srcId="{4C35D32F-0EAB-4CD7-82EE-45574DC2A586}" destId="{890E4F0B-2866-4A3F-A3C7-2A14B1797930}" srcOrd="1" destOrd="0" presId="urn:microsoft.com/office/officeart/2005/8/layout/target3"/>
    <dgm:cxn modelId="{75681977-B28C-49B0-BAB1-268D80D7BC8A}" type="presOf" srcId="{757F3AB3-0718-4624-B441-E567A8F0AB56}" destId="{333A1088-737F-45CB-B68E-254E46348037}" srcOrd="0" destOrd="0" presId="urn:microsoft.com/office/officeart/2005/8/layout/target3"/>
    <dgm:cxn modelId="{CC9CCF4C-BA50-425D-A2A1-AD534454F99F}" type="presOf" srcId="{D8197B8C-B260-4A16-BDF4-0947B075E274}" destId="{5A5FFA88-C948-4069-8E93-59FA12366E83}" srcOrd="1" destOrd="0" presId="urn:microsoft.com/office/officeart/2005/8/layout/target3"/>
    <dgm:cxn modelId="{754D2D37-EAF0-4708-A62F-3637CA4F62F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FDF152-843A-4B48-9372-30948E45383E}" type="presOf" srcId="{D8197B8C-B260-4A16-BDF4-0947B075E274}" destId="{25B08C86-7E15-44DC-BE7F-FFB55DD49D12}" srcOrd="0" destOrd="0" presId="urn:microsoft.com/office/officeart/2005/8/layout/target3"/>
    <dgm:cxn modelId="{30808D4C-581E-41C5-9BF9-AA83CC1B136B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F23EF78-FCAC-410D-90F1-C387AB054AE5}" type="presParOf" srcId="{333A1088-737F-45CB-B68E-254E46348037}" destId="{F5ABB229-8D3B-4694-996A-96F23CF14429}" srcOrd="0" destOrd="0" presId="urn:microsoft.com/office/officeart/2005/8/layout/target3"/>
    <dgm:cxn modelId="{163AC5BA-D055-4760-ACFB-91122B904718}" type="presParOf" srcId="{333A1088-737F-45CB-B68E-254E46348037}" destId="{F41139FD-01EE-4571-8B17-4FB00FC51163}" srcOrd="1" destOrd="0" presId="urn:microsoft.com/office/officeart/2005/8/layout/target3"/>
    <dgm:cxn modelId="{9CBA62C5-3112-43B6-96AC-B7CC03ADBB23}" type="presParOf" srcId="{333A1088-737F-45CB-B68E-254E46348037}" destId="{D005CE8C-CC26-4C3E-AC11-E15060ECD759}" srcOrd="2" destOrd="0" presId="urn:microsoft.com/office/officeart/2005/8/layout/target3"/>
    <dgm:cxn modelId="{93CB7AC6-02F1-4D22-A686-F9A4AADDEADD}" type="presParOf" srcId="{333A1088-737F-45CB-B68E-254E46348037}" destId="{2C702D82-9B77-49B7-9568-BB8EB47C3372}" srcOrd="3" destOrd="0" presId="urn:microsoft.com/office/officeart/2005/8/layout/target3"/>
    <dgm:cxn modelId="{BA19576B-F33B-45C6-82F8-1A3026DD261A}" type="presParOf" srcId="{333A1088-737F-45CB-B68E-254E46348037}" destId="{A52A0455-90FF-4808-ABD0-F02540D31D5A}" srcOrd="4" destOrd="0" presId="urn:microsoft.com/office/officeart/2005/8/layout/target3"/>
    <dgm:cxn modelId="{00E85309-89A8-4337-8152-8DE0BB3D1C99}" type="presParOf" srcId="{333A1088-737F-45CB-B68E-254E46348037}" destId="{6140AFEC-043D-4C43-A2F9-D0F5331DF3A3}" srcOrd="5" destOrd="0" presId="urn:microsoft.com/office/officeart/2005/8/layout/target3"/>
    <dgm:cxn modelId="{A18A3712-3B14-4922-A7DC-CDDB5B218E6B}" type="presParOf" srcId="{333A1088-737F-45CB-B68E-254E46348037}" destId="{9358AC05-5D7D-4327-9F80-1AD486AEA664}" srcOrd="6" destOrd="0" presId="urn:microsoft.com/office/officeart/2005/8/layout/target3"/>
    <dgm:cxn modelId="{7131BB79-4F9F-4D27-9651-75F57D721968}" type="presParOf" srcId="{333A1088-737F-45CB-B68E-254E46348037}" destId="{313FC574-E1CD-4FB4-B054-0B805CE0447D}" srcOrd="7" destOrd="0" presId="urn:microsoft.com/office/officeart/2005/8/layout/target3"/>
    <dgm:cxn modelId="{1F1D11D1-1D81-499F-B72C-03D8D8C3B488}" type="presParOf" srcId="{333A1088-737F-45CB-B68E-254E46348037}" destId="{619D679B-A015-4ECF-8348-D1034C574F40}" srcOrd="8" destOrd="0" presId="urn:microsoft.com/office/officeart/2005/8/layout/target3"/>
    <dgm:cxn modelId="{2EE43C8B-38C2-476C-A72D-BA0FBA7ACC10}" type="presParOf" srcId="{333A1088-737F-45CB-B68E-254E46348037}" destId="{322283A8-4A27-4CDA-BAE3-F381106A9174}" srcOrd="9" destOrd="0" presId="urn:microsoft.com/office/officeart/2005/8/layout/target3"/>
    <dgm:cxn modelId="{BA80CA90-0E12-42FC-8C7C-174B8A27C2EA}" type="presParOf" srcId="{333A1088-737F-45CB-B68E-254E46348037}" destId="{FFC9F71D-1B4F-4AD9-A4A6-86ADEFC8AF5C}" srcOrd="10" destOrd="0" presId="urn:microsoft.com/office/officeart/2005/8/layout/target3"/>
    <dgm:cxn modelId="{3B6C808E-FF8F-48E2-82BB-10DE0E615777}" type="presParOf" srcId="{333A1088-737F-45CB-B68E-254E46348037}" destId="{25B08C86-7E15-44DC-BE7F-FFB55DD49D12}" srcOrd="11" destOrd="0" presId="urn:microsoft.com/office/officeart/2005/8/layout/target3"/>
    <dgm:cxn modelId="{B33C3669-E1B3-440A-90EB-B91614EE1BA8}" type="presParOf" srcId="{333A1088-737F-45CB-B68E-254E46348037}" destId="{76644BE8-9D7C-4C09-B250-3D10AF48CBB7}" srcOrd="12" destOrd="0" presId="urn:microsoft.com/office/officeart/2005/8/layout/target3"/>
    <dgm:cxn modelId="{6B3B8EC2-3781-4241-96A8-600FB8713836}" type="presParOf" srcId="{333A1088-737F-45CB-B68E-254E46348037}" destId="{EE85B701-7295-41C0-BA7A-34D3756A2AE6}" srcOrd="13" destOrd="0" presId="urn:microsoft.com/office/officeart/2005/8/layout/target3"/>
    <dgm:cxn modelId="{902B5830-B88F-417F-A351-D39F597E42B2}" type="presParOf" srcId="{333A1088-737F-45CB-B68E-254E46348037}" destId="{8BEBB6EC-1DAA-4CAC-8A25-BC0FCBD5DBD5}" srcOrd="14" destOrd="0" presId="urn:microsoft.com/office/officeart/2005/8/layout/target3"/>
    <dgm:cxn modelId="{16BBA384-7A8D-4938-9149-8BC2B3A1634D}" type="presParOf" srcId="{333A1088-737F-45CB-B68E-254E46348037}" destId="{AED2198E-93D5-4001-81B4-73124B309672}" srcOrd="15" destOrd="0" presId="urn:microsoft.com/office/officeart/2005/8/layout/target3"/>
    <dgm:cxn modelId="{40B136B7-FA10-408E-8F6D-3CF745F62404}" type="presParOf" srcId="{333A1088-737F-45CB-B68E-254E46348037}" destId="{2BE915AB-18AA-4053-B92C-3BFC9ED204BB}" srcOrd="16" destOrd="0" presId="urn:microsoft.com/office/officeart/2005/8/layout/target3"/>
    <dgm:cxn modelId="{A311DF00-E82B-4C26-9D6A-47D6B0CB22C8}" type="presParOf" srcId="{333A1088-737F-45CB-B68E-254E46348037}" destId="{6BB5E863-4638-4E1D-BFDE-399D028AC4ED}" srcOrd="17" destOrd="0" presId="urn:microsoft.com/office/officeart/2005/8/layout/target3"/>
    <dgm:cxn modelId="{0956EFB1-B229-41B1-8060-AEB19A51EEE3}" type="presParOf" srcId="{333A1088-737F-45CB-B68E-254E46348037}" destId="{5A5FFA88-C948-4069-8E93-59FA12366E83}" srcOrd="18" destOrd="0" presId="urn:microsoft.com/office/officeart/2005/8/layout/target3"/>
    <dgm:cxn modelId="{DA9BDFD8-D4C1-4367-A150-1EF793C72EC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VY_32_INOVACE_07_Matematika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Druhá odmocnina čísla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0A3698B-F397-42F9-94A2-18E8D94E4428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ikipedia.infostar.cz/w/wh/whole_number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cebnice.krynicky.cz/Matematika/01_Zakladni_poznatky/02_Ciselne_obory/1207_Druha_odmocnina.pdf" TargetMode="External"/><Relationship Id="rId2" Type="http://schemas.openxmlformats.org/officeDocument/2006/relationships/hyperlink" Target="http://cs.wikipedia.org/wiki/Druh%C3%A1_mocnin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ikipedia.infostar.cz/s/sq/square_roo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3268295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25144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419872" y="378904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DRUHÁ ODMOCNINA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2681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0479647"/>
              </p:ext>
            </p:extLst>
          </p:nvPr>
        </p:nvGraphicFramePr>
        <p:xfrm>
          <a:off x="1331640" y="908720"/>
          <a:ext cx="6048672" cy="4445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24336"/>
                <a:gridCol w="3024336"/>
              </a:tblGrid>
              <a:tr h="3554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Datum vytvoření projektu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 prosinec 2011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  <a:tr h="3554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8.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  <a:tr h="3662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Popis prezentace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r>
                        <a:rPr lang="cs-CZ" sz="1600" dirty="0">
                          <a:effectLst/>
                        </a:rPr>
                        <a:t>je určen do tématu druhá </a:t>
                      </a:r>
                      <a:r>
                        <a:rPr lang="cs-CZ" sz="1600" dirty="0" smtClean="0">
                          <a:effectLst/>
                        </a:rPr>
                        <a:t>odmocnina</a:t>
                      </a:r>
                      <a:r>
                        <a:rPr lang="cs-CZ" sz="1600" dirty="0">
                          <a:effectLst/>
                        </a:rPr>
                        <a:t>, využívá znalosti a dovednosti žáků s prací v editoru Microsoft </a:t>
                      </a:r>
                      <a:r>
                        <a:rPr lang="cs-CZ" sz="1600" dirty="0" smtClean="0">
                          <a:effectLst/>
                        </a:rPr>
                        <a:t>PowerPoint </a:t>
                      </a:r>
                      <a:r>
                        <a:rPr lang="cs-CZ" sz="1600" dirty="0">
                          <a:effectLst/>
                        </a:rPr>
                        <a:t>a matematické znalosti i dovednosti v </a:t>
                      </a:r>
                      <a:r>
                        <a:rPr lang="cs-CZ" sz="1600" smtClean="0">
                          <a:effectLst/>
                        </a:rPr>
                        <a:t>oboru celých i </a:t>
                      </a:r>
                      <a:r>
                        <a:rPr lang="cs-CZ" sz="1600" dirty="0">
                          <a:effectLst/>
                        </a:rPr>
                        <a:t>racionálních čísel.</a:t>
                      </a: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r>
                        <a:rPr lang="cs-CZ" sz="1600" dirty="0">
                          <a:effectLst/>
                        </a:rPr>
                        <a:t>může být </a:t>
                      </a:r>
                      <a:r>
                        <a:rPr lang="cs-CZ" sz="1600" dirty="0" smtClean="0">
                          <a:effectLst/>
                        </a:rPr>
                        <a:t>využita </a:t>
                      </a:r>
                      <a:r>
                        <a:rPr lang="cs-CZ" sz="1600" dirty="0">
                          <a:effectLst/>
                        </a:rPr>
                        <a:t>pro práci malé až tříčlenné skupiny, celé třídy na interaktivní tabuli a také jako práce pro jednotlivce.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3927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6" name="Rectangle 6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Algebraická operace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Druhá </a:t>
            </a:r>
            <a:r>
              <a:rPr lang="cs-CZ" dirty="0" err="1" smtClean="0"/>
              <a:t>ODmocnina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700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Co je to druhá </a:t>
            </a:r>
            <a:r>
              <a:rPr lang="cs-CZ" dirty="0" err="1" smtClean="0"/>
              <a:t>ODmocnina</a:t>
            </a:r>
            <a:r>
              <a:rPr lang="cs-CZ" dirty="0"/>
              <a:t>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219" name="Rectangle 3"/>
              <p:cNvSpPr>
                <a:spLocks noGrp="1" noChangeArrowheads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algn="ctr">
                  <a:buFont typeface="Wingdings" pitchFamily="2" charset="2"/>
                  <a:buNone/>
                </a:pPr>
                <a:r>
                  <a:rPr lang="cs-CZ" sz="2200" dirty="0" smtClean="0"/>
                  <a:t>Jak nám napověděl úvodní snímek je to</a:t>
                </a:r>
              </a:p>
              <a:p>
                <a:pPr algn="ctr">
                  <a:buClr>
                    <a:schemeClr val="tx1"/>
                  </a:buClr>
                  <a:buFont typeface="Wingdings" pitchFamily="2" charset="2"/>
                  <a:buNone/>
                </a:pPr>
                <a:r>
                  <a:rPr lang="cs-CZ" sz="2200" dirty="0"/>
                  <a:t>ALGEBRAICKÁ OPERACE</a:t>
                </a:r>
              </a:p>
              <a:p>
                <a:pPr algn="ctr">
                  <a:buClr>
                    <a:schemeClr val="tx1"/>
                  </a:buClr>
                  <a:buFont typeface="Wingdings" pitchFamily="2" charset="2"/>
                  <a:buNone/>
                </a:pPr>
                <a:endParaRPr lang="cs-CZ" sz="1000" dirty="0"/>
              </a:p>
              <a:p>
                <a:pPr algn="ctr">
                  <a:buClr>
                    <a:schemeClr val="tx1"/>
                  </a:buClr>
                  <a:buNone/>
                </a:pPr>
                <a:r>
                  <a:rPr lang="cs-CZ" sz="2200" dirty="0"/>
                  <a:t>Vyjadřuje číslo, které když vynásobíme se sebou samým, </a:t>
                </a:r>
                <a:r>
                  <a:rPr lang="cs-CZ" sz="2200" dirty="0" smtClean="0"/>
                  <a:t>a součin(druhou mocninu)jím dělíme, </a:t>
                </a:r>
                <a:r>
                  <a:rPr lang="cs-CZ" sz="2200" dirty="0"/>
                  <a:t>získáme původní číslo, které jsme </a:t>
                </a:r>
                <a:r>
                  <a:rPr lang="cs-CZ" sz="2200" dirty="0" smtClean="0"/>
                  <a:t>umocnili.</a:t>
                </a:r>
              </a:p>
              <a:p>
                <a:pPr algn="ctr">
                  <a:buClr>
                    <a:schemeClr val="tx1"/>
                  </a:buClr>
                  <a:buNone/>
                </a:pPr>
                <a:endParaRPr lang="cs-CZ" sz="1000" dirty="0" smtClean="0"/>
              </a:p>
              <a:p>
                <a:pPr algn="ctr">
                  <a:buClr>
                    <a:schemeClr val="tx1"/>
                  </a:buClr>
                  <a:buFont typeface="Wingdings" pitchFamily="2" charset="2"/>
                  <a:buNone/>
                </a:pPr>
                <a:r>
                  <a:rPr lang="cs-CZ" sz="2200" dirty="0" smtClean="0"/>
                  <a:t>Druhá odmocninu čísla tedy získáme opačným postupem než při výpočtu druhé mocniny. </a:t>
                </a:r>
              </a:p>
              <a:p>
                <a:pPr algn="ctr">
                  <a:buClr>
                    <a:schemeClr val="tx1"/>
                  </a:buClr>
                  <a:buFont typeface="Wingdings" pitchFamily="2" charset="2"/>
                  <a:buNone/>
                </a:pPr>
                <a:r>
                  <a:rPr lang="cs-CZ" sz="2200" dirty="0" smtClean="0"/>
                  <a:t>PŘÍKLAD</a:t>
                </a:r>
                <a:r>
                  <a:rPr lang="cs-CZ" sz="2200" dirty="0"/>
                  <a:t>:</a:t>
                </a:r>
              </a:p>
              <a:p>
                <a:pPr algn="ctr">
                  <a:buClr>
                    <a:schemeClr val="tx1"/>
                  </a:buClr>
                  <a:buFont typeface="Wingdings" pitchFamily="2" charset="2"/>
                  <a:buNone/>
                </a:pPr>
                <a:r>
                  <a:rPr lang="cs-CZ" sz="2200" dirty="0" smtClean="0"/>
                  <a:t>5</a:t>
                </a:r>
                <a:r>
                  <a:rPr lang="cs-CZ" sz="2200" baseline="30000" dirty="0" smtClean="0"/>
                  <a:t>2</a:t>
                </a:r>
                <a:r>
                  <a:rPr lang="cs-CZ" sz="2200" dirty="0" smtClean="0"/>
                  <a:t> = 5 </a:t>
                </a:r>
                <a:r>
                  <a:rPr lang="cs-CZ" sz="2200" dirty="0"/>
                  <a:t>. </a:t>
                </a:r>
                <a:r>
                  <a:rPr lang="cs-CZ" sz="2200" dirty="0" smtClean="0"/>
                  <a:t>5 = 25</a:t>
                </a:r>
              </a:p>
              <a:p>
                <a:pPr algn="ctr">
                  <a:buClr>
                    <a:schemeClr val="tx1"/>
                  </a:buClr>
                  <a:buFont typeface="Wingdings" pitchFamily="2" charset="2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25</m:t>
                          </m:r>
                        </m:e>
                      </m:rad>
                      <m:r>
                        <a:rPr lang="cs-CZ" sz="2200" b="0" i="1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sz="2200" i="1" dirty="0" smtClean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9219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837" r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64395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900" dirty="0"/>
              <a:t>Jak druhou </a:t>
            </a:r>
            <a:r>
              <a:rPr lang="cs-CZ" sz="2900" dirty="0" smtClean="0"/>
              <a:t>odmocninu </a:t>
            </a:r>
            <a:r>
              <a:rPr lang="cs-CZ" sz="2900" dirty="0"/>
              <a:t>zapisujeme?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243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1993900" y="1600200"/>
                <a:ext cx="5900738" cy="4530725"/>
              </a:xfrm>
            </p:spPr>
            <p:txBody>
              <a:bodyPr/>
              <a:lstStyle/>
              <a:p>
                <a:endParaRPr lang="cs-CZ" sz="1200" dirty="0">
                  <a:latin typeface="Comic Sans MS" pitchFamily="66" charset="0"/>
                </a:endParaRPr>
              </a:p>
              <a:p>
                <a:r>
                  <a:rPr lang="cs-CZ" sz="1200" dirty="0">
                    <a:latin typeface="Comic Sans MS" pitchFamily="66" charset="0"/>
                  </a:rPr>
                  <a:t>Z minulého snímku víme, že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1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1400" i="1">
                            <a:latin typeface="Cambria Math"/>
                          </a:rPr>
                          <m:t>25</m:t>
                        </m:r>
                      </m:e>
                    </m:rad>
                  </m:oMath>
                </a14:m>
                <a:r>
                  <a:rPr lang="cs-CZ" sz="1200" dirty="0">
                    <a:latin typeface="Comic Sans MS" pitchFamily="66" charset="0"/>
                  </a:rPr>
                  <a:t> je algebraická operace druhá </a:t>
                </a:r>
                <a:r>
                  <a:rPr lang="cs-CZ" sz="1200" dirty="0" smtClean="0">
                    <a:latin typeface="Comic Sans MS" pitchFamily="66" charset="0"/>
                  </a:rPr>
                  <a:t>odmocnina</a:t>
                </a:r>
                <a:r>
                  <a:rPr lang="cs-CZ" sz="1200" dirty="0">
                    <a:latin typeface="Comic Sans MS" pitchFamily="66" charset="0"/>
                  </a:rPr>
                  <a:t>.</a:t>
                </a:r>
              </a:p>
              <a:p>
                <a:endParaRPr lang="cs-CZ" sz="1200" dirty="0">
                  <a:latin typeface="Comic Sans MS" pitchFamily="66" charset="0"/>
                </a:endParaRPr>
              </a:p>
              <a:p>
                <a:endParaRPr lang="cs-CZ" sz="1200" dirty="0">
                  <a:latin typeface="Comic Sans MS" pitchFamily="66" charset="0"/>
                </a:endParaRPr>
              </a:p>
              <a:p>
                <a:r>
                  <a:rPr lang="cs-CZ" sz="1200" dirty="0" smtClean="0">
                    <a:latin typeface="Comic Sans MS" pitchFamily="66" charset="0"/>
                  </a:rPr>
                  <a:t>K zápisu používáme tento symbol -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i="1">
                            <a:latin typeface="Cambria Math"/>
                          </a:rPr>
                        </m:ctrlPr>
                      </m:radPr>
                      <m:deg/>
                      <m:e/>
                    </m:rad>
                  </m:oMath>
                </a14:m>
                <a:endParaRPr lang="cs-CZ" sz="2800" dirty="0">
                  <a:latin typeface="Comic Sans MS" pitchFamily="66" charset="0"/>
                </a:endParaRPr>
              </a:p>
              <a:p>
                <a:endParaRPr lang="cs-CZ" sz="1200" dirty="0">
                  <a:latin typeface="Comic Sans MS" pitchFamily="66" charset="0"/>
                </a:endParaRPr>
              </a:p>
              <a:p>
                <a:endParaRPr lang="cs-CZ" sz="1200" dirty="0">
                  <a:latin typeface="Comic Sans MS" pitchFamily="66" charset="0"/>
                </a:endParaRPr>
              </a:p>
              <a:p>
                <a:r>
                  <a:rPr lang="cs-CZ" sz="1200" dirty="0">
                    <a:latin typeface="Comic Sans MS" pitchFamily="66" charset="0"/>
                  </a:rPr>
                  <a:t>Použijeme zápis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1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1400" i="1"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sz="1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1200" baseline="30000" dirty="0" smtClean="0">
                    <a:latin typeface="Comic Sans MS" pitchFamily="66" charset="0"/>
                  </a:rPr>
                  <a:t> </a:t>
                </a:r>
                <a:r>
                  <a:rPr lang="cs-CZ" sz="1200" dirty="0">
                    <a:latin typeface="Comic Sans MS" pitchFamily="66" charset="0"/>
                  </a:rPr>
                  <a:t>a přečteme : </a:t>
                </a:r>
                <a:r>
                  <a:rPr lang="cs-CZ" sz="1200" dirty="0" smtClean="0">
                    <a:latin typeface="Comic Sans MS" pitchFamily="66" charset="0"/>
                  </a:rPr>
                  <a:t>druhá odmocnina z dvaceti pěti.</a:t>
                </a:r>
                <a:endParaRPr lang="cs-CZ" sz="1200" dirty="0">
                  <a:latin typeface="Comic Sans MS" pitchFamily="66" charset="0"/>
                </a:endParaRPr>
              </a:p>
              <a:p>
                <a:endParaRPr lang="cs-CZ" sz="1200" dirty="0">
                  <a:latin typeface="Comic Sans MS" pitchFamily="66" charset="0"/>
                </a:endParaRPr>
              </a:p>
              <a:p>
                <a:endParaRPr lang="cs-CZ" sz="1200" dirty="0">
                  <a:latin typeface="Comic Sans MS" pitchFamily="66" charset="0"/>
                </a:endParaRPr>
              </a:p>
              <a:p>
                <a:r>
                  <a:rPr lang="cs-CZ" sz="1200" dirty="0">
                    <a:latin typeface="Comic Sans MS" pitchFamily="66" charset="0"/>
                  </a:rPr>
                  <a:t>Výpočet této druhé </a:t>
                </a:r>
                <a:r>
                  <a:rPr lang="cs-CZ" sz="1200" dirty="0" smtClean="0">
                    <a:latin typeface="Comic Sans MS" pitchFamily="66" charset="0"/>
                  </a:rPr>
                  <a:t>odmocniny </a:t>
                </a:r>
                <a:r>
                  <a:rPr lang="cs-CZ" sz="1200" dirty="0">
                    <a:latin typeface="Comic Sans MS" pitchFamily="66" charset="0"/>
                  </a:rPr>
                  <a:t>čísla </a:t>
                </a:r>
                <a:r>
                  <a:rPr lang="cs-CZ" sz="1200" dirty="0" smtClean="0">
                    <a:latin typeface="Comic Sans MS" pitchFamily="66" charset="0"/>
                  </a:rPr>
                  <a:t>25 </a:t>
                </a:r>
                <a:r>
                  <a:rPr lang="cs-CZ" sz="1200" dirty="0">
                    <a:latin typeface="Comic Sans MS" pitchFamily="66" charset="0"/>
                  </a:rPr>
                  <a:t>se rovná číslu </a:t>
                </a:r>
                <a:r>
                  <a:rPr lang="cs-CZ" sz="1200" dirty="0" smtClean="0">
                    <a:latin typeface="Comic Sans MS" pitchFamily="66" charset="0"/>
                  </a:rPr>
                  <a:t>5</a:t>
                </a:r>
                <a:r>
                  <a:rPr lang="cs-CZ" sz="1200" dirty="0">
                    <a:latin typeface="Comic Sans MS" pitchFamily="66" charset="0"/>
                  </a:rPr>
                  <a:t>.</a:t>
                </a:r>
              </a:p>
              <a:p>
                <a:endParaRPr lang="cs-CZ" sz="1200" dirty="0">
                  <a:latin typeface="Comic Sans MS" pitchFamily="66" charset="0"/>
                </a:endParaRPr>
              </a:p>
              <a:p>
                <a:endParaRPr lang="cs-CZ" sz="1200" dirty="0">
                  <a:latin typeface="Comic Sans MS" pitchFamily="66" charset="0"/>
                </a:endParaRPr>
              </a:p>
              <a:p>
                <a:r>
                  <a:rPr lang="cs-CZ" sz="1200" dirty="0">
                    <a:latin typeface="Comic Sans MS" pitchFamily="66" charset="0"/>
                  </a:rPr>
                  <a:t>Celý příklad zapíšeme takto: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1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1400" i="1"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sz="1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1200" dirty="0" smtClean="0">
                    <a:latin typeface="Comic Sans MS" pitchFamily="66" charset="0"/>
                  </a:rPr>
                  <a:t> = 5 </a:t>
                </a:r>
                <a:r>
                  <a:rPr lang="cs-CZ" sz="1200" dirty="0">
                    <a:latin typeface="Comic Sans MS" pitchFamily="66" charset="0"/>
                  </a:rPr>
                  <a:t>a přečteme: „</a:t>
                </a:r>
                <a:r>
                  <a:rPr lang="cs-CZ" sz="1200" dirty="0" smtClean="0">
                    <a:latin typeface="Comic Sans MS" pitchFamily="66" charset="0"/>
                  </a:rPr>
                  <a:t>druhá odmocnina </a:t>
                </a:r>
                <a:r>
                  <a:rPr lang="cs-CZ" sz="1200" dirty="0">
                    <a:latin typeface="Comic Sans MS" pitchFamily="66" charset="0"/>
                  </a:rPr>
                  <a:t>čísla 25 se rovná číslu 5.</a:t>
                </a:r>
              </a:p>
              <a:p>
                <a:pPr marL="114300" indent="0">
                  <a:buNone/>
                </a:pPr>
                <a:endParaRPr lang="cs-CZ" sz="1200" dirty="0">
                  <a:latin typeface="Comic Sans MS" pitchFamily="66" charset="0"/>
                </a:endParaRPr>
              </a:p>
              <a:p>
                <a:endParaRPr lang="cs-CZ" sz="1200" dirty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10243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993900" y="1600200"/>
                <a:ext cx="5900738" cy="4530725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42766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024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900" dirty="0">
                <a:latin typeface="Comic Sans MS" pitchFamily="66" charset="0"/>
              </a:rPr>
              <a:t>Přečtěte zápis druhé </a:t>
            </a:r>
            <a:r>
              <a:rPr lang="cs-CZ" sz="2900" dirty="0" smtClean="0">
                <a:latin typeface="Comic Sans MS" pitchFamily="66" charset="0"/>
              </a:rPr>
              <a:t>odmocniny</a:t>
            </a:r>
            <a:r>
              <a:rPr lang="cs-CZ" sz="2900" dirty="0">
                <a:latin typeface="Comic Sans MS" pitchFamily="66" charset="0"/>
              </a:rPr>
              <a:t>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269" name="Rectangle 5"/>
              <p:cNvSpPr>
                <a:spLocks noGrp="1" noChangeArrowheads="1"/>
              </p:cNvSpPr>
              <p:nvPr>
                <p:ph sz="half" idx="1"/>
              </p:nvPr>
            </p:nvSpPr>
            <p:spPr>
              <a:xfrm>
                <a:off x="914400" y="1600200"/>
                <a:ext cx="1582738" cy="4424363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4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400" b="0" i="1" smtClean="0">
                            <a:latin typeface="Cambria Math"/>
                          </a:rPr>
                          <m:t>4</m:t>
                        </m:r>
                      </m:e>
                    </m:rad>
                  </m:oMath>
                </a14:m>
                <a:endParaRPr lang="cs-CZ" sz="3400" baseline="30000" dirty="0" smtClean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400" b="0" i="1" smtClean="0">
                            <a:latin typeface="Cambria Math"/>
                          </a:rPr>
                          <m:t>9</m:t>
                        </m:r>
                      </m:e>
                    </m:rad>
                  </m:oMath>
                </a14:m>
                <a:endParaRPr lang="cs-CZ" sz="3400" baseline="300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4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400" b="0" i="1" smtClean="0">
                            <a:latin typeface="Cambria Math"/>
                          </a:rPr>
                          <m:t>16</m:t>
                        </m:r>
                      </m:e>
                    </m:rad>
                  </m:oMath>
                </a14:m>
                <a:endParaRPr lang="cs-CZ" sz="3400" baseline="300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400" b="0" i="1" smtClean="0">
                            <a:latin typeface="Cambria Math"/>
                          </a:rPr>
                          <m:t>36</m:t>
                        </m:r>
                      </m:e>
                    </m:rad>
                  </m:oMath>
                </a14:m>
                <a:endParaRPr lang="cs-CZ" sz="3400" baseline="300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4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400" b="0" i="1" smtClean="0">
                            <a:latin typeface="Cambria Math"/>
                          </a:rPr>
                          <m:t>49</m:t>
                        </m:r>
                      </m:e>
                    </m:rad>
                  </m:oMath>
                </a14:m>
                <a:endParaRPr lang="cs-CZ" sz="3400" baseline="300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4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400" b="0" i="1" smtClean="0">
                            <a:latin typeface="Cambria Math"/>
                          </a:rPr>
                          <m:t>64 </m:t>
                        </m:r>
                      </m:e>
                    </m:rad>
                  </m:oMath>
                </a14:m>
                <a:endParaRPr lang="cs-CZ" sz="3400" baseline="30000" dirty="0">
                  <a:latin typeface="Comic Sans MS" pitchFamily="66" charset="0"/>
                </a:endParaRPr>
              </a:p>
              <a:p>
                <a:endParaRPr lang="cs-CZ" sz="3600" baseline="30000" dirty="0">
                  <a:latin typeface="Comic Sans MS" pitchFamily="66" charset="0"/>
                </a:endParaRPr>
              </a:p>
              <a:p>
                <a:endParaRPr lang="cs-CZ" sz="1000" baseline="30000" dirty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11269" name="Rectangle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914400" y="1600200"/>
                <a:ext cx="1582738" cy="442436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270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2497138" y="1600200"/>
            <a:ext cx="6189662" cy="4424363"/>
          </a:xfrm>
        </p:spPr>
        <p:txBody>
          <a:bodyPr>
            <a:normAutofit/>
          </a:bodyPr>
          <a:lstStyle/>
          <a:p>
            <a:r>
              <a:rPr lang="cs-CZ" sz="3500" dirty="0" smtClean="0"/>
              <a:t>Druhá odmocnina ze 4</a:t>
            </a:r>
            <a:endParaRPr lang="cs-CZ" sz="3500" dirty="0"/>
          </a:p>
          <a:p>
            <a:r>
              <a:rPr lang="cs-CZ" sz="3500" dirty="0" smtClean="0"/>
              <a:t>Druhá </a:t>
            </a:r>
            <a:r>
              <a:rPr lang="cs-CZ" sz="3500" dirty="0"/>
              <a:t>odmocnina </a:t>
            </a:r>
            <a:r>
              <a:rPr lang="cs-CZ" sz="3500" dirty="0" smtClean="0"/>
              <a:t>z 9</a:t>
            </a:r>
            <a:endParaRPr lang="cs-CZ" sz="3500" dirty="0"/>
          </a:p>
          <a:p>
            <a:r>
              <a:rPr lang="cs-CZ" sz="3600" dirty="0" smtClean="0"/>
              <a:t>Druhá </a:t>
            </a:r>
            <a:r>
              <a:rPr lang="cs-CZ" sz="3600" dirty="0"/>
              <a:t>odmocnina </a:t>
            </a:r>
            <a:r>
              <a:rPr lang="cs-CZ" sz="3600" dirty="0" smtClean="0"/>
              <a:t>z 16</a:t>
            </a:r>
            <a:endParaRPr lang="cs-CZ" sz="3500" dirty="0"/>
          </a:p>
          <a:p>
            <a:r>
              <a:rPr lang="cs-CZ" sz="3600" dirty="0" smtClean="0"/>
              <a:t>Druhá </a:t>
            </a:r>
            <a:r>
              <a:rPr lang="cs-CZ" sz="3600" dirty="0"/>
              <a:t>odmocnina </a:t>
            </a:r>
            <a:r>
              <a:rPr lang="cs-CZ" sz="3600" dirty="0" smtClean="0"/>
              <a:t>z 36</a:t>
            </a:r>
            <a:endParaRPr lang="cs-CZ" sz="3500" dirty="0"/>
          </a:p>
          <a:p>
            <a:r>
              <a:rPr lang="cs-CZ" sz="3600" dirty="0" smtClean="0"/>
              <a:t>Druhá </a:t>
            </a:r>
            <a:r>
              <a:rPr lang="cs-CZ" sz="3600" dirty="0"/>
              <a:t>odmocnina </a:t>
            </a:r>
            <a:r>
              <a:rPr lang="cs-CZ" sz="3600" dirty="0" smtClean="0"/>
              <a:t>ze 49</a:t>
            </a:r>
            <a:endParaRPr lang="cs-CZ" sz="3500" dirty="0"/>
          </a:p>
          <a:p>
            <a:r>
              <a:rPr lang="cs-CZ" sz="3600" dirty="0" smtClean="0"/>
              <a:t>Druhá </a:t>
            </a:r>
            <a:r>
              <a:rPr lang="cs-CZ" sz="3600" dirty="0"/>
              <a:t>odmocnina </a:t>
            </a:r>
            <a:r>
              <a:rPr lang="cs-CZ" sz="3600" dirty="0" smtClean="0"/>
              <a:t>z</a:t>
            </a:r>
            <a:r>
              <a:rPr lang="cs-CZ" sz="3500" dirty="0" smtClean="0"/>
              <a:t> 64</a:t>
            </a:r>
            <a:endParaRPr lang="cs-CZ" sz="35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5812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2000"/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3" dur="2000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8" dur="2000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900" dirty="0">
                <a:latin typeface="Comic Sans MS" pitchFamily="66" charset="0"/>
              </a:rPr>
              <a:t>Opět přečtěte zápis druhé </a:t>
            </a:r>
            <a:r>
              <a:rPr lang="cs-CZ" sz="2900" dirty="0" smtClean="0">
                <a:latin typeface="Comic Sans MS" pitchFamily="66" charset="0"/>
              </a:rPr>
              <a:t>odmocniny </a:t>
            </a:r>
            <a:r>
              <a:rPr lang="cs-CZ" sz="2900" dirty="0">
                <a:latin typeface="Comic Sans MS" pitchFamily="66" charset="0"/>
              </a:rPr>
              <a:t>a  tentokrát také vypočítejte: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315" name="Rectangle 3"/>
              <p:cNvSpPr>
                <a:spLocks noGrp="1" noChangeArrowheads="1"/>
              </p:cNvSpPr>
              <p:nvPr>
                <p:ph sz="half" idx="1"/>
              </p:nvPr>
            </p:nvSpPr>
            <p:spPr>
              <a:xfrm>
                <a:off x="323528" y="1628800"/>
                <a:ext cx="1582738" cy="4424363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600" i="1">
                            <a:latin typeface="Cambria Math"/>
                          </a:rPr>
                          <m:t>4</m:t>
                        </m:r>
                      </m:e>
                    </m:rad>
                  </m:oMath>
                </a14:m>
                <a:endParaRPr lang="cs-CZ" sz="3600" baseline="300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600" i="1">
                            <a:latin typeface="Cambria Math"/>
                          </a:rPr>
                          <m:t>9</m:t>
                        </m:r>
                      </m:e>
                    </m:rad>
                  </m:oMath>
                </a14:m>
                <a:endParaRPr lang="cs-CZ" sz="3600" baseline="300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600" i="1">
                            <a:latin typeface="Cambria Math"/>
                          </a:rPr>
                          <m:t>16</m:t>
                        </m:r>
                      </m:e>
                    </m:rad>
                  </m:oMath>
                </a14:m>
                <a:endParaRPr lang="cs-CZ" sz="3600" baseline="300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600" i="1">
                            <a:latin typeface="Cambria Math"/>
                          </a:rPr>
                          <m:t>36</m:t>
                        </m:r>
                      </m:e>
                    </m:rad>
                  </m:oMath>
                </a14:m>
                <a:endParaRPr lang="cs-CZ" sz="3600" baseline="300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600" i="1">
                            <a:latin typeface="Cambria Math"/>
                          </a:rPr>
                          <m:t>49</m:t>
                        </m:r>
                      </m:e>
                    </m:rad>
                  </m:oMath>
                </a14:m>
                <a:endParaRPr lang="cs-CZ" sz="3600" baseline="300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600" i="1">
                            <a:latin typeface="Cambria Math"/>
                          </a:rPr>
                          <m:t>64 </m:t>
                        </m:r>
                      </m:e>
                    </m:rad>
                  </m:oMath>
                </a14:m>
                <a:endParaRPr lang="cs-CZ" sz="3600" baseline="30000" dirty="0">
                  <a:latin typeface="Comic Sans MS" pitchFamily="66" charset="0"/>
                </a:endParaRPr>
              </a:p>
              <a:p>
                <a:endParaRPr lang="cs-CZ" sz="3600" baseline="30000" dirty="0">
                  <a:latin typeface="Comic Sans MS" pitchFamily="66" charset="0"/>
                </a:endParaRPr>
              </a:p>
              <a:p>
                <a:endParaRPr lang="cs-CZ" sz="1000" baseline="30000" dirty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13315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323528" y="1628800"/>
                <a:ext cx="1582738" cy="442436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31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1905000" y="1600200"/>
            <a:ext cx="7010400" cy="4419600"/>
          </a:xfrm>
        </p:spPr>
        <p:txBody>
          <a:bodyPr>
            <a:normAutofit/>
          </a:bodyPr>
          <a:lstStyle/>
          <a:p>
            <a:r>
              <a:rPr lang="cs-CZ" dirty="0"/>
              <a:t>Druhá odmocnina ze </a:t>
            </a:r>
            <a:r>
              <a:rPr lang="cs-CZ" dirty="0" smtClean="0"/>
              <a:t>4 se rovná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</a:p>
          <a:p>
            <a:endParaRPr lang="cs-CZ" sz="1400" dirty="0"/>
          </a:p>
          <a:p>
            <a:r>
              <a:rPr lang="cs-CZ" dirty="0"/>
              <a:t>Druhá odmocnina z </a:t>
            </a:r>
            <a:r>
              <a:rPr lang="cs-CZ" dirty="0" smtClean="0"/>
              <a:t>9 </a:t>
            </a:r>
            <a:r>
              <a:rPr lang="cs-CZ" dirty="0"/>
              <a:t>se rovná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</a:p>
          <a:p>
            <a:endParaRPr lang="cs-CZ" sz="1400" dirty="0">
              <a:solidFill>
                <a:srgbClr val="FF0000"/>
              </a:solidFill>
            </a:endParaRPr>
          </a:p>
          <a:p>
            <a:r>
              <a:rPr lang="cs-CZ" dirty="0"/>
              <a:t>Druhá odmocnina z </a:t>
            </a:r>
            <a:r>
              <a:rPr lang="cs-CZ" dirty="0" smtClean="0"/>
              <a:t>16 </a:t>
            </a:r>
            <a:r>
              <a:rPr lang="cs-CZ" dirty="0"/>
              <a:t>se rovná 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</a:p>
          <a:p>
            <a:endParaRPr lang="cs-CZ" sz="1400" dirty="0"/>
          </a:p>
          <a:p>
            <a:r>
              <a:rPr lang="cs-CZ" dirty="0"/>
              <a:t>Druhá odmocnina z </a:t>
            </a:r>
            <a:r>
              <a:rPr lang="cs-CZ" dirty="0" smtClean="0"/>
              <a:t>36 </a:t>
            </a:r>
            <a:r>
              <a:rPr lang="cs-CZ" dirty="0"/>
              <a:t>se rovná </a:t>
            </a:r>
            <a:r>
              <a:rPr lang="cs-CZ" dirty="0" smtClean="0">
                <a:solidFill>
                  <a:srgbClr val="FF0000"/>
                </a:solidFill>
              </a:rPr>
              <a:t>6</a:t>
            </a:r>
          </a:p>
          <a:p>
            <a:endParaRPr lang="cs-CZ" sz="1400" dirty="0"/>
          </a:p>
          <a:p>
            <a:r>
              <a:rPr lang="cs-CZ" dirty="0"/>
              <a:t>Druhá odmocnina ze </a:t>
            </a:r>
            <a:r>
              <a:rPr lang="cs-CZ" dirty="0" smtClean="0"/>
              <a:t>49 </a:t>
            </a:r>
            <a:r>
              <a:rPr lang="cs-CZ" dirty="0"/>
              <a:t>se rovná </a:t>
            </a:r>
            <a:r>
              <a:rPr lang="cs-CZ" dirty="0" smtClean="0">
                <a:solidFill>
                  <a:srgbClr val="FF0000"/>
                </a:solidFill>
              </a:rPr>
              <a:t>7</a:t>
            </a:r>
          </a:p>
          <a:p>
            <a:endParaRPr lang="cs-CZ" sz="1400" dirty="0"/>
          </a:p>
          <a:p>
            <a:r>
              <a:rPr lang="cs-CZ" dirty="0"/>
              <a:t>Druhá odmocnina z </a:t>
            </a:r>
            <a:r>
              <a:rPr lang="cs-CZ" dirty="0" smtClean="0"/>
              <a:t>64 </a:t>
            </a:r>
            <a:r>
              <a:rPr lang="cs-CZ" dirty="0"/>
              <a:t>se rovná </a:t>
            </a:r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/>
          </a:p>
          <a:p>
            <a:endParaRPr lang="cs-CZ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68657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3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3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000" dirty="0"/>
              <a:t>Druhá </a:t>
            </a:r>
            <a:r>
              <a:rPr lang="cs-CZ" sz="3000" dirty="0" smtClean="0"/>
              <a:t>odmocnina </a:t>
            </a:r>
            <a:r>
              <a:rPr lang="cs-CZ" sz="3000" dirty="0"/>
              <a:t>čísla se někdy </a:t>
            </a:r>
            <a:r>
              <a:rPr lang="cs-CZ" sz="3000" dirty="0" smtClean="0"/>
              <a:t>označuje  </a:t>
            </a:r>
            <a:r>
              <a:rPr lang="cs-CZ" sz="3000" dirty="0"/>
              <a:t>jako </a:t>
            </a:r>
            <a:r>
              <a:rPr lang="cs-CZ" sz="3000" dirty="0" smtClean="0"/>
              <a:t> strana „čtverec</a:t>
            </a:r>
            <a:r>
              <a:rPr lang="cs-CZ" sz="3000" dirty="0"/>
              <a:t>“.</a:t>
            </a:r>
            <a:r>
              <a:rPr lang="cs-CZ" sz="3800" dirty="0"/>
              <a:t>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/>
              <a:t>Obsah čtverce vypočítáme právě jako druhou mocninu jeho </a:t>
            </a:r>
            <a:r>
              <a:rPr lang="cs-CZ" dirty="0" smtClean="0"/>
              <a:t>strany: a . a = a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Říkáme například </a:t>
            </a:r>
            <a:r>
              <a:rPr lang="cs-CZ" dirty="0"/>
              <a:t>čtverec vzdálenosti tj. druhá mocnina vzdálenosti.</a:t>
            </a:r>
          </a:p>
          <a:p>
            <a:r>
              <a:rPr lang="cs-CZ" dirty="0" smtClean="0"/>
              <a:t>Máme-li obsah čtverce. Jeho stranu vypočítáme právě díky druhé odmocnině.</a:t>
            </a:r>
            <a:endParaRPr lang="cs-CZ" dirty="0"/>
          </a:p>
          <a:p>
            <a:r>
              <a:rPr lang="cs-CZ" dirty="0"/>
              <a:t>Druhá </a:t>
            </a:r>
            <a:r>
              <a:rPr lang="cs-CZ" dirty="0" smtClean="0"/>
              <a:t>odmocnina </a:t>
            </a:r>
            <a:r>
              <a:rPr lang="cs-CZ" dirty="0"/>
              <a:t>nuly se rovná nule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Nelze </a:t>
            </a:r>
            <a:r>
              <a:rPr lang="cs-CZ" dirty="0"/>
              <a:t>vypočítat odmocninu ze záporného čísla.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150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Vypočtěte: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365" name="Rectangle 5"/>
              <p:cNvSpPr>
                <a:spLocks noGrp="1" noChangeArrowheads="1"/>
              </p:cNvSpPr>
              <p:nvPr>
                <p:ph sz="half" idx="1"/>
              </p:nvPr>
            </p:nvSpPr>
            <p:spPr>
              <a:xfrm>
                <a:off x="539552" y="1628800"/>
                <a:ext cx="1366838" cy="4530725"/>
              </a:xfrm>
            </p:spPr>
            <p:txBody>
              <a:bodyPr>
                <a:no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i="1">
                            <a:latin typeface="Cambria Math"/>
                          </a:rPr>
                          <m:t>9</m:t>
                        </m:r>
                      </m:e>
                    </m:rad>
                  </m:oMath>
                </a14:m>
                <a:endParaRPr lang="cs-CZ" sz="4000" baseline="300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i="1">
                            <a:latin typeface="Cambria Math"/>
                          </a:rPr>
                          <m:t>25</m:t>
                        </m:r>
                      </m:e>
                    </m:rad>
                  </m:oMath>
                </a14:m>
                <a:endParaRPr lang="cs-CZ" sz="4000" baseline="300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0" i="1" smtClean="0">
                            <a:latin typeface="Cambria Math"/>
                          </a:rPr>
                          <m:t>49</m:t>
                        </m:r>
                      </m:e>
                    </m:rad>
                    <m:r>
                      <a:rPr lang="cs-CZ" sz="4000" i="1">
                        <a:latin typeface="Cambria Math"/>
                      </a:rPr>
                      <m:t> </m:t>
                    </m:r>
                  </m:oMath>
                </a14:m>
                <a:endParaRPr lang="cs-CZ" sz="4000" baseline="300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0" i="1" smtClean="0">
                            <a:latin typeface="Cambria Math"/>
                          </a:rPr>
                          <m:t>81</m:t>
                        </m:r>
                      </m:e>
                    </m:rad>
                    <m:r>
                      <a:rPr lang="cs-CZ" sz="4000" i="1">
                        <a:latin typeface="Cambria Math"/>
                      </a:rPr>
                      <m:t> </m:t>
                    </m:r>
                  </m:oMath>
                </a14:m>
                <a:endParaRPr lang="cs-CZ" sz="4000" baseline="300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0" i="1" smtClean="0">
                            <a:latin typeface="Cambria Math"/>
                          </a:rPr>
                          <m:t>100</m:t>
                        </m:r>
                      </m:e>
                    </m:rad>
                  </m:oMath>
                </a14:m>
                <a:endParaRPr lang="cs-CZ" sz="4000" baseline="300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0" i="1" smtClean="0">
                            <a:latin typeface="Cambria Math"/>
                          </a:rPr>
                          <m:t>𝑂</m:t>
                        </m:r>
                      </m:e>
                    </m:rad>
                    <m:r>
                      <a:rPr lang="cs-CZ" sz="4000" i="1">
                        <a:latin typeface="Cambria Math"/>
                      </a:rPr>
                      <m:t> </m:t>
                    </m:r>
                  </m:oMath>
                </a14:m>
                <a:endParaRPr lang="cs-CZ" sz="4000" baseline="30000" dirty="0">
                  <a:latin typeface="Comic Sans MS" pitchFamily="66" charset="0"/>
                </a:endParaRPr>
              </a:p>
            </p:txBody>
          </p:sp>
        </mc:Choice>
        <mc:Fallback xmlns="">
          <p:sp>
            <p:nvSpPr>
              <p:cNvPr id="15365" name="Rectangle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39552" y="1628800"/>
                <a:ext cx="1366838" cy="4530725"/>
              </a:xfrm>
              <a:blipFill rotWithShape="1">
                <a:blip r:embed="rId2"/>
                <a:stretch>
                  <a:fillRect r="-17857" b="-2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366" name="Rectangle 6"/>
              <p:cNvSpPr>
                <a:spLocks noGrp="1" noChangeArrowheads="1"/>
              </p:cNvSpPr>
              <p:nvPr>
                <p:ph sz="half" idx="2"/>
              </p:nvPr>
            </p:nvSpPr>
            <p:spPr>
              <a:xfrm>
                <a:off x="2339752" y="1556792"/>
                <a:ext cx="5018112" cy="5077544"/>
              </a:xfrm>
            </p:spPr>
            <p:txBody>
              <a:bodyPr>
                <a:normAutofit fontScale="92500"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i="1">
                            <a:latin typeface="Cambria Math"/>
                          </a:rPr>
                          <m:t>9</m:t>
                        </m:r>
                      </m:e>
                    </m:rad>
                  </m:oMath>
                </a14:m>
                <a:r>
                  <a:rPr lang="cs-CZ" sz="4400" baseline="30000" dirty="0" smtClean="0">
                    <a:latin typeface="Comic Sans MS" pitchFamily="66" charset="0"/>
                  </a:rPr>
                  <a:t>   </a:t>
                </a:r>
                <a:r>
                  <a:rPr lang="cs-CZ" sz="4400" dirty="0">
                    <a:latin typeface="Comic Sans MS" pitchFamily="66" charset="0"/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0" i="1" smtClean="0">
                            <a:latin typeface="Cambria Math"/>
                          </a:rPr>
                          <m:t>3 . 3</m:t>
                        </m:r>
                      </m:e>
                    </m:rad>
                  </m:oMath>
                </a14:m>
                <a:r>
                  <a:rPr lang="cs-CZ" sz="4400" dirty="0">
                    <a:latin typeface="Comic Sans MS" pitchFamily="66" charset="0"/>
                  </a:rPr>
                  <a:t> =   </a:t>
                </a:r>
                <a:r>
                  <a:rPr lang="cs-CZ" sz="4400" dirty="0" smtClean="0">
                    <a:latin typeface="Comic Sans MS" pitchFamily="66" charset="0"/>
                  </a:rPr>
                  <a:t>3</a:t>
                </a:r>
                <a:endParaRPr lang="cs-CZ" sz="44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0" i="1" smtClean="0">
                            <a:latin typeface="Cambria Math"/>
                          </a:rPr>
                          <m:t>25</m:t>
                        </m:r>
                      </m:e>
                    </m:rad>
                  </m:oMath>
                </a14:m>
                <a:r>
                  <a:rPr lang="cs-CZ" sz="4400" baseline="30000" dirty="0" smtClean="0">
                    <a:latin typeface="Comic Sans MS" pitchFamily="66" charset="0"/>
                  </a:rPr>
                  <a:t>   </a:t>
                </a:r>
                <a:r>
                  <a:rPr lang="cs-CZ" sz="4400" dirty="0">
                    <a:latin typeface="Comic Sans MS" pitchFamily="66" charset="0"/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0" i="1" smtClean="0">
                            <a:latin typeface="Cambria Math"/>
                          </a:rPr>
                          <m:t>5</m:t>
                        </m:r>
                        <m:r>
                          <a:rPr lang="cs-CZ" sz="4400" i="1">
                            <a:latin typeface="Cambria Math"/>
                          </a:rPr>
                          <m:t> . </m:t>
                        </m:r>
                        <m:r>
                          <a:rPr lang="cs-CZ" sz="4400" b="0" i="1" smtClean="0">
                            <a:latin typeface="Cambria Math"/>
                          </a:rPr>
                          <m:t>5</m:t>
                        </m:r>
                      </m:e>
                    </m:rad>
                    <m:r>
                      <a:rPr lang="cs-CZ" sz="4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4400" dirty="0" smtClean="0">
                    <a:latin typeface="Comic Sans MS" pitchFamily="66" charset="0"/>
                  </a:rPr>
                  <a:t>  </a:t>
                </a:r>
                <a:r>
                  <a:rPr lang="cs-CZ" sz="4400" dirty="0">
                    <a:latin typeface="Comic Sans MS" pitchFamily="66" charset="0"/>
                  </a:rPr>
                  <a:t>= </a:t>
                </a:r>
                <a:r>
                  <a:rPr lang="cs-CZ" sz="4400" dirty="0" smtClean="0">
                    <a:latin typeface="Comic Sans MS" pitchFamily="66" charset="0"/>
                  </a:rPr>
                  <a:t>5</a:t>
                </a:r>
                <a:endParaRPr lang="cs-CZ" sz="44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0" i="1" smtClean="0">
                            <a:latin typeface="Cambria Math"/>
                          </a:rPr>
                          <m:t>49</m:t>
                        </m:r>
                      </m:e>
                    </m:rad>
                  </m:oMath>
                </a14:m>
                <a:r>
                  <a:rPr lang="cs-CZ" sz="4400" baseline="30000" dirty="0">
                    <a:latin typeface="Comic Sans MS" pitchFamily="66" charset="0"/>
                  </a:rPr>
                  <a:t>   </a:t>
                </a:r>
                <a:r>
                  <a:rPr lang="cs-CZ" sz="4400" dirty="0">
                    <a:latin typeface="Comic Sans MS" pitchFamily="66" charset="0"/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0" i="1" smtClean="0">
                            <a:latin typeface="Cambria Math"/>
                          </a:rPr>
                          <m:t>7</m:t>
                        </m:r>
                        <m:r>
                          <a:rPr lang="cs-CZ" sz="4400" i="1">
                            <a:latin typeface="Cambria Math"/>
                          </a:rPr>
                          <m:t> . </m:t>
                        </m:r>
                        <m:r>
                          <a:rPr lang="cs-CZ" sz="4400" b="0" i="1" smtClean="0">
                            <a:latin typeface="Cambria Math"/>
                          </a:rPr>
                          <m:t>7</m:t>
                        </m:r>
                      </m:e>
                    </m:rad>
                    <m:r>
                      <a:rPr lang="cs-CZ" sz="4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4400" dirty="0">
                    <a:latin typeface="Comic Sans MS" pitchFamily="66" charset="0"/>
                  </a:rPr>
                  <a:t>  = </a:t>
                </a:r>
                <a:r>
                  <a:rPr lang="cs-CZ" sz="4400" dirty="0" smtClean="0">
                    <a:latin typeface="Comic Sans MS" pitchFamily="66" charset="0"/>
                  </a:rPr>
                  <a:t>7</a:t>
                </a:r>
                <a:endParaRPr lang="cs-CZ" sz="44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0" i="1" smtClean="0">
                            <a:latin typeface="Cambria Math"/>
                          </a:rPr>
                          <m:t>81</m:t>
                        </m:r>
                      </m:e>
                    </m:rad>
                  </m:oMath>
                </a14:m>
                <a:r>
                  <a:rPr lang="cs-CZ" sz="4400" baseline="30000" dirty="0">
                    <a:latin typeface="Comic Sans MS" pitchFamily="66" charset="0"/>
                  </a:rPr>
                  <a:t>   </a:t>
                </a:r>
                <a:r>
                  <a:rPr lang="cs-CZ" sz="4400" dirty="0">
                    <a:latin typeface="Comic Sans MS" pitchFamily="66" charset="0"/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0" i="1" smtClean="0">
                            <a:latin typeface="Cambria Math"/>
                          </a:rPr>
                          <m:t>9</m:t>
                        </m:r>
                        <m:r>
                          <a:rPr lang="cs-CZ" sz="4400" i="1">
                            <a:latin typeface="Cambria Math"/>
                          </a:rPr>
                          <m:t> . </m:t>
                        </m:r>
                        <m:r>
                          <a:rPr lang="cs-CZ" sz="4400" b="0" i="1" smtClean="0">
                            <a:latin typeface="Cambria Math"/>
                          </a:rPr>
                          <m:t>9</m:t>
                        </m:r>
                      </m:e>
                    </m:rad>
                    <m:r>
                      <a:rPr lang="cs-CZ" sz="4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4400" dirty="0">
                    <a:latin typeface="Comic Sans MS" pitchFamily="66" charset="0"/>
                  </a:rPr>
                  <a:t>  = </a:t>
                </a:r>
                <a:r>
                  <a:rPr lang="cs-CZ" sz="4400" dirty="0" smtClean="0">
                    <a:latin typeface="Comic Sans MS" pitchFamily="66" charset="0"/>
                  </a:rPr>
                  <a:t>9</a:t>
                </a:r>
                <a:endParaRPr lang="cs-CZ" sz="44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0" i="1" smtClean="0">
                            <a:latin typeface="Cambria Math"/>
                          </a:rPr>
                          <m:t>100</m:t>
                        </m:r>
                      </m:e>
                    </m:rad>
                  </m:oMath>
                </a14:m>
                <a:r>
                  <a:rPr lang="cs-CZ" sz="4400" baseline="30000" dirty="0">
                    <a:latin typeface="Comic Sans MS" pitchFamily="66" charset="0"/>
                  </a:rPr>
                  <a:t> </a:t>
                </a:r>
                <a:r>
                  <a:rPr lang="cs-CZ" sz="4400" dirty="0" smtClean="0">
                    <a:latin typeface="Comic Sans MS" pitchFamily="66" charset="0"/>
                  </a:rPr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0" i="1" smtClean="0">
                            <a:latin typeface="Cambria Math"/>
                          </a:rPr>
                          <m:t>10</m:t>
                        </m:r>
                        <m:r>
                          <a:rPr lang="cs-CZ" sz="4400" i="1">
                            <a:latin typeface="Cambria Math"/>
                          </a:rPr>
                          <m:t> . </m:t>
                        </m:r>
                        <m:r>
                          <a:rPr lang="cs-CZ" sz="4400" b="0" i="1" smtClean="0">
                            <a:latin typeface="Cambria Math"/>
                          </a:rPr>
                          <m:t>10</m:t>
                        </m:r>
                      </m:e>
                    </m:rad>
                  </m:oMath>
                </a14:m>
                <a:r>
                  <a:rPr lang="cs-CZ" sz="4400" dirty="0">
                    <a:latin typeface="Comic Sans MS" pitchFamily="66" charset="0"/>
                  </a:rPr>
                  <a:t> </a:t>
                </a:r>
                <a:r>
                  <a:rPr lang="cs-CZ" sz="4400" dirty="0" smtClean="0">
                    <a:latin typeface="Comic Sans MS" pitchFamily="66" charset="0"/>
                  </a:rPr>
                  <a:t>=10</a:t>
                </a:r>
                <a:endParaRPr lang="cs-CZ" sz="4400" dirty="0">
                  <a:latin typeface="Comic Sans MS" pitchFamily="66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0" i="1" smtClean="0">
                            <a:latin typeface="Cambria Math"/>
                          </a:rPr>
                          <m:t>0</m:t>
                        </m:r>
                      </m:e>
                    </m:rad>
                  </m:oMath>
                </a14:m>
                <a:r>
                  <a:rPr lang="cs-CZ" sz="4400" baseline="30000" dirty="0">
                    <a:latin typeface="Comic Sans MS" pitchFamily="66" charset="0"/>
                  </a:rPr>
                  <a:t>   </a:t>
                </a:r>
                <a:r>
                  <a:rPr lang="cs-CZ" sz="4400" dirty="0">
                    <a:latin typeface="Comic Sans MS" pitchFamily="66" charset="0"/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0" i="1" smtClean="0">
                            <a:latin typeface="Cambria Math"/>
                          </a:rPr>
                          <m:t>0</m:t>
                        </m:r>
                        <m:r>
                          <a:rPr lang="cs-CZ" sz="4400" i="1">
                            <a:latin typeface="Cambria Math"/>
                          </a:rPr>
                          <m:t> . </m:t>
                        </m:r>
                        <m:r>
                          <a:rPr lang="cs-CZ" sz="4400" b="0" i="1" smtClean="0">
                            <a:latin typeface="Cambria Math"/>
                          </a:rPr>
                          <m:t>0</m:t>
                        </m:r>
                      </m:e>
                    </m:rad>
                    <m:r>
                      <a:rPr lang="cs-CZ" sz="4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4400" dirty="0">
                    <a:latin typeface="Comic Sans MS" pitchFamily="66" charset="0"/>
                  </a:rPr>
                  <a:t>  = </a:t>
                </a:r>
                <a:r>
                  <a:rPr lang="cs-CZ" sz="4400" dirty="0" smtClean="0">
                    <a:latin typeface="Comic Sans MS" pitchFamily="66" charset="0"/>
                  </a:rPr>
                  <a:t>0</a:t>
                </a:r>
                <a:endParaRPr lang="cs-CZ" sz="4400" dirty="0">
                  <a:latin typeface="Comic Sans MS" pitchFamily="66" charset="0"/>
                </a:endParaRPr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15366" name="Rectangle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2339752" y="1556792"/>
                <a:ext cx="5018112" cy="5077544"/>
              </a:xfrm>
              <a:blipFill rotWithShape="1">
                <a:blip r:embed="rId3"/>
                <a:stretch>
                  <a:fillRect t="-960" r="-1458" b="-14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06320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3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53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53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Na závěr: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411" name="Rectangle 3"/>
              <p:cNvSpPr>
                <a:spLocks noGrp="1" noChangeArrowheads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r>
                  <a:rPr lang="cs-CZ" sz="2400" dirty="0" smtClean="0">
                    <a:latin typeface="Comic Sans MS" pitchFamily="66" charset="0"/>
                  </a:rPr>
                  <a:t>Druhá odmocnina </a:t>
                </a:r>
                <a:r>
                  <a:rPr lang="cs-CZ" sz="2400" dirty="0">
                    <a:latin typeface="Comic Sans MS" pitchFamily="66" charset="0"/>
                  </a:rPr>
                  <a:t>čísla 1 se rovná 1: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0" i="1" smtClean="0">
                            <a:latin typeface="Cambria Math"/>
                          </a:rPr>
                          <m:t>1</m:t>
                        </m:r>
                      </m:e>
                    </m:rad>
                  </m:oMath>
                </a14:m>
                <a:r>
                  <a:rPr lang="cs-CZ" sz="4000" baseline="30000" dirty="0">
                    <a:latin typeface="Comic Sans MS" pitchFamily="66" charset="0"/>
                  </a:rPr>
                  <a:t>   </a:t>
                </a:r>
                <a:r>
                  <a:rPr lang="cs-CZ" sz="4000" dirty="0">
                    <a:latin typeface="Comic Sans MS" pitchFamily="66" charset="0"/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0" i="1" smtClean="0">
                            <a:latin typeface="Cambria Math"/>
                          </a:rPr>
                          <m:t>1</m:t>
                        </m:r>
                        <m:r>
                          <a:rPr lang="cs-CZ" sz="4000" i="1">
                            <a:latin typeface="Cambria Math"/>
                          </a:rPr>
                          <m:t> . </m:t>
                        </m:r>
                        <m:r>
                          <a:rPr lang="cs-CZ" sz="4000" b="0" i="1" smtClean="0">
                            <a:latin typeface="Cambria Math"/>
                          </a:rPr>
                          <m:t>1</m:t>
                        </m:r>
                      </m:e>
                    </m:rad>
                    <m:r>
                      <a:rPr lang="cs-CZ" sz="40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4000" dirty="0">
                    <a:latin typeface="Comic Sans MS" pitchFamily="66" charset="0"/>
                  </a:rPr>
                  <a:t>  = </a:t>
                </a:r>
                <a:r>
                  <a:rPr lang="cs-CZ" sz="4000" dirty="0" smtClean="0">
                    <a:latin typeface="Comic Sans MS" pitchFamily="66" charset="0"/>
                  </a:rPr>
                  <a:t>1</a:t>
                </a:r>
                <a:endParaRPr lang="cs-CZ" sz="4000" dirty="0">
                  <a:latin typeface="Comic Sans MS" pitchFamily="66" charset="0"/>
                </a:endParaRPr>
              </a:p>
              <a:p>
                <a:r>
                  <a:rPr lang="cs-CZ" sz="2400" dirty="0" smtClean="0">
                    <a:latin typeface="Comic Sans MS" pitchFamily="66" charset="0"/>
                  </a:rPr>
                  <a:t>Odmocňování druhé mocniny </a:t>
                </a:r>
                <a:r>
                  <a:rPr lang="cs-CZ" sz="2400" dirty="0">
                    <a:latin typeface="Comic Sans MS" pitchFamily="66" charset="0"/>
                  </a:rPr>
                  <a:t>je algebraická operace výpočtu druhé </a:t>
                </a:r>
                <a:r>
                  <a:rPr lang="cs-CZ" sz="2400" dirty="0" smtClean="0">
                    <a:latin typeface="Comic Sans MS" pitchFamily="66" charset="0"/>
                  </a:rPr>
                  <a:t>odmocniny</a:t>
                </a:r>
                <a:r>
                  <a:rPr lang="cs-CZ" sz="2400" dirty="0">
                    <a:latin typeface="Comic Sans MS" pitchFamily="66" charset="0"/>
                  </a:rPr>
                  <a:t>.</a:t>
                </a:r>
              </a:p>
              <a:p>
                <a:r>
                  <a:rPr lang="cs-CZ" sz="2400" dirty="0">
                    <a:latin typeface="Comic Sans MS" pitchFamily="66" charset="0"/>
                  </a:rPr>
                  <a:t>Jestliže </a:t>
                </a:r>
                <a:r>
                  <a:rPr lang="cs-CZ" sz="2400" dirty="0" smtClean="0">
                    <a:latin typeface="Comic Sans MS" pitchFamily="66" charset="0"/>
                  </a:rPr>
                  <a:t>odmocníme </a:t>
                </a:r>
                <a:r>
                  <a:rPr lang="cs-CZ" sz="2400" dirty="0">
                    <a:latin typeface="Comic Sans MS" pitchFamily="66" charset="0"/>
                  </a:rPr>
                  <a:t>číslo </a:t>
                </a:r>
                <a:r>
                  <a:rPr lang="cs-CZ" sz="2400" dirty="0" smtClean="0">
                    <a:latin typeface="Comic Sans MS" pitchFamily="66" charset="0"/>
                  </a:rPr>
                  <a:t>16, získáme </a:t>
                </a:r>
                <a:r>
                  <a:rPr lang="cs-CZ" sz="2400" dirty="0">
                    <a:latin typeface="Comic Sans MS" pitchFamily="66" charset="0"/>
                  </a:rPr>
                  <a:t>jeho druhou </a:t>
                </a:r>
                <a:r>
                  <a:rPr lang="cs-CZ" sz="2400" dirty="0" smtClean="0">
                    <a:latin typeface="Comic Sans MS" pitchFamily="66" charset="0"/>
                  </a:rPr>
                  <a:t>odmocninu</a:t>
                </a:r>
                <a:r>
                  <a:rPr lang="cs-CZ" sz="2400" dirty="0">
                    <a:latin typeface="Comic Sans MS" pitchFamily="66" charset="0"/>
                  </a:rPr>
                  <a:t>: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i="1">
                            <a:latin typeface="Cambria Math"/>
                          </a:rPr>
                          <m:t>16</m:t>
                        </m:r>
                      </m:e>
                    </m:rad>
                    <m:r>
                      <a:rPr lang="cs-CZ" sz="40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>
                    <a:latin typeface="Comic Sans MS" pitchFamily="66" charset="0"/>
                  </a:rPr>
                  <a:t> </a:t>
                </a:r>
                <a:r>
                  <a:rPr lang="cs-CZ" sz="4000" dirty="0">
                    <a:latin typeface="Comic Sans MS" pitchFamily="66" charset="0"/>
                  </a:rPr>
                  <a:t>= 4 </a:t>
                </a:r>
                <a:endParaRPr lang="cs-CZ" sz="4000" dirty="0" smtClean="0">
                  <a:latin typeface="Comic Sans MS" pitchFamily="66" charset="0"/>
                </a:endParaRPr>
              </a:p>
              <a:p>
                <a:r>
                  <a:rPr lang="cs-CZ" dirty="0" smtClean="0">
                    <a:latin typeface="Comic Sans MS" pitchFamily="66" charset="0"/>
                  </a:rPr>
                  <a:t>Druhou odmocninu má </a:t>
                </a:r>
                <a:r>
                  <a:rPr lang="cs-CZ" dirty="0">
                    <a:latin typeface="Comic Sans MS" pitchFamily="66" charset="0"/>
                  </a:rPr>
                  <a:t>každé </a:t>
                </a:r>
                <a:r>
                  <a:rPr lang="cs-CZ" dirty="0" smtClean="0">
                    <a:latin typeface="Comic Sans MS" pitchFamily="66" charset="0"/>
                  </a:rPr>
                  <a:t>nezáporné reálné číslo.</a:t>
                </a:r>
              </a:p>
              <a:p>
                <a:r>
                  <a:rPr lang="cs-CZ" dirty="0">
                    <a:latin typeface="Comic Sans MS" pitchFamily="66" charset="0"/>
                    <a:hlinkClick r:id="rId2" action="ppaction://hlinkfile" tooltip="Whole number"/>
                  </a:rPr>
                  <a:t>Celé číslo</a:t>
                </a:r>
                <a:r>
                  <a:rPr lang="cs-CZ" dirty="0">
                    <a:latin typeface="Comic Sans MS" pitchFamily="66" charset="0"/>
                  </a:rPr>
                  <a:t> s druhou odmocninou, která je také celé číslo </a:t>
                </a:r>
                <a:r>
                  <a:rPr lang="cs-CZ" dirty="0" smtClean="0">
                    <a:latin typeface="Comic Sans MS" pitchFamily="66" charset="0"/>
                  </a:rPr>
                  <a:t>se nazývá dokonalý čtverec. Za dokonalé </a:t>
                </a:r>
                <a:r>
                  <a:rPr lang="cs-CZ" smtClean="0">
                    <a:latin typeface="Comic Sans MS" pitchFamily="66" charset="0"/>
                  </a:rPr>
                  <a:t>čtverce považujeme: </a:t>
                </a:r>
                <a:r>
                  <a:rPr lang="cs-CZ" dirty="0">
                    <a:latin typeface="Comic Sans MS" pitchFamily="66" charset="0"/>
                  </a:rPr>
                  <a:t>0, 1, 4, 9, 16, 25, 36, 49, 64</a:t>
                </a:r>
                <a:r>
                  <a:rPr lang="cs-CZ">
                    <a:latin typeface="Comic Sans MS" pitchFamily="66" charset="0"/>
                  </a:rPr>
                  <a:t>, </a:t>
                </a:r>
                <a:r>
                  <a:rPr lang="cs-CZ" smtClean="0">
                    <a:latin typeface="Comic Sans MS" pitchFamily="66" charset="0"/>
                  </a:rPr>
                  <a:t>81, 100, 121…</a:t>
                </a:r>
                <a:endParaRPr lang="cs-CZ" sz="2400" dirty="0">
                  <a:latin typeface="Comic Sans MS" pitchFamily="66" charset="0"/>
                </a:endParaRPr>
              </a:p>
              <a:p>
                <a:endParaRPr lang="cs-CZ" sz="24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7411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t="-2371" r="-14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0874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Děkuji za pozornost.</a:t>
            </a:r>
          </a:p>
        </p:txBody>
      </p:sp>
      <p:sp>
        <p:nvSpPr>
          <p:cNvPr id="21511" name="Rectangle 7"/>
          <p:cNvSpPr>
            <a:spLocks noGrp="1" noChangeArrowheads="1"/>
          </p:cNvSpPr>
          <p:nvPr>
            <p:ph idx="1"/>
          </p:nvPr>
        </p:nvSpPr>
        <p:spPr>
          <a:xfrm>
            <a:off x="914400" y="2895600"/>
            <a:ext cx="7772400" cy="1981200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Použité zdroje.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cs.wikipedia.org/wiki/Druh%C3%A1_mocnina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www.ucebnice.krynicky.cz/Matematika/01_Zakladni_poznatky/02_Ciselne_obory/1207_Druha_odmocnina.pdf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wikipedia.infostar.cz/s/sq/square_root.html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778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189</TotalTime>
  <Words>611</Words>
  <Application>Microsoft Office PowerPoint</Application>
  <PresentationFormat>Předvádění na obrazovce (4:3)</PresentationFormat>
  <Paragraphs>108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Lékárna</vt:lpstr>
      <vt:lpstr>Prezentace aplikace PowerPoint</vt:lpstr>
      <vt:lpstr>Prezentace aplikace PowerPoint</vt:lpstr>
      <vt:lpstr>Druhá ODmocnina</vt:lpstr>
      <vt:lpstr>Co je to druhá ODmocnina?</vt:lpstr>
      <vt:lpstr>Jak druhou odmocninu zapisujeme?</vt:lpstr>
      <vt:lpstr>Přečtěte zápis druhé odmocniny:</vt:lpstr>
      <vt:lpstr>Opět přečtěte zápis druhé odmocniny a  tentokrát také vypočítejte:</vt:lpstr>
      <vt:lpstr>Druhá odmocnina čísla se někdy označuje  jako  strana „čtverec“. </vt:lpstr>
      <vt:lpstr>Vypočtěte:</vt:lpstr>
      <vt:lpstr>Na závěr:</vt:lpstr>
      <vt:lpstr>Děkuji za pozornost.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Student</dc:creator>
  <cp:lastModifiedBy>student</cp:lastModifiedBy>
  <cp:revision>25</cp:revision>
  <dcterms:created xsi:type="dcterms:W3CDTF">2011-09-22T07:34:55Z</dcterms:created>
  <dcterms:modified xsi:type="dcterms:W3CDTF">2012-06-19T06:34:44Z</dcterms:modified>
</cp:coreProperties>
</file>