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57" r:id="rId2"/>
    <p:sldId id="26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8" r:id="rId11"/>
    <p:sldId id="265" r:id="rId12"/>
    <p:sldId id="266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</a:t>
          </a:r>
          <a:r>
            <a:rPr lang="cs-CZ" sz="2000" baseline="0" dirty="0" smtClean="0"/>
            <a:t> VY_32_INOVACE_08_Matematika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ZŠ Osoblaha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Marian Hrabovský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 Druhá mocnina čísla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CZ.1.07/1.4.00/21.0816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</dgm:pt>
    <dgm:pt modelId="{F41139FD-01EE-4571-8B17-4FB00FC51163}" type="pres">
      <dgm:prSet presAssocID="{D1D4F407-5343-4D3F-B5B9-D407B03CAEB4}" presName="space" presStyleCnt="0"/>
      <dgm:spPr/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</dgm:pt>
    <dgm:pt modelId="{A52A0455-90FF-4808-ABD0-F02540D31D5A}" type="pres">
      <dgm:prSet presAssocID="{D1B46980-6531-4606-95E6-44980827E919}" presName="circle2" presStyleLbl="node1" presStyleIdx="1" presStyleCnt="5" custLinFactNeighborX="1020" custLinFactNeighborY="1213"/>
      <dgm:spPr/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</dgm:pt>
    <dgm:pt modelId="{313FC574-E1CD-4FB4-B054-0B805CE0447D}" type="pres">
      <dgm:prSet presAssocID="{B651F6E3-6281-48DB-9319-2AEAFDAE7572}" presName="circle3" presStyleLbl="node1" presStyleIdx="2" presStyleCnt="5"/>
      <dgm:spPr/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</dgm:pt>
    <dgm:pt modelId="{FFC9F71D-1B4F-4AD9-A4A6-86ADEFC8AF5C}" type="pres">
      <dgm:prSet presAssocID="{D8197B8C-B260-4A16-BDF4-0947B075E274}" presName="circle4" presStyleLbl="node1" presStyleIdx="3" presStyleCnt="5"/>
      <dgm:spPr/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</dgm:pt>
    <dgm:pt modelId="{EE85B701-7295-41C0-BA7A-34D3756A2AE6}" type="pres">
      <dgm:prSet presAssocID="{4C35D32F-0EAB-4CD7-82EE-45574DC2A586}" presName="circle5" presStyleLbl="node1" presStyleIdx="4" presStyleCnt="5"/>
      <dgm:spPr/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F04C3225-91E6-4B69-9423-3CBB4B9C0587}" type="presOf" srcId="{D1B46980-6531-4606-95E6-44980827E919}" destId="{6140AFEC-043D-4C43-A2F9-D0F5331DF3A3}" srcOrd="0" destOrd="0" presId="urn:microsoft.com/office/officeart/2005/8/layout/target3"/>
    <dgm:cxn modelId="{30808D4C-581E-41C5-9BF9-AA83CC1B136B}" type="presOf" srcId="{B651F6E3-6281-48DB-9319-2AEAFDAE7572}" destId="{6BB5E863-4638-4E1D-BFDE-399D028AC4ED}" srcOrd="1" destOrd="0" presId="urn:microsoft.com/office/officeart/2005/8/layout/target3"/>
    <dgm:cxn modelId="{E417C4B1-C7A1-497F-A35A-F0957981BD7D}" type="presOf" srcId="{4C35D32F-0EAB-4CD7-82EE-45574DC2A586}" destId="{8BEBB6EC-1DAA-4CAC-8A25-BC0FCBD5DBD5}" srcOrd="0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75681977-B28C-49B0-BAB1-268D80D7BC8A}" type="presOf" srcId="{757F3AB3-0718-4624-B441-E567A8F0AB56}" destId="{333A1088-737F-45CB-B68E-254E46348037}" srcOrd="0" destOrd="0" presId="urn:microsoft.com/office/officeart/2005/8/layout/target3"/>
    <dgm:cxn modelId="{30C7F49A-CA79-463D-B48E-9C415C81A57C}" type="presOf" srcId="{B651F6E3-6281-48DB-9319-2AEAFDAE7572}" destId="{619D679B-A015-4ECF-8348-D1034C574F40}" srcOrd="0" destOrd="0" presId="urn:microsoft.com/office/officeart/2005/8/layout/target3"/>
    <dgm:cxn modelId="{CC9CCF4C-BA50-425D-A2A1-AD534454F99F}" type="presOf" srcId="{D8197B8C-B260-4A16-BDF4-0947B075E274}" destId="{5A5FFA88-C948-4069-8E93-59FA12366E83}" srcOrd="1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71B4BD8B-50D1-4606-BB6E-42BBD3DCDA7A}" type="presOf" srcId="{D1B46980-6531-4606-95E6-44980827E919}" destId="{2BE915AB-18AA-4053-B92C-3BFC9ED204BB}" srcOrd="1" destOrd="0" presId="urn:microsoft.com/office/officeart/2005/8/layout/target3"/>
    <dgm:cxn modelId="{8427054C-C55C-4AF5-867E-202FBDF9ABED}" type="presOf" srcId="{D1D4F407-5343-4D3F-B5B9-D407B03CAEB4}" destId="{D005CE8C-CC26-4C3E-AC11-E15060ECD759}" srcOrd="0" destOrd="0" presId="urn:microsoft.com/office/officeart/2005/8/layout/target3"/>
    <dgm:cxn modelId="{586A7989-EA37-4E74-9B1F-3CBA0E1ABBAA}" type="presOf" srcId="{4C35D32F-0EAB-4CD7-82EE-45574DC2A586}" destId="{890E4F0B-2866-4A3F-A3C7-2A14B1797930}" srcOrd="1" destOrd="0" presId="urn:microsoft.com/office/officeart/2005/8/layout/target3"/>
    <dgm:cxn modelId="{754D2D37-EAF0-4708-A62F-3637CA4F62F0}" type="presOf" srcId="{D1D4F407-5343-4D3F-B5B9-D407B03CAEB4}" destId="{AED2198E-93D5-4001-81B4-73124B309672}" srcOrd="1" destOrd="0" presId="urn:microsoft.com/office/officeart/2005/8/layout/target3"/>
    <dgm:cxn modelId="{1FFDF152-843A-4B48-9372-30948E45383E}" type="presOf" srcId="{D8197B8C-B260-4A16-BDF4-0947B075E274}" destId="{25B08C86-7E15-44DC-BE7F-FFB55DD49D12}" srcOrd="0" destOrd="0" presId="urn:microsoft.com/office/officeart/2005/8/layout/target3"/>
    <dgm:cxn modelId="{EF23EF78-FCAC-410D-90F1-C387AB054AE5}" type="presParOf" srcId="{333A1088-737F-45CB-B68E-254E46348037}" destId="{F5ABB229-8D3B-4694-996A-96F23CF14429}" srcOrd="0" destOrd="0" presId="urn:microsoft.com/office/officeart/2005/8/layout/target3"/>
    <dgm:cxn modelId="{163AC5BA-D055-4760-ACFB-91122B904718}" type="presParOf" srcId="{333A1088-737F-45CB-B68E-254E46348037}" destId="{F41139FD-01EE-4571-8B17-4FB00FC51163}" srcOrd="1" destOrd="0" presId="urn:microsoft.com/office/officeart/2005/8/layout/target3"/>
    <dgm:cxn modelId="{9CBA62C5-3112-43B6-96AC-B7CC03ADBB23}" type="presParOf" srcId="{333A1088-737F-45CB-B68E-254E46348037}" destId="{D005CE8C-CC26-4C3E-AC11-E15060ECD759}" srcOrd="2" destOrd="0" presId="urn:microsoft.com/office/officeart/2005/8/layout/target3"/>
    <dgm:cxn modelId="{93CB7AC6-02F1-4D22-A686-F9A4AADDEADD}" type="presParOf" srcId="{333A1088-737F-45CB-B68E-254E46348037}" destId="{2C702D82-9B77-49B7-9568-BB8EB47C3372}" srcOrd="3" destOrd="0" presId="urn:microsoft.com/office/officeart/2005/8/layout/target3"/>
    <dgm:cxn modelId="{BA19576B-F33B-45C6-82F8-1A3026DD261A}" type="presParOf" srcId="{333A1088-737F-45CB-B68E-254E46348037}" destId="{A52A0455-90FF-4808-ABD0-F02540D31D5A}" srcOrd="4" destOrd="0" presId="urn:microsoft.com/office/officeart/2005/8/layout/target3"/>
    <dgm:cxn modelId="{00E85309-89A8-4337-8152-8DE0BB3D1C99}" type="presParOf" srcId="{333A1088-737F-45CB-B68E-254E46348037}" destId="{6140AFEC-043D-4C43-A2F9-D0F5331DF3A3}" srcOrd="5" destOrd="0" presId="urn:microsoft.com/office/officeart/2005/8/layout/target3"/>
    <dgm:cxn modelId="{A18A3712-3B14-4922-A7DC-CDDB5B218E6B}" type="presParOf" srcId="{333A1088-737F-45CB-B68E-254E46348037}" destId="{9358AC05-5D7D-4327-9F80-1AD486AEA664}" srcOrd="6" destOrd="0" presId="urn:microsoft.com/office/officeart/2005/8/layout/target3"/>
    <dgm:cxn modelId="{7131BB79-4F9F-4D27-9651-75F57D721968}" type="presParOf" srcId="{333A1088-737F-45CB-B68E-254E46348037}" destId="{313FC574-E1CD-4FB4-B054-0B805CE0447D}" srcOrd="7" destOrd="0" presId="urn:microsoft.com/office/officeart/2005/8/layout/target3"/>
    <dgm:cxn modelId="{1F1D11D1-1D81-499F-B72C-03D8D8C3B488}" type="presParOf" srcId="{333A1088-737F-45CB-B68E-254E46348037}" destId="{619D679B-A015-4ECF-8348-D1034C574F40}" srcOrd="8" destOrd="0" presId="urn:microsoft.com/office/officeart/2005/8/layout/target3"/>
    <dgm:cxn modelId="{2EE43C8B-38C2-476C-A72D-BA0FBA7ACC10}" type="presParOf" srcId="{333A1088-737F-45CB-B68E-254E46348037}" destId="{322283A8-4A27-4CDA-BAE3-F381106A9174}" srcOrd="9" destOrd="0" presId="urn:microsoft.com/office/officeart/2005/8/layout/target3"/>
    <dgm:cxn modelId="{BA80CA90-0E12-42FC-8C7C-174B8A27C2EA}" type="presParOf" srcId="{333A1088-737F-45CB-B68E-254E46348037}" destId="{FFC9F71D-1B4F-4AD9-A4A6-86ADEFC8AF5C}" srcOrd="10" destOrd="0" presId="urn:microsoft.com/office/officeart/2005/8/layout/target3"/>
    <dgm:cxn modelId="{3B6C808E-FF8F-48E2-82BB-10DE0E615777}" type="presParOf" srcId="{333A1088-737F-45CB-B68E-254E46348037}" destId="{25B08C86-7E15-44DC-BE7F-FFB55DD49D12}" srcOrd="11" destOrd="0" presId="urn:microsoft.com/office/officeart/2005/8/layout/target3"/>
    <dgm:cxn modelId="{B33C3669-E1B3-440A-90EB-B91614EE1BA8}" type="presParOf" srcId="{333A1088-737F-45CB-B68E-254E46348037}" destId="{76644BE8-9D7C-4C09-B250-3D10AF48CBB7}" srcOrd="12" destOrd="0" presId="urn:microsoft.com/office/officeart/2005/8/layout/target3"/>
    <dgm:cxn modelId="{6B3B8EC2-3781-4241-96A8-600FB8713836}" type="presParOf" srcId="{333A1088-737F-45CB-B68E-254E46348037}" destId="{EE85B701-7295-41C0-BA7A-34D3756A2AE6}" srcOrd="13" destOrd="0" presId="urn:microsoft.com/office/officeart/2005/8/layout/target3"/>
    <dgm:cxn modelId="{902B5830-B88F-417F-A351-D39F597E42B2}" type="presParOf" srcId="{333A1088-737F-45CB-B68E-254E46348037}" destId="{8BEBB6EC-1DAA-4CAC-8A25-BC0FCBD5DBD5}" srcOrd="14" destOrd="0" presId="urn:microsoft.com/office/officeart/2005/8/layout/target3"/>
    <dgm:cxn modelId="{16BBA384-7A8D-4938-9149-8BC2B3A1634D}" type="presParOf" srcId="{333A1088-737F-45CB-B68E-254E46348037}" destId="{AED2198E-93D5-4001-81B4-73124B309672}" srcOrd="15" destOrd="0" presId="urn:microsoft.com/office/officeart/2005/8/layout/target3"/>
    <dgm:cxn modelId="{40B136B7-FA10-408E-8F6D-3CF745F62404}" type="presParOf" srcId="{333A1088-737F-45CB-B68E-254E46348037}" destId="{2BE915AB-18AA-4053-B92C-3BFC9ED204BB}" srcOrd="16" destOrd="0" presId="urn:microsoft.com/office/officeart/2005/8/layout/target3"/>
    <dgm:cxn modelId="{A311DF00-E82B-4C26-9D6A-47D6B0CB22C8}" type="presParOf" srcId="{333A1088-737F-45CB-B68E-254E46348037}" destId="{6BB5E863-4638-4E1D-BFDE-399D028AC4ED}" srcOrd="17" destOrd="0" presId="urn:microsoft.com/office/officeart/2005/8/layout/target3"/>
    <dgm:cxn modelId="{0956EFB1-B229-41B1-8060-AEB19A51EEE3}" type="presParOf" srcId="{333A1088-737F-45CB-B68E-254E46348037}" destId="{5A5FFA88-C948-4069-8E93-59FA12366E83}" srcOrd="18" destOrd="0" presId="urn:microsoft.com/office/officeart/2005/8/layout/target3"/>
    <dgm:cxn modelId="{DA9BDFD8-D4C1-4367-A150-1EF793C72EC0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ZŠ Osoblaha</a:t>
          </a:r>
          <a:endParaRPr lang="cs-CZ" sz="2000" kern="1200" dirty="0"/>
        </a:p>
      </dsp:txBody>
      <dsp:txXfrm>
        <a:off x="1258000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88039" y="432048"/>
          <a:ext cx="2012694" cy="201269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Marian Hrabovský</a:t>
          </a:r>
          <a:endParaRPr lang="cs-CZ" sz="2000" kern="1200" dirty="0"/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15268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</a:t>
          </a:r>
          <a:r>
            <a:rPr lang="cs-CZ" sz="2000" kern="1200" baseline="0" dirty="0" smtClean="0"/>
            <a:t> VY_32_INOVACE_08_Matematika</a:t>
          </a:r>
          <a:endParaRPr lang="cs-CZ" sz="2000" kern="1200" dirty="0"/>
        </a:p>
      </dsp:txBody>
      <dsp:txXfrm>
        <a:off x="1273857" y="815268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222902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 Druhá mocnina čísla</a:t>
          </a:r>
          <a:endParaRPr lang="cs-CZ" sz="2000" kern="1200" dirty="0"/>
        </a:p>
      </dsp:txBody>
      <dsp:txXfrm>
        <a:off x="1273857" y="1222902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CZ.1.07/1.4.00/21.0816</a:t>
          </a:r>
          <a:endParaRPr lang="cs-CZ" sz="2000" kern="1200" dirty="0"/>
        </a:p>
      </dsp:txBody>
      <dsp:txXfrm>
        <a:off x="1273857" y="1630536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" name="Rectangle 12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Oval 13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473795" y="5052545"/>
            <a:ext cx="5637010" cy="882119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A3698B-F397-42F9-94A2-18E8D94E4428}" type="datetimeFigureOut">
              <a:rPr lang="cs-CZ" smtClean="0"/>
              <a:pPr/>
              <a:t>19.6.2012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DD01BE-563F-421A-ACE0-36FA1312B00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17581" y="3132290"/>
            <a:ext cx="7175351" cy="1793167"/>
          </a:xfrm>
          <a:effectLst/>
        </p:spPr>
        <p:txBody>
          <a:bodyPr>
            <a:noAutofit/>
          </a:bodyPr>
          <a:lstStyle>
            <a:lvl1pPr marL="640080" indent="-457200" algn="l">
              <a:defRPr sz="54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3900">
        <p14:glitter pattern="hexagon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A3698B-F397-42F9-94A2-18E8D94E4428}" type="datetimeFigureOut">
              <a:rPr lang="cs-CZ" smtClean="0"/>
              <a:pPr/>
              <a:t>19.6.2012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DD01BE-563F-421A-ACE0-36FA1312B00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0" name="Content Placeholder 9"/>
          <p:cNvSpPr>
            <a:spLocks noGrp="1"/>
          </p:cNvSpPr>
          <p:nvPr>
            <p:ph sz="quarter" idx="13"/>
          </p:nvPr>
        </p:nvSpPr>
        <p:spPr>
          <a:xfrm>
            <a:off x="1143000" y="731520"/>
            <a:ext cx="6400800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3900">
        <p14:glitter pattern="hexagon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33195" y="2172648"/>
            <a:ext cx="5966666" cy="2423346"/>
          </a:xfrm>
          <a:effectLst/>
        </p:spPr>
        <p:txBody>
          <a:bodyPr anchor="b"/>
          <a:lstStyle>
            <a:lvl1pPr algn="r">
              <a:defRPr sz="4600" b="1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22438" y="4607511"/>
            <a:ext cx="5970494" cy="835460"/>
          </a:xfrm>
        </p:spPr>
        <p:txBody>
          <a:bodyPr anchor="t"/>
          <a:lstStyle>
            <a:lvl1pPr marL="0" indent="0" algn="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A3698B-F397-42F9-94A2-18E8D94E4428}" type="datetimeFigureOut">
              <a:rPr lang="cs-CZ" smtClean="0"/>
              <a:pPr/>
              <a:t>19.6.2012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DD01BE-563F-421A-ACE0-36FA1312B00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3900">
        <p14:glitter pattern="hexagon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A3698B-F397-42F9-94A2-18E8D94E4428}" type="datetimeFigureOut">
              <a:rPr lang="cs-CZ" smtClean="0"/>
              <a:pPr/>
              <a:t>19.6.2012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DD01BE-563F-421A-ACE0-36FA1312B00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142999" y="731519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731520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3900">
        <p14:glitter pattern="hexagon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6447" y="1400327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7302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ctr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399032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A3698B-F397-42F9-94A2-18E8D94E4428}" type="datetimeFigureOut">
              <a:rPr lang="cs-CZ" smtClean="0"/>
              <a:pPr/>
              <a:t>19.6.2012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DD01BE-563F-421A-ACE0-36FA1312B00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3900">
        <p14:glitter pattern="hexagon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A3698B-F397-42F9-94A2-18E8D94E4428}" type="datetimeFigureOut">
              <a:rPr lang="cs-CZ" smtClean="0"/>
              <a:pPr/>
              <a:t>19.6.2012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DD01BE-563F-421A-ACE0-36FA1312B00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3900">
        <p14:glitter pattern="hexagon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A3698B-F397-42F9-94A2-18E8D94E4428}" type="datetimeFigureOut">
              <a:rPr lang="cs-CZ" smtClean="0"/>
              <a:pPr/>
              <a:t>19.6.2012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DD01BE-563F-421A-ACE0-36FA1312B00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3900">
        <p14:glitter pattern="hexagon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095" y="2209800"/>
            <a:ext cx="3636085" cy="1258493"/>
          </a:xfrm>
          <a:effectLst/>
        </p:spPr>
        <p:txBody>
          <a:bodyPr anchor="b">
            <a:noAutofit/>
          </a:bodyPr>
          <a:lstStyle>
            <a:lvl1pPr marL="228600" indent="-228600" algn="l">
              <a:defRPr sz="2800" b="1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93515" y="731520"/>
            <a:ext cx="4017085" cy="4894730"/>
          </a:xfrm>
        </p:spPr>
        <p:txBody>
          <a:bodyPr anchor="ctr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75765" y="3497802"/>
            <a:ext cx="3388660" cy="213951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A3698B-F397-42F9-94A2-18E8D94E4428}" type="datetimeFigureOut">
              <a:rPr lang="cs-CZ" smtClean="0"/>
              <a:pPr/>
              <a:t>19.6.2012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DD01BE-563F-421A-ACE0-36FA1312B00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3900">
        <p14:glitter pattern="hexagon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Rectangle 9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Oval 10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475175" y="1143000"/>
            <a:ext cx="4114800" cy="3127806"/>
          </a:xfrm>
          <a:prstGeom prst="roundRect">
            <a:avLst>
              <a:gd name="adj" fmla="val 4230"/>
            </a:avLst>
          </a:prstGeom>
          <a:solidFill>
            <a:schemeClr val="bg2">
              <a:lumMod val="90000"/>
            </a:schemeClr>
          </a:solidFill>
          <a:effectLst>
            <a:reflection blurRad="4350" stA="23000" endA="300" endPos="28000" dir="5400000" sy="-100000" algn="bl" rotWithShape="0"/>
          </a:effectLst>
          <a:scene3d>
            <a:camera prst="perspectiveContrastingLeftFacing" fov="1800000">
              <a:rot lat="300000" lon="2100000" rev="0"/>
            </a:camera>
            <a:lightRig rig="balanced" dir="t"/>
          </a:scene3d>
          <a:sp3d>
            <a:bevelT w="50800" h="50800"/>
          </a:sp3d>
        </p:spPr>
        <p:txBody>
          <a:bodyPr>
            <a:normAutofit/>
            <a:flatTx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77887" y="1010486"/>
            <a:ext cx="3694114" cy="2163020"/>
          </a:xfrm>
        </p:spPr>
        <p:txBody>
          <a:bodyPr anchor="b"/>
          <a:lstStyle>
            <a:lvl1pPr marL="182880" indent="-182880">
              <a:buFont typeface="Georgia" pitchFamily="18" charset="0"/>
              <a:buChar char="*"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A3698B-F397-42F9-94A2-18E8D94E4428}" type="datetimeFigureOut">
              <a:rPr lang="cs-CZ" smtClean="0"/>
              <a:pPr/>
              <a:t>19.6.2012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DD01BE-563F-421A-ACE0-36FA1312B00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7268" y="4464421"/>
            <a:ext cx="6383538" cy="1143000"/>
          </a:xfrm>
        </p:spPr>
        <p:txBody>
          <a:bodyPr anchor="b">
            <a:noAutofit/>
          </a:bodyPr>
          <a:lstStyle>
            <a:lvl1pPr algn="l">
              <a:defRPr sz="46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3900">
        <p14:glitter pattern="hexagon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905000" y="731519"/>
            <a:ext cx="6400800" cy="347472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A3698B-F397-42F9-94A2-18E8D94E4428}" type="datetimeFigureOut">
              <a:rPr lang="cs-CZ" smtClean="0"/>
              <a:pPr/>
              <a:t>19.6.2012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DD01BE-563F-421A-ACE0-36FA1312B00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3900">
        <p14:glitter pattern="hexagon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153758" y="376517"/>
            <a:ext cx="2057400" cy="5238339"/>
          </a:xfrm>
          <a:effectLst/>
        </p:spPr>
        <p:txBody>
          <a:bodyPr vert="eaVert"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324113" y="731519"/>
            <a:ext cx="4829287" cy="4894729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A3698B-F397-42F9-94A2-18E8D94E4428}" type="datetimeFigureOut">
              <a:rPr lang="cs-CZ" smtClean="0"/>
              <a:pPr/>
              <a:t>19.6.2012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DD01BE-563F-421A-ACE0-36FA1312B00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3900">
        <p14:glitter pattern="hexagon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5105400"/>
            <a:ext cx="9144000" cy="175260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51054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3768304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6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793289" y="4372168"/>
            <a:ext cx="6512511" cy="1143000"/>
          </a:xfrm>
          <a:prstGeom prst="rect">
            <a:avLst/>
          </a:prstGeom>
          <a:effectLst/>
        </p:spPr>
        <p:txBody>
          <a:bodyPr vert="horz" lIns="91440" tIns="45720" rIns="91440" bIns="45720" rtlCol="0" anchor="t" anchorCtr="0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2260"/>
            <a:ext cx="6400800" cy="347472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172200" y="6172200"/>
            <a:ext cx="2514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F0A3698B-F397-42F9-94A2-18E8D94E4428}" type="datetimeFigureOut">
              <a:rPr lang="cs-CZ" smtClean="0"/>
              <a:pPr/>
              <a:t>19.6.2012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7199" y="6172200"/>
            <a:ext cx="335280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810000" y="6172200"/>
            <a:ext cx="1828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E3DD01BE-563F-421A-ACE0-36FA1312B00E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mc:AlternateContent xmlns:mc="http://schemas.openxmlformats.org/markup-compatibility/2006">
    <mc:Choice xmlns:p14="http://schemas.microsoft.com/office/powerpoint/2010/main" xmlns="" Requires="p14">
      <p:transition spd="slow" p14:dur="3900">
        <p14:glitter pattern="hexagon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  <p:txStyles>
    <p:titleStyle>
      <a:lvl1pPr marL="320040" indent="-320040" algn="r" defTabSz="914400" rtl="0" eaLnBrk="1" latinLnBrk="0" hangingPunct="1">
        <a:spcBef>
          <a:spcPct val="0"/>
        </a:spcBef>
        <a:buClr>
          <a:schemeClr val="accent6">
            <a:lumMod val="75000"/>
          </a:schemeClr>
        </a:buClr>
        <a:buSzPct val="128000"/>
        <a:buFont typeface="Georgia" pitchFamily="18" charset="0"/>
        <a:buChar char="*"/>
        <a:defRPr sz="4600" b="1" i="0" kern="1200">
          <a:gradFill>
            <a:gsLst>
              <a:gs pos="0">
                <a:schemeClr val="tx1"/>
              </a:gs>
              <a:gs pos="40000">
                <a:schemeClr val="tx1">
                  <a:lumMod val="75000"/>
                  <a:lumOff val="25000"/>
                </a:schemeClr>
              </a:gs>
              <a:gs pos="100000">
                <a:schemeClr val="tx2">
                  <a:alpha val="65000"/>
                </a:schemeClr>
              </a:gs>
            </a:gsLst>
            <a:lin ang="5400000" scaled="0"/>
          </a:gradFill>
          <a:effectLst>
            <a:reflection blurRad="6350" stA="55000" endA="300" endPos="45500" dir="5400000" sy="-100000" algn="bl" rotWithShape="0"/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286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822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09728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138988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66420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965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22860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2587752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hyperlink" Target="http://cs.wikipedia.org/wiki/Druh%C3%A1_mocnina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xmlns="" val="3515431256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979712" y="4725144"/>
            <a:ext cx="5407152" cy="1045464"/>
          </a:xfrm>
          <a:prstGeom prst="rect">
            <a:avLst/>
          </a:prstGeom>
        </p:spPr>
      </p:pic>
      <p:sp>
        <p:nvSpPr>
          <p:cNvPr id="2" name="TextovéPole 1"/>
          <p:cNvSpPr txBox="1"/>
          <p:nvPr/>
        </p:nvSpPr>
        <p:spPr>
          <a:xfrm>
            <a:off x="3419872" y="3789040"/>
            <a:ext cx="273630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SČÍTÁNÍ MOCNIN 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86268179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3900">
        <p14:glitter pattern="hexagon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2089309829"/>
              </p:ext>
            </p:extLst>
          </p:nvPr>
        </p:nvGraphicFramePr>
        <p:xfrm>
          <a:off x="1763688" y="908720"/>
          <a:ext cx="5325496" cy="4703633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662748"/>
                <a:gridCol w="2662748"/>
              </a:tblGrid>
              <a:tr h="355477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dirty="0">
                          <a:effectLst/>
                        </a:rPr>
                        <a:t>Datum vytvoření projektu</a:t>
                      </a:r>
                      <a:endParaRPr lang="cs-CZ" sz="900" dirty="0">
                        <a:effectLst/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79882" marR="79882" marT="39941" marB="39941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>
                          <a:effectLst/>
                        </a:rPr>
                        <a:t> </a:t>
                      </a:r>
                      <a:r>
                        <a:rPr lang="cs-CZ" sz="1600" smtClean="0">
                          <a:effectLst/>
                        </a:rPr>
                        <a:t>leden 2012</a:t>
                      </a:r>
                      <a:endParaRPr lang="cs-CZ" sz="900" dirty="0">
                        <a:effectLst/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79882" marR="79882" marT="39941" marB="39941"/>
                </a:tc>
              </a:tr>
              <a:tr h="355477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>
                          <a:effectLst/>
                        </a:rPr>
                        <a:t>Ročník</a:t>
                      </a:r>
                      <a:endParaRPr lang="cs-CZ" sz="900">
                        <a:effectLst/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79882" marR="79882" marT="39941" marB="39941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>
                          <a:effectLst/>
                        </a:rPr>
                        <a:t>8.</a:t>
                      </a:r>
                      <a:endParaRPr lang="cs-CZ" sz="900">
                        <a:effectLst/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79882" marR="79882" marT="39941" marB="39941"/>
                </a:tc>
              </a:tr>
              <a:tr h="366260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>
                          <a:effectLst/>
                        </a:rPr>
                        <a:t>Popis prezentace</a:t>
                      </a:r>
                      <a:endParaRPr lang="cs-CZ" sz="900">
                        <a:effectLst/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79882" marR="79882" marT="39941" marB="39941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dirty="0" smtClean="0">
                          <a:effectLst/>
                        </a:rPr>
                        <a:t>Prezentace </a:t>
                      </a:r>
                      <a:r>
                        <a:rPr lang="cs-CZ" sz="1600" dirty="0">
                          <a:effectLst/>
                        </a:rPr>
                        <a:t>je určen </a:t>
                      </a:r>
                      <a:r>
                        <a:rPr lang="cs-CZ" sz="1600" dirty="0" smtClean="0">
                          <a:effectLst/>
                        </a:rPr>
                        <a:t>                    do </a:t>
                      </a:r>
                      <a:r>
                        <a:rPr lang="cs-CZ" sz="1600" dirty="0">
                          <a:effectLst/>
                        </a:rPr>
                        <a:t>tématu druhá mocnina, využívá znalosti a dovednosti žáků s prací </a:t>
                      </a:r>
                      <a:r>
                        <a:rPr lang="cs-CZ" sz="1600" dirty="0" smtClean="0">
                          <a:effectLst/>
                        </a:rPr>
                        <a:t>                      v </a:t>
                      </a:r>
                      <a:r>
                        <a:rPr lang="cs-CZ" sz="1600" dirty="0">
                          <a:effectLst/>
                        </a:rPr>
                        <a:t>editoru Microsoft </a:t>
                      </a:r>
                      <a:r>
                        <a:rPr lang="cs-CZ" sz="1600" dirty="0" smtClean="0">
                          <a:effectLst/>
                        </a:rPr>
                        <a:t>PowerPoint </a:t>
                      </a:r>
                      <a:r>
                        <a:rPr lang="cs-CZ" sz="1600" dirty="0">
                          <a:effectLst/>
                        </a:rPr>
                        <a:t>a matematické znalosti i dovednosti </a:t>
                      </a:r>
                      <a:r>
                        <a:rPr lang="cs-CZ" sz="1600" dirty="0" smtClean="0">
                          <a:effectLst/>
                        </a:rPr>
                        <a:t>                                v </a:t>
                      </a:r>
                      <a:r>
                        <a:rPr lang="cs-CZ" sz="1600" dirty="0">
                          <a:effectLst/>
                        </a:rPr>
                        <a:t>oboru racionálních čísel.</a:t>
                      </a:r>
                      <a:endParaRPr lang="cs-CZ" sz="900" dirty="0">
                        <a:effectLst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dirty="0" smtClean="0">
                          <a:effectLst/>
                        </a:rPr>
                        <a:t>Prezentace </a:t>
                      </a:r>
                      <a:r>
                        <a:rPr lang="cs-CZ" sz="1600" dirty="0">
                          <a:effectLst/>
                        </a:rPr>
                        <a:t>může být </a:t>
                      </a:r>
                      <a:r>
                        <a:rPr lang="cs-CZ" sz="1600" dirty="0" smtClean="0">
                          <a:effectLst/>
                        </a:rPr>
                        <a:t>využita </a:t>
                      </a:r>
                      <a:r>
                        <a:rPr lang="cs-CZ" sz="1600" dirty="0">
                          <a:effectLst/>
                        </a:rPr>
                        <a:t>pro práci malé až tříčlenné skupiny, celé třídy na interaktivní tabuli a také jako práce </a:t>
                      </a:r>
                      <a:r>
                        <a:rPr lang="cs-CZ" sz="1600" dirty="0" smtClean="0">
                          <a:effectLst/>
                        </a:rPr>
                        <a:t>                              pro </a:t>
                      </a:r>
                      <a:r>
                        <a:rPr lang="cs-CZ" sz="1600" dirty="0">
                          <a:effectLst/>
                        </a:rPr>
                        <a:t>jednotlivce.</a:t>
                      </a:r>
                      <a:endParaRPr lang="cs-CZ" sz="900" dirty="0">
                        <a:effectLst/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79882" marR="79882" marT="39941" marB="39941"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xmlns="" val="110392713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3900">
        <p14:glitter pattern="hexagon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6" name="Rectangle 6"/>
          <p:cNvSpPr>
            <a:spLocks noGrp="1" noChangeArrowheads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Algebraické </a:t>
            </a:r>
            <a:r>
              <a:rPr lang="cs-CZ" dirty="0"/>
              <a:t>operace</a:t>
            </a:r>
          </a:p>
        </p:txBody>
      </p:sp>
      <p:sp>
        <p:nvSpPr>
          <p:cNvPr id="5124" name="Rectangle 4"/>
          <p:cNvSpPr>
            <a:spLocks noGrp="1" noChangeArrowheads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Sčítání mocnin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60700603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3900">
        <p14:glitter pattern="hexagon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512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126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Rectangle 2"/>
          <p:cNvSpPr>
            <a:spLocks noGrp="1" noChangeArrowheads="1"/>
          </p:cNvSpPr>
          <p:nvPr>
            <p:ph type="title"/>
          </p:nvPr>
        </p:nvSpPr>
        <p:spPr>
          <a:xfrm>
            <a:off x="467545" y="4372168"/>
            <a:ext cx="7838256" cy="1721128"/>
          </a:xfrm>
        </p:spPr>
        <p:txBody>
          <a:bodyPr/>
          <a:lstStyle/>
          <a:p>
            <a:r>
              <a:rPr lang="cs-CZ" dirty="0"/>
              <a:t>Co je to </a:t>
            </a:r>
            <a:r>
              <a:rPr lang="cs-CZ" dirty="0" smtClean="0"/>
              <a:t>sčítání mocnin?</a:t>
            </a:r>
            <a:endParaRPr lang="cs-CZ" dirty="0"/>
          </a:p>
        </p:txBody>
      </p:sp>
      <p:sp>
        <p:nvSpPr>
          <p:cNvPr id="9219" name="Rectangle 3"/>
          <p:cNvSpPr>
            <a:spLocks noGrp="1" noChangeArrowheads="1"/>
          </p:cNvSpPr>
          <p:nvPr>
            <p:ph sz="quarter" idx="13"/>
          </p:nvPr>
        </p:nvSpPr>
        <p:spPr/>
        <p:txBody>
          <a:bodyPr>
            <a:normAutofit fontScale="92500" lnSpcReduction="10000"/>
          </a:bodyPr>
          <a:lstStyle/>
          <a:p>
            <a:pPr algn="ctr">
              <a:buFont typeface="Wingdings" pitchFamily="2" charset="2"/>
              <a:buNone/>
            </a:pPr>
            <a:r>
              <a:rPr lang="cs-CZ" dirty="0"/>
              <a:t>Jak nám napověděl úvodní </a:t>
            </a:r>
            <a:r>
              <a:rPr lang="cs-CZ" dirty="0" smtClean="0"/>
              <a:t>snímek, </a:t>
            </a:r>
            <a:r>
              <a:rPr lang="cs-CZ" dirty="0" smtClean="0"/>
              <a:t>sčítání </a:t>
            </a:r>
            <a:r>
              <a:rPr lang="cs-CZ" dirty="0" smtClean="0"/>
              <a:t>mocnin </a:t>
            </a:r>
            <a:r>
              <a:rPr lang="cs-CZ" dirty="0" smtClean="0"/>
              <a:t>je</a:t>
            </a:r>
            <a:endParaRPr lang="cs-CZ" dirty="0"/>
          </a:p>
          <a:p>
            <a:pPr algn="ctr">
              <a:buClr>
                <a:schemeClr val="tx1"/>
              </a:buClr>
              <a:buFont typeface="Wingdings" pitchFamily="2" charset="2"/>
              <a:buNone/>
            </a:pPr>
            <a:r>
              <a:rPr lang="cs-CZ" dirty="0"/>
              <a:t>ALGEBRAICKÁ OPERACE</a:t>
            </a:r>
          </a:p>
          <a:p>
            <a:pPr algn="ctr">
              <a:buClr>
                <a:schemeClr val="tx1"/>
              </a:buClr>
              <a:buFont typeface="Wingdings" pitchFamily="2" charset="2"/>
              <a:buNone/>
            </a:pPr>
            <a:endParaRPr lang="cs-CZ" dirty="0"/>
          </a:p>
          <a:p>
            <a:pPr algn="ctr">
              <a:buClr>
                <a:schemeClr val="tx1"/>
              </a:buClr>
              <a:buFont typeface="Wingdings" pitchFamily="2" charset="2"/>
              <a:buNone/>
            </a:pPr>
            <a:r>
              <a:rPr lang="cs-CZ" dirty="0"/>
              <a:t>Vyjadřuje </a:t>
            </a:r>
            <a:r>
              <a:rPr lang="cs-CZ" dirty="0" smtClean="0"/>
              <a:t>součet součinu, </a:t>
            </a:r>
            <a:endParaRPr lang="cs-CZ" dirty="0"/>
          </a:p>
          <a:p>
            <a:pPr algn="ctr">
              <a:buClr>
                <a:schemeClr val="tx1"/>
              </a:buClr>
              <a:buFont typeface="Wingdings" pitchFamily="2" charset="2"/>
              <a:buNone/>
            </a:pPr>
            <a:r>
              <a:rPr lang="cs-CZ" dirty="0"/>
              <a:t>kdy číslo násobíme samo </a:t>
            </a:r>
            <a:r>
              <a:rPr lang="cs-CZ" dirty="0" smtClean="0"/>
              <a:t>sebou (provedeme umocnění na druhou) a sečteme s dalším umocněným číslem</a:t>
            </a:r>
            <a:endParaRPr lang="cs-CZ" dirty="0"/>
          </a:p>
          <a:p>
            <a:pPr algn="ctr">
              <a:buClr>
                <a:schemeClr val="tx1"/>
              </a:buClr>
              <a:buFont typeface="Wingdings" pitchFamily="2" charset="2"/>
              <a:buNone/>
            </a:pPr>
            <a:endParaRPr lang="cs-CZ" dirty="0"/>
          </a:p>
          <a:p>
            <a:pPr algn="ctr">
              <a:buClr>
                <a:schemeClr val="tx1"/>
              </a:buClr>
              <a:buFont typeface="Wingdings" pitchFamily="2" charset="2"/>
              <a:buNone/>
            </a:pPr>
            <a:r>
              <a:rPr lang="cs-CZ" dirty="0"/>
              <a:t>PŘÍKLAD:</a:t>
            </a:r>
          </a:p>
          <a:p>
            <a:pPr algn="ctr">
              <a:buClr>
                <a:schemeClr val="tx1"/>
              </a:buClr>
              <a:buFont typeface="Wingdings" pitchFamily="2" charset="2"/>
              <a:buNone/>
            </a:pPr>
            <a:r>
              <a:rPr lang="cs-CZ" dirty="0" smtClean="0"/>
              <a:t>5</a:t>
            </a:r>
            <a:r>
              <a:rPr lang="cs-CZ" baseline="30000" dirty="0" smtClean="0"/>
              <a:t>2</a:t>
            </a:r>
            <a:r>
              <a:rPr lang="cs-CZ" dirty="0" smtClean="0"/>
              <a:t> + 5</a:t>
            </a:r>
            <a:r>
              <a:rPr lang="cs-CZ" baseline="30000" dirty="0" smtClean="0"/>
              <a:t>2</a:t>
            </a:r>
            <a:r>
              <a:rPr lang="cs-CZ" dirty="0" smtClean="0"/>
              <a:t> = 25 + 25 = 50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26439564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3900">
        <p14:glitter pattern="hexagon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921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921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921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921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921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921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921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921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9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9219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9219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Rectangle 2"/>
          <p:cNvSpPr>
            <a:spLocks noGrp="1" noChangeArrowheads="1"/>
          </p:cNvSpPr>
          <p:nvPr>
            <p:ph type="title"/>
          </p:nvPr>
        </p:nvSpPr>
        <p:spPr>
          <a:xfrm>
            <a:off x="2123728" y="5085184"/>
            <a:ext cx="4320479" cy="1143000"/>
          </a:xfrm>
        </p:spPr>
        <p:txBody>
          <a:bodyPr/>
          <a:lstStyle/>
          <a:p>
            <a:r>
              <a:rPr lang="cs-CZ" sz="2900" dirty="0"/>
              <a:t>Jak </a:t>
            </a:r>
            <a:r>
              <a:rPr lang="cs-CZ" sz="2900" dirty="0" smtClean="0"/>
              <a:t>mocniny sčítáme?</a:t>
            </a:r>
            <a:endParaRPr lang="cs-CZ" sz="2900" dirty="0"/>
          </a:p>
        </p:txBody>
      </p:sp>
      <p:sp>
        <p:nvSpPr>
          <p:cNvPr id="10243" name="Rectangle 3"/>
          <p:cNvSpPr>
            <a:spLocks noGrp="1" noChangeArrowheads="1"/>
          </p:cNvSpPr>
          <p:nvPr>
            <p:ph sz="quarter" idx="13"/>
          </p:nvPr>
        </p:nvSpPr>
        <p:spPr>
          <a:xfrm>
            <a:off x="1475656" y="548680"/>
            <a:ext cx="5900738" cy="4530725"/>
          </a:xfrm>
        </p:spPr>
        <p:txBody>
          <a:bodyPr/>
          <a:lstStyle/>
          <a:p>
            <a:endParaRPr lang="cs-CZ" sz="1200" dirty="0">
              <a:latin typeface="Comic Sans MS" pitchFamily="66" charset="0"/>
            </a:endParaRPr>
          </a:p>
          <a:p>
            <a:r>
              <a:rPr lang="cs-CZ" sz="1200" dirty="0">
                <a:latin typeface="Comic Sans MS" pitchFamily="66" charset="0"/>
              </a:rPr>
              <a:t>Z minulého snímku víme, že </a:t>
            </a:r>
            <a:r>
              <a:rPr lang="cs-CZ" sz="1200" dirty="0" smtClean="0">
                <a:latin typeface="Comic Sans MS" pitchFamily="66" charset="0"/>
              </a:rPr>
              <a:t>5</a:t>
            </a:r>
            <a:r>
              <a:rPr lang="cs-CZ" sz="1200" baseline="30000" dirty="0" smtClean="0">
                <a:latin typeface="Comic Sans MS" pitchFamily="66" charset="0"/>
              </a:rPr>
              <a:t>2</a:t>
            </a:r>
            <a:r>
              <a:rPr lang="cs-CZ" sz="1200" dirty="0" smtClean="0">
                <a:latin typeface="Comic Sans MS" pitchFamily="66" charset="0"/>
              </a:rPr>
              <a:t> + 5</a:t>
            </a:r>
            <a:r>
              <a:rPr lang="cs-CZ" sz="1200" baseline="30000" dirty="0" smtClean="0">
                <a:latin typeface="Comic Sans MS" pitchFamily="66" charset="0"/>
              </a:rPr>
              <a:t>2</a:t>
            </a:r>
            <a:r>
              <a:rPr lang="cs-CZ" sz="1200" dirty="0" smtClean="0">
                <a:latin typeface="Comic Sans MS" pitchFamily="66" charset="0"/>
              </a:rPr>
              <a:t> </a:t>
            </a:r>
            <a:r>
              <a:rPr lang="cs-CZ" sz="1200" dirty="0">
                <a:latin typeface="Comic Sans MS" pitchFamily="66" charset="0"/>
              </a:rPr>
              <a:t>je algebraická operace </a:t>
            </a:r>
            <a:r>
              <a:rPr lang="cs-CZ" sz="1200" dirty="0" smtClean="0">
                <a:latin typeface="Comic Sans MS" pitchFamily="66" charset="0"/>
              </a:rPr>
              <a:t>sčítání mocnin.</a:t>
            </a:r>
            <a:endParaRPr lang="cs-CZ" sz="1200" dirty="0">
              <a:latin typeface="Comic Sans MS" pitchFamily="66" charset="0"/>
            </a:endParaRPr>
          </a:p>
          <a:p>
            <a:endParaRPr lang="cs-CZ" sz="1200" dirty="0">
              <a:latin typeface="Comic Sans MS" pitchFamily="66" charset="0"/>
            </a:endParaRPr>
          </a:p>
          <a:p>
            <a:endParaRPr lang="cs-CZ" sz="1200" dirty="0">
              <a:latin typeface="Comic Sans MS" pitchFamily="66" charset="0"/>
            </a:endParaRPr>
          </a:p>
          <a:p>
            <a:r>
              <a:rPr lang="cs-CZ" sz="1200" dirty="0" smtClean="0">
                <a:latin typeface="Comic Sans MS" pitchFamily="66" charset="0"/>
              </a:rPr>
              <a:t>Výpočet je však od vzorového příkladu odlišný</a:t>
            </a:r>
            <a:r>
              <a:rPr lang="cs-CZ" sz="1200" dirty="0">
                <a:latin typeface="Comic Sans MS" pitchFamily="66" charset="0"/>
              </a:rPr>
              <a:t>.</a:t>
            </a:r>
          </a:p>
          <a:p>
            <a:endParaRPr lang="cs-CZ" sz="1200" dirty="0">
              <a:latin typeface="Comic Sans MS" pitchFamily="66" charset="0"/>
            </a:endParaRPr>
          </a:p>
          <a:p>
            <a:endParaRPr lang="cs-CZ" sz="1200" dirty="0">
              <a:latin typeface="Comic Sans MS" pitchFamily="66" charset="0"/>
            </a:endParaRPr>
          </a:p>
          <a:p>
            <a:r>
              <a:rPr lang="cs-CZ" sz="1200" dirty="0">
                <a:latin typeface="Comic Sans MS" pitchFamily="66" charset="0"/>
              </a:rPr>
              <a:t>Použijeme zápis 5</a:t>
            </a:r>
            <a:r>
              <a:rPr lang="cs-CZ" sz="1200" baseline="30000" dirty="0">
                <a:latin typeface="Comic Sans MS" pitchFamily="66" charset="0"/>
              </a:rPr>
              <a:t>2 </a:t>
            </a:r>
            <a:r>
              <a:rPr lang="cs-CZ" sz="1200" dirty="0" smtClean="0">
                <a:latin typeface="Comic Sans MS" pitchFamily="66" charset="0"/>
              </a:rPr>
              <a:t>+ </a:t>
            </a:r>
            <a:r>
              <a:rPr lang="cs-CZ" sz="1200" dirty="0">
                <a:latin typeface="Comic Sans MS" pitchFamily="66" charset="0"/>
              </a:rPr>
              <a:t>5</a:t>
            </a:r>
            <a:r>
              <a:rPr lang="cs-CZ" sz="1200" baseline="30000" dirty="0">
                <a:latin typeface="Comic Sans MS" pitchFamily="66" charset="0"/>
              </a:rPr>
              <a:t>2 </a:t>
            </a:r>
            <a:r>
              <a:rPr lang="cs-CZ" sz="1200" baseline="30000" dirty="0" smtClean="0">
                <a:latin typeface="Comic Sans MS" pitchFamily="66" charset="0"/>
              </a:rPr>
              <a:t> </a:t>
            </a:r>
            <a:r>
              <a:rPr lang="cs-CZ" sz="1200" dirty="0" smtClean="0">
                <a:latin typeface="Comic Sans MS" pitchFamily="66" charset="0"/>
              </a:rPr>
              <a:t>a </a:t>
            </a:r>
            <a:r>
              <a:rPr lang="cs-CZ" sz="1200" dirty="0">
                <a:latin typeface="Comic Sans MS" pitchFamily="66" charset="0"/>
              </a:rPr>
              <a:t>podle vzorce </a:t>
            </a:r>
            <a:r>
              <a:rPr lang="cs-CZ" sz="1200" dirty="0" smtClean="0">
                <a:latin typeface="Comic Sans MS" pitchFamily="66" charset="0"/>
              </a:rPr>
              <a:t>A</a:t>
            </a:r>
            <a:r>
              <a:rPr lang="cs-CZ" sz="1200" baseline="30000" dirty="0" smtClean="0">
                <a:latin typeface="Comic Sans MS" pitchFamily="66" charset="0"/>
              </a:rPr>
              <a:t>2</a:t>
            </a:r>
            <a:r>
              <a:rPr lang="cs-CZ" sz="1200" dirty="0">
                <a:latin typeface="Comic Sans MS" pitchFamily="66" charset="0"/>
              </a:rPr>
              <a:t> + </a:t>
            </a:r>
            <a:r>
              <a:rPr lang="cs-CZ" sz="1200" dirty="0" smtClean="0">
                <a:latin typeface="Comic Sans MS" pitchFamily="66" charset="0"/>
              </a:rPr>
              <a:t>A</a:t>
            </a:r>
            <a:r>
              <a:rPr lang="cs-CZ" sz="1200" baseline="30000" dirty="0" smtClean="0">
                <a:latin typeface="Comic Sans MS" pitchFamily="66" charset="0"/>
              </a:rPr>
              <a:t>2 </a:t>
            </a:r>
            <a:r>
              <a:rPr lang="cs-CZ" sz="1200" dirty="0">
                <a:latin typeface="Comic Sans MS" pitchFamily="66" charset="0"/>
              </a:rPr>
              <a:t>= 2 </a:t>
            </a:r>
            <a:r>
              <a:rPr lang="cs-CZ" sz="1200" dirty="0" smtClean="0">
                <a:latin typeface="Comic Sans MS" pitchFamily="66" charset="0"/>
              </a:rPr>
              <a:t>A</a:t>
            </a:r>
            <a:r>
              <a:rPr lang="cs-CZ" sz="1200" baseline="30000" dirty="0" smtClean="0">
                <a:latin typeface="Comic Sans MS" pitchFamily="66" charset="0"/>
              </a:rPr>
              <a:t>2 </a:t>
            </a:r>
            <a:r>
              <a:rPr lang="cs-CZ" sz="1200" dirty="0" smtClean="0">
                <a:latin typeface="Comic Sans MS" pitchFamily="66" charset="0"/>
              </a:rPr>
              <a:t>vypočítáme.</a:t>
            </a:r>
          </a:p>
          <a:p>
            <a:endParaRPr lang="cs-CZ" sz="1200" dirty="0" smtClean="0">
              <a:latin typeface="Comic Sans MS" pitchFamily="66" charset="0"/>
            </a:endParaRPr>
          </a:p>
          <a:p>
            <a:endParaRPr lang="cs-CZ" sz="1200" dirty="0" smtClean="0">
              <a:latin typeface="Comic Sans MS" pitchFamily="66" charset="0"/>
            </a:endParaRPr>
          </a:p>
          <a:p>
            <a:r>
              <a:rPr lang="cs-CZ" sz="1200" dirty="0" smtClean="0">
                <a:latin typeface="Comic Sans MS" pitchFamily="66" charset="0"/>
              </a:rPr>
              <a:t>Výpočet bude tedy </a:t>
            </a:r>
            <a:r>
              <a:rPr lang="cs-CZ" sz="1200" dirty="0">
                <a:latin typeface="Comic Sans MS" pitchFamily="66" charset="0"/>
              </a:rPr>
              <a:t>vypadat takto: 5</a:t>
            </a:r>
            <a:r>
              <a:rPr lang="cs-CZ" sz="1200" baseline="30000" dirty="0">
                <a:latin typeface="Comic Sans MS" pitchFamily="66" charset="0"/>
              </a:rPr>
              <a:t>2 </a:t>
            </a:r>
            <a:r>
              <a:rPr lang="cs-CZ" sz="1200" dirty="0">
                <a:latin typeface="Comic Sans MS" pitchFamily="66" charset="0"/>
              </a:rPr>
              <a:t>+ 5</a:t>
            </a:r>
            <a:r>
              <a:rPr lang="cs-CZ" sz="1200" baseline="30000" dirty="0">
                <a:latin typeface="Comic Sans MS" pitchFamily="66" charset="0"/>
              </a:rPr>
              <a:t>2</a:t>
            </a:r>
            <a:r>
              <a:rPr lang="cs-CZ" sz="1200" dirty="0">
                <a:latin typeface="Comic Sans MS" pitchFamily="66" charset="0"/>
              </a:rPr>
              <a:t> = 2 </a:t>
            </a:r>
            <a:r>
              <a:rPr lang="cs-CZ" sz="1200" dirty="0" smtClean="0">
                <a:latin typeface="Comic Sans MS" pitchFamily="66" charset="0"/>
              </a:rPr>
              <a:t>. 5</a:t>
            </a:r>
            <a:r>
              <a:rPr lang="cs-CZ" sz="1200" baseline="30000" dirty="0" smtClean="0">
                <a:latin typeface="Comic Sans MS" pitchFamily="66" charset="0"/>
              </a:rPr>
              <a:t>2 </a:t>
            </a:r>
            <a:r>
              <a:rPr lang="cs-CZ" sz="1200" dirty="0" smtClean="0">
                <a:latin typeface="Comic Sans MS" pitchFamily="66" charset="0"/>
              </a:rPr>
              <a:t>= 2 . 25 = 50</a:t>
            </a:r>
          </a:p>
          <a:p>
            <a:endParaRPr lang="cs-CZ" sz="1200" dirty="0">
              <a:latin typeface="Comic Sans MS" pitchFamily="66" charset="0"/>
            </a:endParaRPr>
          </a:p>
          <a:p>
            <a:endParaRPr lang="cs-CZ" sz="1200" dirty="0">
              <a:latin typeface="Comic Sans MS" pitchFamily="66" charset="0"/>
            </a:endParaRPr>
          </a:p>
          <a:p>
            <a:r>
              <a:rPr lang="cs-CZ" sz="1200" dirty="0" smtClean="0">
                <a:latin typeface="Comic Sans MS" pitchFamily="66" charset="0"/>
              </a:rPr>
              <a:t>Vyzkoušejme jiný příklad</a:t>
            </a:r>
            <a:r>
              <a:rPr lang="cs-CZ" sz="1200" dirty="0">
                <a:latin typeface="Comic Sans MS" pitchFamily="66" charset="0"/>
              </a:rPr>
              <a:t> </a:t>
            </a:r>
            <a:r>
              <a:rPr lang="cs-CZ" sz="1200" dirty="0" smtClean="0">
                <a:latin typeface="Comic Sans MS" pitchFamily="66" charset="0"/>
              </a:rPr>
              <a:t>10</a:t>
            </a:r>
            <a:r>
              <a:rPr lang="cs-CZ" sz="1200" baseline="30000" dirty="0" smtClean="0">
                <a:latin typeface="Comic Sans MS" pitchFamily="66" charset="0"/>
              </a:rPr>
              <a:t>2 </a:t>
            </a:r>
            <a:r>
              <a:rPr lang="cs-CZ" sz="1200" dirty="0">
                <a:latin typeface="Comic Sans MS" pitchFamily="66" charset="0"/>
              </a:rPr>
              <a:t>+ </a:t>
            </a:r>
            <a:r>
              <a:rPr lang="cs-CZ" sz="1200" dirty="0" smtClean="0">
                <a:latin typeface="Comic Sans MS" pitchFamily="66" charset="0"/>
              </a:rPr>
              <a:t>10</a:t>
            </a:r>
            <a:r>
              <a:rPr lang="cs-CZ" sz="1200" baseline="30000" dirty="0" smtClean="0">
                <a:latin typeface="Comic Sans MS" pitchFamily="66" charset="0"/>
              </a:rPr>
              <a:t>2  </a:t>
            </a:r>
            <a:r>
              <a:rPr lang="cs-CZ" sz="1200" dirty="0">
                <a:latin typeface="Comic Sans MS" pitchFamily="66" charset="0"/>
              </a:rPr>
              <a:t>= 2 . </a:t>
            </a:r>
            <a:r>
              <a:rPr lang="cs-CZ" sz="1200" dirty="0" smtClean="0">
                <a:latin typeface="Comic Sans MS" pitchFamily="66" charset="0"/>
              </a:rPr>
              <a:t>10</a:t>
            </a:r>
            <a:r>
              <a:rPr lang="cs-CZ" sz="1200" baseline="30000" dirty="0" smtClean="0">
                <a:latin typeface="Comic Sans MS" pitchFamily="66" charset="0"/>
              </a:rPr>
              <a:t>2 </a:t>
            </a:r>
            <a:r>
              <a:rPr lang="cs-CZ" sz="1200" dirty="0" smtClean="0">
                <a:latin typeface="Comic Sans MS" pitchFamily="66" charset="0"/>
              </a:rPr>
              <a:t>= 2. 100 = 200</a:t>
            </a:r>
            <a:endParaRPr lang="cs-CZ" sz="1200" dirty="0">
              <a:latin typeface="Comic Sans MS" pitchFamily="66" charset="0"/>
            </a:endParaRPr>
          </a:p>
          <a:p>
            <a:endParaRPr lang="cs-CZ" sz="1200" dirty="0">
              <a:latin typeface="Comic Sans MS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414276699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3900">
        <p14:glitter pattern="hexagon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6" dur="2000" fill="hold"/>
                                        <p:tgtEl>
                                          <p:spTgt spid="1024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" presetID="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10" dur="2000" fill="hold"/>
                                        <p:tgtEl>
                                          <p:spTgt spid="1024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3" presetID="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14" dur="2000" fill="hold"/>
                                        <p:tgtEl>
                                          <p:spTgt spid="1024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18" dur="2000" fill="hold"/>
                                        <p:tgtEl>
                                          <p:spTgt spid="1024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 nodeType="clickPar">
                      <p:stCondLst>
                        <p:cond delay="indefinite"/>
                      </p:stCondLst>
                      <p:childTnLst>
                        <p:par>
                          <p:cTn id="2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1" presetID="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22" dur="2000" fill="hold"/>
                                        <p:tgtEl>
                                          <p:spTgt spid="1024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9" name="Rectangle 5"/>
          <p:cNvSpPr>
            <a:spLocks noGrp="1" noChangeArrowheads="1"/>
          </p:cNvSpPr>
          <p:nvPr>
            <p:ph sz="quarter" idx="13"/>
          </p:nvPr>
        </p:nvSpPr>
        <p:spPr>
          <a:xfrm>
            <a:off x="914400" y="1600200"/>
            <a:ext cx="1929408" cy="4424363"/>
          </a:xfrm>
        </p:spPr>
        <p:txBody>
          <a:bodyPr>
            <a:normAutofit/>
          </a:bodyPr>
          <a:lstStyle/>
          <a:p>
            <a:r>
              <a:rPr lang="cs-CZ" sz="3600" dirty="0" smtClean="0">
                <a:latin typeface="Comic Sans MS" pitchFamily="66" charset="0"/>
              </a:rPr>
              <a:t>2</a:t>
            </a:r>
            <a:r>
              <a:rPr lang="cs-CZ" sz="3600" baseline="30000" dirty="0" smtClean="0">
                <a:latin typeface="Comic Sans MS" pitchFamily="66" charset="0"/>
              </a:rPr>
              <a:t>2</a:t>
            </a:r>
            <a:r>
              <a:rPr lang="cs-CZ" sz="3600" dirty="0" smtClean="0">
                <a:latin typeface="Comic Sans MS" pitchFamily="66" charset="0"/>
              </a:rPr>
              <a:t> +2</a:t>
            </a:r>
            <a:r>
              <a:rPr lang="cs-CZ" sz="3600" baseline="30000" dirty="0" smtClean="0">
                <a:latin typeface="Comic Sans MS" pitchFamily="66" charset="0"/>
              </a:rPr>
              <a:t>2</a:t>
            </a:r>
            <a:endParaRPr lang="cs-CZ" sz="3600" baseline="30000" dirty="0">
              <a:latin typeface="Comic Sans MS" pitchFamily="66" charset="0"/>
            </a:endParaRPr>
          </a:p>
          <a:p>
            <a:r>
              <a:rPr lang="cs-CZ" sz="3600" dirty="0" smtClean="0">
                <a:latin typeface="Comic Sans MS" pitchFamily="66" charset="0"/>
              </a:rPr>
              <a:t>3</a:t>
            </a:r>
            <a:r>
              <a:rPr lang="cs-CZ" sz="3600" baseline="30000" dirty="0" smtClean="0">
                <a:latin typeface="Comic Sans MS" pitchFamily="66" charset="0"/>
              </a:rPr>
              <a:t>2 </a:t>
            </a:r>
            <a:r>
              <a:rPr lang="cs-CZ" sz="3600" dirty="0" smtClean="0">
                <a:latin typeface="Comic Sans MS" pitchFamily="66" charset="0"/>
              </a:rPr>
              <a:t>+3</a:t>
            </a:r>
            <a:r>
              <a:rPr lang="cs-CZ" sz="3600" baseline="30000" dirty="0" smtClean="0">
                <a:latin typeface="Comic Sans MS" pitchFamily="66" charset="0"/>
              </a:rPr>
              <a:t>2</a:t>
            </a:r>
            <a:endParaRPr lang="cs-CZ" sz="3600" baseline="30000" dirty="0">
              <a:latin typeface="Comic Sans MS" pitchFamily="66" charset="0"/>
            </a:endParaRPr>
          </a:p>
          <a:p>
            <a:r>
              <a:rPr lang="cs-CZ" sz="3600" dirty="0" smtClean="0">
                <a:latin typeface="Comic Sans MS" pitchFamily="66" charset="0"/>
              </a:rPr>
              <a:t>4</a:t>
            </a:r>
            <a:r>
              <a:rPr lang="cs-CZ" sz="3600" baseline="30000" dirty="0" smtClean="0">
                <a:latin typeface="Comic Sans MS" pitchFamily="66" charset="0"/>
              </a:rPr>
              <a:t>2 </a:t>
            </a:r>
            <a:r>
              <a:rPr lang="cs-CZ" sz="3600" dirty="0" smtClean="0">
                <a:latin typeface="Comic Sans MS" pitchFamily="66" charset="0"/>
              </a:rPr>
              <a:t>+4</a:t>
            </a:r>
            <a:r>
              <a:rPr lang="cs-CZ" sz="3600" baseline="30000" dirty="0" smtClean="0">
                <a:latin typeface="Comic Sans MS" pitchFamily="66" charset="0"/>
              </a:rPr>
              <a:t>2</a:t>
            </a:r>
            <a:endParaRPr lang="cs-CZ" sz="3400" baseline="30000" dirty="0">
              <a:latin typeface="Comic Sans MS" pitchFamily="66" charset="0"/>
            </a:endParaRPr>
          </a:p>
          <a:p>
            <a:r>
              <a:rPr lang="cs-CZ" sz="3600" dirty="0" smtClean="0">
                <a:latin typeface="Comic Sans MS" pitchFamily="66" charset="0"/>
              </a:rPr>
              <a:t>7</a:t>
            </a:r>
            <a:r>
              <a:rPr lang="cs-CZ" sz="3600" baseline="30000" dirty="0" smtClean="0">
                <a:latin typeface="Comic Sans MS" pitchFamily="66" charset="0"/>
              </a:rPr>
              <a:t>2 </a:t>
            </a:r>
            <a:r>
              <a:rPr lang="cs-CZ" sz="3600" dirty="0" smtClean="0">
                <a:latin typeface="Comic Sans MS" pitchFamily="66" charset="0"/>
              </a:rPr>
              <a:t>+7</a:t>
            </a:r>
            <a:r>
              <a:rPr lang="cs-CZ" sz="3600" baseline="30000" dirty="0" smtClean="0">
                <a:latin typeface="Comic Sans MS" pitchFamily="66" charset="0"/>
              </a:rPr>
              <a:t>2</a:t>
            </a:r>
            <a:endParaRPr lang="cs-CZ" sz="3600" baseline="30000" dirty="0">
              <a:latin typeface="Comic Sans MS" pitchFamily="66" charset="0"/>
            </a:endParaRPr>
          </a:p>
          <a:p>
            <a:r>
              <a:rPr lang="cs-CZ" sz="3600" dirty="0" smtClean="0">
                <a:latin typeface="Comic Sans MS" pitchFamily="66" charset="0"/>
              </a:rPr>
              <a:t>6</a:t>
            </a:r>
            <a:r>
              <a:rPr lang="cs-CZ" sz="3600" baseline="30000" dirty="0" smtClean="0">
                <a:latin typeface="Comic Sans MS" pitchFamily="66" charset="0"/>
              </a:rPr>
              <a:t>2 </a:t>
            </a:r>
            <a:r>
              <a:rPr lang="cs-CZ" sz="3600" dirty="0" smtClean="0">
                <a:latin typeface="Comic Sans MS" pitchFamily="66" charset="0"/>
              </a:rPr>
              <a:t>+6</a:t>
            </a:r>
            <a:r>
              <a:rPr lang="cs-CZ" sz="3600" baseline="30000" dirty="0" smtClean="0">
                <a:latin typeface="Comic Sans MS" pitchFamily="66" charset="0"/>
              </a:rPr>
              <a:t>2</a:t>
            </a:r>
            <a:endParaRPr lang="cs-CZ" sz="3600" baseline="30000" dirty="0">
              <a:latin typeface="Comic Sans MS" pitchFamily="66" charset="0"/>
            </a:endParaRPr>
          </a:p>
          <a:p>
            <a:r>
              <a:rPr lang="cs-CZ" sz="3600" dirty="0" smtClean="0">
                <a:latin typeface="Comic Sans MS" pitchFamily="66" charset="0"/>
              </a:rPr>
              <a:t>8</a:t>
            </a:r>
            <a:r>
              <a:rPr lang="cs-CZ" sz="3600" baseline="30000" dirty="0" smtClean="0">
                <a:latin typeface="Comic Sans MS" pitchFamily="66" charset="0"/>
              </a:rPr>
              <a:t>2 </a:t>
            </a:r>
            <a:r>
              <a:rPr lang="cs-CZ" sz="3600" dirty="0" smtClean="0">
                <a:latin typeface="Comic Sans MS" pitchFamily="66" charset="0"/>
              </a:rPr>
              <a:t>+8</a:t>
            </a:r>
            <a:r>
              <a:rPr lang="cs-CZ" sz="3600" baseline="30000" dirty="0" smtClean="0">
                <a:latin typeface="Comic Sans MS" pitchFamily="66" charset="0"/>
              </a:rPr>
              <a:t>2</a:t>
            </a:r>
            <a:endParaRPr lang="cs-CZ" sz="3600" baseline="30000" dirty="0">
              <a:latin typeface="Comic Sans MS" pitchFamily="66" charset="0"/>
            </a:endParaRPr>
          </a:p>
          <a:p>
            <a:endParaRPr lang="cs-CZ" sz="3600" baseline="30000" dirty="0">
              <a:latin typeface="Comic Sans MS" pitchFamily="66" charset="0"/>
            </a:endParaRPr>
          </a:p>
          <a:p>
            <a:endParaRPr lang="cs-CZ" sz="3600" baseline="30000" dirty="0">
              <a:latin typeface="Comic Sans MS" pitchFamily="66" charset="0"/>
            </a:endParaRPr>
          </a:p>
          <a:p>
            <a:endParaRPr lang="cs-CZ" sz="1000" baseline="30000" dirty="0">
              <a:latin typeface="Comic Sans MS" pitchFamily="66" charset="0"/>
            </a:endParaRPr>
          </a:p>
        </p:txBody>
      </p:sp>
      <p:sp>
        <p:nvSpPr>
          <p:cNvPr id="11270" name="Rectangle 6"/>
          <p:cNvSpPr>
            <a:spLocks noGrp="1" noChangeArrowheads="1"/>
          </p:cNvSpPr>
          <p:nvPr>
            <p:ph sz="quarter" idx="14"/>
          </p:nvPr>
        </p:nvSpPr>
        <p:spPr>
          <a:xfrm>
            <a:off x="2971425" y="1628800"/>
            <a:ext cx="6189662" cy="4424363"/>
          </a:xfrm>
        </p:spPr>
        <p:txBody>
          <a:bodyPr>
            <a:normAutofit/>
          </a:bodyPr>
          <a:lstStyle/>
          <a:p>
            <a:r>
              <a:rPr lang="cs-CZ" sz="3200" dirty="0" smtClean="0">
                <a:latin typeface="Comic Sans MS" pitchFamily="66" charset="0"/>
              </a:rPr>
              <a:t>=2 .2</a:t>
            </a:r>
            <a:r>
              <a:rPr lang="cs-CZ" sz="3200" baseline="30000" dirty="0" smtClean="0">
                <a:latin typeface="Comic Sans MS" pitchFamily="66" charset="0"/>
              </a:rPr>
              <a:t>2</a:t>
            </a:r>
          </a:p>
          <a:p>
            <a:r>
              <a:rPr lang="cs-CZ" sz="3400" dirty="0" smtClean="0"/>
              <a:t>=</a:t>
            </a:r>
            <a:r>
              <a:rPr lang="cs-CZ" sz="3600" dirty="0">
                <a:latin typeface="Comic Sans MS" pitchFamily="66" charset="0"/>
              </a:rPr>
              <a:t>2 </a:t>
            </a:r>
            <a:r>
              <a:rPr lang="cs-CZ" sz="3600" dirty="0" smtClean="0">
                <a:latin typeface="Comic Sans MS" pitchFamily="66" charset="0"/>
              </a:rPr>
              <a:t>.3</a:t>
            </a:r>
            <a:r>
              <a:rPr lang="cs-CZ" sz="3600" baseline="30000" dirty="0" smtClean="0">
                <a:latin typeface="Comic Sans MS" pitchFamily="66" charset="0"/>
              </a:rPr>
              <a:t>2</a:t>
            </a:r>
            <a:endParaRPr lang="cs-CZ" sz="3400" dirty="0" smtClean="0"/>
          </a:p>
          <a:p>
            <a:r>
              <a:rPr lang="cs-CZ" sz="3400" dirty="0" smtClean="0"/>
              <a:t>=</a:t>
            </a:r>
            <a:r>
              <a:rPr lang="cs-CZ" sz="3600" dirty="0">
                <a:latin typeface="Comic Sans MS" pitchFamily="66" charset="0"/>
              </a:rPr>
              <a:t>2 </a:t>
            </a:r>
            <a:r>
              <a:rPr lang="cs-CZ" sz="3600" dirty="0" smtClean="0">
                <a:latin typeface="Comic Sans MS" pitchFamily="66" charset="0"/>
              </a:rPr>
              <a:t>.4</a:t>
            </a:r>
            <a:r>
              <a:rPr lang="cs-CZ" sz="3600" baseline="30000" dirty="0" smtClean="0">
                <a:latin typeface="Comic Sans MS" pitchFamily="66" charset="0"/>
              </a:rPr>
              <a:t>2</a:t>
            </a:r>
            <a:endParaRPr lang="cs-CZ" sz="3200" baseline="30000" dirty="0">
              <a:latin typeface="+mj-lt"/>
            </a:endParaRPr>
          </a:p>
          <a:p>
            <a:r>
              <a:rPr lang="cs-CZ" sz="3400" dirty="0" smtClean="0"/>
              <a:t>=2 .7</a:t>
            </a:r>
            <a:r>
              <a:rPr lang="cs-CZ" sz="3200" baseline="30000" dirty="0" smtClean="0">
                <a:latin typeface="Comic Sans MS" pitchFamily="66" charset="0"/>
              </a:rPr>
              <a:t>2</a:t>
            </a:r>
            <a:endParaRPr lang="cs-CZ" sz="3200" baseline="30000" dirty="0">
              <a:latin typeface="Comic Sans MS" pitchFamily="66" charset="0"/>
            </a:endParaRPr>
          </a:p>
          <a:p>
            <a:r>
              <a:rPr lang="cs-CZ" sz="3600" dirty="0" smtClean="0">
                <a:latin typeface="Comic Sans MS" pitchFamily="66" charset="0"/>
              </a:rPr>
              <a:t>=2 .6</a:t>
            </a:r>
            <a:r>
              <a:rPr lang="cs-CZ" sz="3600" baseline="30000" dirty="0" smtClean="0">
                <a:latin typeface="Comic Sans MS" pitchFamily="66" charset="0"/>
              </a:rPr>
              <a:t>2</a:t>
            </a:r>
            <a:endParaRPr lang="cs-CZ" sz="3600" baseline="30000" dirty="0">
              <a:latin typeface="Comic Sans MS" pitchFamily="66" charset="0"/>
            </a:endParaRPr>
          </a:p>
          <a:p>
            <a:r>
              <a:rPr lang="cs-CZ" sz="3600" dirty="0" smtClean="0">
                <a:latin typeface="Comic Sans MS" pitchFamily="66" charset="0"/>
              </a:rPr>
              <a:t>=2 .8</a:t>
            </a:r>
            <a:r>
              <a:rPr lang="cs-CZ" sz="3600" baseline="30000" dirty="0" smtClean="0">
                <a:latin typeface="Comic Sans MS" pitchFamily="66" charset="0"/>
              </a:rPr>
              <a:t>2</a:t>
            </a:r>
            <a:endParaRPr lang="cs-CZ" sz="2400" dirty="0"/>
          </a:p>
        </p:txBody>
      </p:sp>
      <p:sp>
        <p:nvSpPr>
          <p:cNvPr id="2" name="TextovéPole 1"/>
          <p:cNvSpPr txBox="1"/>
          <p:nvPr/>
        </p:nvSpPr>
        <p:spPr>
          <a:xfrm>
            <a:off x="2411760" y="476672"/>
            <a:ext cx="489654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i="1" dirty="0" smtClean="0"/>
              <a:t>Sečtěte druhé mocniny čísel</a:t>
            </a:r>
            <a:endParaRPr lang="cs-CZ" sz="2800" i="1" dirty="0"/>
          </a:p>
        </p:txBody>
      </p:sp>
    </p:spTree>
    <p:extLst>
      <p:ext uri="{BB962C8B-B14F-4D97-AF65-F5344CB8AC3E}">
        <p14:creationId xmlns:p14="http://schemas.microsoft.com/office/powerpoint/2010/main" xmlns="" val="25581282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3900">
        <p14:glitter pattern="hexagon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126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126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7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127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127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126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126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7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127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127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1" dur="500"/>
                                        <p:tgtEl>
                                          <p:spTgt spid="1126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7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6" dur="500"/>
                                        <p:tgtEl>
                                          <p:spTgt spid="1127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1" dur="500"/>
                                        <p:tgtEl>
                                          <p:spTgt spid="1126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7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6" dur="500"/>
                                        <p:tgtEl>
                                          <p:spTgt spid="1127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1" dur="2000"/>
                                        <p:tgtEl>
                                          <p:spTgt spid="1126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2" dur="2000" fill="hold"/>
                                        <p:tgtEl>
                                          <p:spTgt spid="1126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2000" fill="hold"/>
                                        <p:tgtEl>
                                          <p:spTgt spid="1126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7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8" dur="2000"/>
                                        <p:tgtEl>
                                          <p:spTgt spid="1127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9" dur="2000" fill="hold"/>
                                        <p:tgtEl>
                                          <p:spTgt spid="1127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2000" fill="hold"/>
                                        <p:tgtEl>
                                          <p:spTgt spid="1127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1" fill="hold">
                      <p:stCondLst>
                        <p:cond delay="indefinite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5" dur="2000"/>
                                        <p:tgtEl>
                                          <p:spTgt spid="1126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6" dur="2000" fill="hold"/>
                                        <p:tgtEl>
                                          <p:spTgt spid="1126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7" dur="2000" fill="hold"/>
                                        <p:tgtEl>
                                          <p:spTgt spid="1126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70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2" dur="2000"/>
                                        <p:tgtEl>
                                          <p:spTgt spid="11270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3" dur="2000" fill="hold"/>
                                        <p:tgtEl>
                                          <p:spTgt spid="11270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4" dur="2000" fill="hold"/>
                                        <p:tgtEl>
                                          <p:spTgt spid="11270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Rectangle 2"/>
          <p:cNvSpPr>
            <a:spLocks noGrp="1" noChangeArrowheads="1"/>
          </p:cNvSpPr>
          <p:nvPr>
            <p:ph type="title"/>
          </p:nvPr>
        </p:nvSpPr>
        <p:spPr>
          <a:xfrm>
            <a:off x="3851920" y="260648"/>
            <a:ext cx="4680520" cy="720080"/>
          </a:xfrm>
        </p:spPr>
        <p:txBody>
          <a:bodyPr/>
          <a:lstStyle/>
          <a:p>
            <a:pPr marL="0" indent="0">
              <a:buNone/>
            </a:pPr>
            <a:r>
              <a:rPr lang="cs-CZ" sz="2900" dirty="0" smtClean="0">
                <a:latin typeface="Comic Sans MS" pitchFamily="66" charset="0"/>
              </a:rPr>
              <a:t>Dále postupujeme takto</a:t>
            </a:r>
            <a:endParaRPr lang="cs-CZ" sz="2900" dirty="0">
              <a:latin typeface="Comic Sans MS" pitchFamily="66" charset="0"/>
            </a:endParaRPr>
          </a:p>
        </p:txBody>
      </p:sp>
      <p:sp>
        <p:nvSpPr>
          <p:cNvPr id="13316" name="Rectangle 4"/>
          <p:cNvSpPr>
            <a:spLocks noGrp="1" noChangeArrowheads="1"/>
          </p:cNvSpPr>
          <p:nvPr>
            <p:ph sz="quarter" idx="14"/>
          </p:nvPr>
        </p:nvSpPr>
        <p:spPr>
          <a:xfrm>
            <a:off x="683568" y="1268760"/>
            <a:ext cx="7010400" cy="4419600"/>
          </a:xfrm>
        </p:spPr>
        <p:txBody>
          <a:bodyPr>
            <a:normAutofit/>
          </a:bodyPr>
          <a:lstStyle/>
          <a:p>
            <a:r>
              <a:rPr lang="cs-CZ" sz="4400" dirty="0" smtClean="0">
                <a:latin typeface="Comic Sans MS" pitchFamily="66" charset="0"/>
              </a:rPr>
              <a:t>2.2</a:t>
            </a:r>
            <a:r>
              <a:rPr lang="cs-CZ" sz="4400" baseline="30000" dirty="0" smtClean="0">
                <a:latin typeface="Comic Sans MS" pitchFamily="66" charset="0"/>
              </a:rPr>
              <a:t>2</a:t>
            </a:r>
            <a:r>
              <a:rPr lang="cs-CZ" sz="4400" dirty="0" smtClean="0">
                <a:latin typeface="Comic Sans MS" pitchFamily="66" charset="0"/>
              </a:rPr>
              <a:t>  + 2.2</a:t>
            </a:r>
            <a:r>
              <a:rPr lang="cs-CZ" sz="4400" baseline="30000" dirty="0" smtClean="0">
                <a:latin typeface="Comic Sans MS" pitchFamily="66" charset="0"/>
              </a:rPr>
              <a:t>2</a:t>
            </a:r>
            <a:r>
              <a:rPr lang="cs-CZ" sz="4400" dirty="0" smtClean="0">
                <a:solidFill>
                  <a:srgbClr val="CC3300"/>
                </a:solidFill>
              </a:rPr>
              <a:t> = </a:t>
            </a:r>
            <a:r>
              <a:rPr lang="cs-CZ" sz="4400" dirty="0" smtClean="0">
                <a:solidFill>
                  <a:srgbClr val="FF0000"/>
                </a:solidFill>
                <a:latin typeface="+mj-lt"/>
              </a:rPr>
              <a:t>4. </a:t>
            </a:r>
            <a:r>
              <a:rPr lang="cs-CZ" sz="4400" dirty="0">
                <a:solidFill>
                  <a:srgbClr val="FF0000"/>
                </a:solidFill>
                <a:latin typeface="+mj-lt"/>
              </a:rPr>
              <a:t>2</a:t>
            </a:r>
            <a:r>
              <a:rPr lang="cs-CZ" sz="4400" baseline="30000" dirty="0">
                <a:solidFill>
                  <a:srgbClr val="FF0000"/>
                </a:solidFill>
                <a:latin typeface="+mj-lt"/>
              </a:rPr>
              <a:t>2</a:t>
            </a:r>
            <a:endParaRPr lang="cs-CZ" sz="4400" dirty="0">
              <a:solidFill>
                <a:srgbClr val="FF0000"/>
              </a:solidFill>
              <a:latin typeface="+mj-lt"/>
            </a:endParaRPr>
          </a:p>
          <a:p>
            <a:r>
              <a:rPr lang="cs-CZ" sz="4400" dirty="0" smtClean="0">
                <a:latin typeface="Comic Sans MS" pitchFamily="66" charset="0"/>
              </a:rPr>
              <a:t>2.3</a:t>
            </a:r>
            <a:r>
              <a:rPr lang="cs-CZ" sz="4400" baseline="30000" dirty="0" smtClean="0">
                <a:latin typeface="Comic Sans MS" pitchFamily="66" charset="0"/>
              </a:rPr>
              <a:t>2  </a:t>
            </a:r>
            <a:r>
              <a:rPr lang="cs-CZ" sz="4400" dirty="0" smtClean="0">
                <a:latin typeface="Comic Sans MS" pitchFamily="66" charset="0"/>
              </a:rPr>
              <a:t>+ 2.3</a:t>
            </a:r>
            <a:r>
              <a:rPr lang="cs-CZ" sz="4400" baseline="30000" dirty="0" smtClean="0">
                <a:latin typeface="Comic Sans MS" pitchFamily="66" charset="0"/>
              </a:rPr>
              <a:t>2  </a:t>
            </a:r>
            <a:r>
              <a:rPr lang="cs-CZ" sz="4400" dirty="0" smtClean="0">
                <a:solidFill>
                  <a:srgbClr val="CC3300"/>
                </a:solidFill>
              </a:rPr>
              <a:t>= </a:t>
            </a:r>
            <a:r>
              <a:rPr lang="cs-CZ" sz="4400" dirty="0">
                <a:solidFill>
                  <a:srgbClr val="FF0000"/>
                </a:solidFill>
              </a:rPr>
              <a:t>4. </a:t>
            </a:r>
            <a:r>
              <a:rPr lang="cs-CZ" sz="4400" dirty="0" smtClean="0">
                <a:solidFill>
                  <a:srgbClr val="FF0000"/>
                </a:solidFill>
              </a:rPr>
              <a:t>3</a:t>
            </a:r>
            <a:r>
              <a:rPr lang="cs-CZ" sz="4400" baseline="30000" dirty="0" smtClean="0">
                <a:solidFill>
                  <a:srgbClr val="FF0000"/>
                </a:solidFill>
              </a:rPr>
              <a:t>2</a:t>
            </a:r>
            <a:endParaRPr lang="cs-CZ" sz="4400" baseline="30000" dirty="0">
              <a:latin typeface="Comic Sans MS" pitchFamily="66" charset="0"/>
            </a:endParaRPr>
          </a:p>
          <a:p>
            <a:r>
              <a:rPr lang="cs-CZ" sz="4400" dirty="0" smtClean="0">
                <a:latin typeface="Comic Sans MS" pitchFamily="66" charset="0"/>
              </a:rPr>
              <a:t>3.5</a:t>
            </a:r>
            <a:r>
              <a:rPr lang="cs-CZ" sz="4400" baseline="30000" dirty="0" smtClean="0">
                <a:latin typeface="Comic Sans MS" pitchFamily="66" charset="0"/>
              </a:rPr>
              <a:t>2  </a:t>
            </a:r>
            <a:r>
              <a:rPr lang="cs-CZ" sz="4400" dirty="0" smtClean="0">
                <a:latin typeface="Comic Sans MS" pitchFamily="66" charset="0"/>
              </a:rPr>
              <a:t>+ 3.5</a:t>
            </a:r>
            <a:r>
              <a:rPr lang="cs-CZ" sz="4400" baseline="30000" dirty="0" smtClean="0">
                <a:latin typeface="Comic Sans MS" pitchFamily="66" charset="0"/>
              </a:rPr>
              <a:t>2  </a:t>
            </a:r>
            <a:r>
              <a:rPr lang="cs-CZ" sz="4400" dirty="0">
                <a:solidFill>
                  <a:srgbClr val="CC3300"/>
                </a:solidFill>
              </a:rPr>
              <a:t>= </a:t>
            </a:r>
            <a:r>
              <a:rPr lang="cs-CZ" sz="4400" dirty="0" smtClean="0">
                <a:solidFill>
                  <a:srgbClr val="CC3300"/>
                </a:solidFill>
              </a:rPr>
              <a:t>6</a:t>
            </a:r>
            <a:r>
              <a:rPr lang="cs-CZ" sz="4400" dirty="0" smtClean="0">
                <a:solidFill>
                  <a:srgbClr val="FF0000"/>
                </a:solidFill>
              </a:rPr>
              <a:t>. 5</a:t>
            </a:r>
            <a:r>
              <a:rPr lang="cs-CZ" sz="4400" baseline="30000" dirty="0" smtClean="0">
                <a:solidFill>
                  <a:srgbClr val="FF0000"/>
                </a:solidFill>
              </a:rPr>
              <a:t>2</a:t>
            </a:r>
            <a:endParaRPr lang="cs-CZ" sz="4400" dirty="0"/>
          </a:p>
          <a:p>
            <a:r>
              <a:rPr lang="cs-CZ" sz="4400" dirty="0" smtClean="0">
                <a:latin typeface="Comic Sans MS" pitchFamily="66" charset="0"/>
              </a:rPr>
              <a:t>5.8</a:t>
            </a:r>
            <a:r>
              <a:rPr lang="cs-CZ" sz="4400" baseline="30000" dirty="0" smtClean="0">
                <a:latin typeface="Comic Sans MS" pitchFamily="66" charset="0"/>
              </a:rPr>
              <a:t>2  </a:t>
            </a:r>
            <a:r>
              <a:rPr lang="cs-CZ" sz="4400" dirty="0" smtClean="0">
                <a:latin typeface="Comic Sans MS" pitchFamily="66" charset="0"/>
              </a:rPr>
              <a:t>+ 6.8</a:t>
            </a:r>
            <a:r>
              <a:rPr lang="cs-CZ" sz="4400" baseline="30000" dirty="0" smtClean="0">
                <a:latin typeface="Comic Sans MS" pitchFamily="66" charset="0"/>
              </a:rPr>
              <a:t>2  </a:t>
            </a:r>
            <a:r>
              <a:rPr lang="cs-CZ" sz="4400" dirty="0" smtClean="0">
                <a:solidFill>
                  <a:srgbClr val="CC3300"/>
                </a:solidFill>
              </a:rPr>
              <a:t>=11</a:t>
            </a:r>
            <a:r>
              <a:rPr lang="cs-CZ" sz="4400" dirty="0" smtClean="0">
                <a:solidFill>
                  <a:srgbClr val="FF0000"/>
                </a:solidFill>
              </a:rPr>
              <a:t>.8</a:t>
            </a:r>
            <a:r>
              <a:rPr lang="cs-CZ" sz="4400" baseline="30000" dirty="0" smtClean="0">
                <a:solidFill>
                  <a:srgbClr val="FF0000"/>
                </a:solidFill>
              </a:rPr>
              <a:t>2</a:t>
            </a:r>
            <a:endParaRPr lang="cs-CZ" sz="4400" dirty="0"/>
          </a:p>
          <a:p>
            <a:r>
              <a:rPr lang="cs-CZ" sz="4400" dirty="0" smtClean="0"/>
              <a:t>10.9</a:t>
            </a:r>
            <a:r>
              <a:rPr lang="cs-CZ" sz="4400" baseline="30000" dirty="0" smtClean="0"/>
              <a:t>2</a:t>
            </a:r>
            <a:r>
              <a:rPr lang="cs-CZ" sz="4400" dirty="0" smtClean="0"/>
              <a:t>+15.9</a:t>
            </a:r>
            <a:r>
              <a:rPr lang="cs-CZ" sz="4400" baseline="30000" dirty="0" smtClean="0"/>
              <a:t>2</a:t>
            </a:r>
            <a:r>
              <a:rPr lang="cs-CZ" sz="4400" dirty="0" smtClean="0"/>
              <a:t> </a:t>
            </a:r>
            <a:r>
              <a:rPr lang="cs-CZ" sz="4400" dirty="0" smtClean="0">
                <a:solidFill>
                  <a:srgbClr val="CC3300"/>
                </a:solidFill>
              </a:rPr>
              <a:t>=25</a:t>
            </a:r>
            <a:r>
              <a:rPr lang="cs-CZ" sz="4400" dirty="0" smtClean="0">
                <a:solidFill>
                  <a:srgbClr val="FF0000"/>
                </a:solidFill>
              </a:rPr>
              <a:t>.9</a:t>
            </a:r>
            <a:r>
              <a:rPr lang="cs-CZ" sz="4400" baseline="30000" dirty="0" smtClean="0">
                <a:solidFill>
                  <a:srgbClr val="FF0000"/>
                </a:solidFill>
              </a:rPr>
              <a:t>2</a:t>
            </a:r>
            <a:endParaRPr lang="cs-CZ" sz="4400" dirty="0">
              <a:solidFill>
                <a:srgbClr val="FF0000"/>
              </a:solidFill>
            </a:endParaRPr>
          </a:p>
          <a:p>
            <a:endParaRPr lang="cs-CZ" sz="2400" dirty="0"/>
          </a:p>
          <a:p>
            <a:endParaRPr lang="cs-CZ" sz="2400" dirty="0"/>
          </a:p>
          <a:p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xmlns="" val="96865774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3900">
        <p14:glitter pattern="hexagon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7" dur="2000"/>
                                        <p:tgtEl>
                                          <p:spTgt spid="133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2" dur="500"/>
                                        <p:tgtEl>
                                          <p:spTgt spid="1331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7" dur="500"/>
                                        <p:tgtEl>
                                          <p:spTgt spid="1331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22" dur="2000"/>
                                        <p:tgtEl>
                                          <p:spTgt spid="1331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5" presetID="2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27" dur="2000"/>
                                        <p:tgtEl>
                                          <p:spTgt spid="1331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Rectangle 2"/>
          <p:cNvSpPr>
            <a:spLocks noGrp="1" noChangeArrowheads="1"/>
          </p:cNvSpPr>
          <p:nvPr>
            <p:ph type="title"/>
          </p:nvPr>
        </p:nvSpPr>
        <p:spPr>
          <a:xfrm>
            <a:off x="1793289" y="4869160"/>
            <a:ext cx="6512511" cy="646008"/>
          </a:xfrm>
        </p:spPr>
        <p:txBody>
          <a:bodyPr>
            <a:normAutofit fontScale="90000"/>
          </a:bodyPr>
          <a:lstStyle/>
          <a:p>
            <a:r>
              <a:rPr lang="cs-CZ" sz="3000" dirty="0" smtClean="0"/>
              <a:t>Podobně postupujeme při odečítání mocnin.</a:t>
            </a:r>
            <a:r>
              <a:rPr lang="cs-CZ" sz="3800" dirty="0" smtClean="0"/>
              <a:t> </a:t>
            </a:r>
            <a:endParaRPr lang="cs-CZ" sz="3800" dirty="0"/>
          </a:p>
        </p:txBody>
      </p:sp>
      <p:sp>
        <p:nvSpPr>
          <p:cNvPr id="14339" name="Rectangle 3"/>
          <p:cNvSpPr>
            <a:spLocks noGrp="1" noChangeArrowheads="1"/>
          </p:cNvSpPr>
          <p:nvPr>
            <p:ph sz="quarter" idx="13"/>
          </p:nvPr>
        </p:nvSpPr>
        <p:spPr>
          <a:xfrm>
            <a:off x="1143000" y="731520"/>
            <a:ext cx="7173416" cy="3993624"/>
          </a:xfrm>
        </p:spPr>
        <p:txBody>
          <a:bodyPr>
            <a:normAutofit lnSpcReduction="10000"/>
          </a:bodyPr>
          <a:lstStyle/>
          <a:p>
            <a:endParaRPr lang="cs-CZ" dirty="0"/>
          </a:p>
          <a:p>
            <a:r>
              <a:rPr lang="cs-CZ" sz="2600" dirty="0" smtClean="0"/>
              <a:t>Při sčítání mocnin sečteme nejdříve koeficienty    </a:t>
            </a:r>
            <a:r>
              <a:rPr lang="cs-CZ" sz="2600" dirty="0" smtClean="0">
                <a:solidFill>
                  <a:srgbClr val="FF0000"/>
                </a:solidFill>
              </a:rPr>
              <a:t>5a</a:t>
            </a:r>
            <a:r>
              <a:rPr lang="cs-CZ" sz="2600" baseline="30000" dirty="0" smtClean="0">
                <a:solidFill>
                  <a:srgbClr val="FF0000"/>
                </a:solidFill>
              </a:rPr>
              <a:t>2</a:t>
            </a:r>
            <a:r>
              <a:rPr lang="cs-CZ" sz="2600" dirty="0" smtClean="0">
                <a:solidFill>
                  <a:srgbClr val="FF0000"/>
                </a:solidFill>
              </a:rPr>
              <a:t> . 3a</a:t>
            </a:r>
            <a:r>
              <a:rPr lang="cs-CZ" sz="2600" baseline="30000" dirty="0">
                <a:solidFill>
                  <a:srgbClr val="FF0000"/>
                </a:solidFill>
              </a:rPr>
              <a:t>2</a:t>
            </a:r>
            <a:r>
              <a:rPr lang="cs-CZ" sz="2600" dirty="0" smtClean="0">
                <a:solidFill>
                  <a:srgbClr val="FF0000"/>
                </a:solidFill>
              </a:rPr>
              <a:t>   5 + 3 = 8 </a:t>
            </a:r>
            <a:endParaRPr lang="cs-CZ" sz="2600" dirty="0">
              <a:solidFill>
                <a:srgbClr val="FF0000"/>
              </a:solidFill>
            </a:endParaRPr>
          </a:p>
          <a:p>
            <a:r>
              <a:rPr lang="cs-CZ" sz="2600" dirty="0" smtClean="0"/>
              <a:t>Po sečtení koeficientů dopíšeme nezměněný základ </a:t>
            </a:r>
            <a:r>
              <a:rPr lang="cs-CZ" sz="2600" dirty="0"/>
              <a:t>a mocnitele </a:t>
            </a:r>
            <a:r>
              <a:rPr lang="cs-CZ" sz="2600" dirty="0" smtClean="0"/>
              <a:t> </a:t>
            </a:r>
            <a:r>
              <a:rPr lang="cs-CZ" sz="2600" dirty="0" smtClean="0">
                <a:solidFill>
                  <a:srgbClr val="FF0000"/>
                </a:solidFill>
              </a:rPr>
              <a:t>5a</a:t>
            </a:r>
            <a:r>
              <a:rPr lang="cs-CZ" sz="2600" baseline="30000" dirty="0" smtClean="0">
                <a:solidFill>
                  <a:srgbClr val="FF0000"/>
                </a:solidFill>
              </a:rPr>
              <a:t>2</a:t>
            </a:r>
            <a:r>
              <a:rPr lang="cs-CZ" sz="2600" dirty="0" smtClean="0">
                <a:solidFill>
                  <a:srgbClr val="FF0000"/>
                </a:solidFill>
              </a:rPr>
              <a:t> </a:t>
            </a:r>
            <a:r>
              <a:rPr lang="cs-CZ" sz="2600" dirty="0">
                <a:solidFill>
                  <a:srgbClr val="FF0000"/>
                </a:solidFill>
              </a:rPr>
              <a:t>. 3a</a:t>
            </a:r>
            <a:r>
              <a:rPr lang="cs-CZ" sz="2600" baseline="30000" dirty="0">
                <a:solidFill>
                  <a:srgbClr val="FF0000"/>
                </a:solidFill>
              </a:rPr>
              <a:t>2</a:t>
            </a:r>
            <a:r>
              <a:rPr lang="cs-CZ" sz="2600" dirty="0">
                <a:solidFill>
                  <a:srgbClr val="FF0000"/>
                </a:solidFill>
              </a:rPr>
              <a:t>   5 + 3 = </a:t>
            </a:r>
            <a:r>
              <a:rPr lang="cs-CZ" sz="2600" dirty="0" smtClean="0">
                <a:solidFill>
                  <a:srgbClr val="FF0000"/>
                </a:solidFill>
              </a:rPr>
              <a:t>8a</a:t>
            </a:r>
            <a:r>
              <a:rPr lang="cs-CZ" sz="2600" baseline="30000" dirty="0" smtClean="0">
                <a:solidFill>
                  <a:srgbClr val="FF0000"/>
                </a:solidFill>
              </a:rPr>
              <a:t>2</a:t>
            </a:r>
            <a:r>
              <a:rPr lang="cs-CZ" sz="2600" dirty="0" smtClean="0">
                <a:solidFill>
                  <a:srgbClr val="FF0000"/>
                </a:solidFill>
              </a:rPr>
              <a:t> </a:t>
            </a:r>
          </a:p>
          <a:p>
            <a:r>
              <a:rPr lang="cs-CZ" sz="2600" dirty="0" smtClean="0"/>
              <a:t>Jednoduše řečeno, postupujeme jako při sčítání </a:t>
            </a:r>
            <a:r>
              <a:rPr lang="cs-CZ" sz="2600" dirty="0" err="1" smtClean="0"/>
              <a:t>smailíků</a:t>
            </a:r>
            <a:r>
              <a:rPr lang="cs-CZ" sz="2600" dirty="0" smtClean="0"/>
              <a:t>: 5    (a</a:t>
            </a:r>
            <a:r>
              <a:rPr lang="cs-CZ" sz="2600" baseline="30000" dirty="0" smtClean="0"/>
              <a:t>2</a:t>
            </a:r>
            <a:r>
              <a:rPr lang="cs-CZ" sz="2600" dirty="0" smtClean="0"/>
              <a:t>) +3    (</a:t>
            </a:r>
            <a:r>
              <a:rPr lang="cs-CZ" sz="2600" dirty="0"/>
              <a:t>a</a:t>
            </a:r>
            <a:r>
              <a:rPr lang="cs-CZ" sz="2600" baseline="30000" dirty="0"/>
              <a:t>2</a:t>
            </a:r>
            <a:r>
              <a:rPr lang="cs-CZ" sz="2600" dirty="0"/>
              <a:t>) </a:t>
            </a:r>
            <a:r>
              <a:rPr lang="cs-CZ" sz="2600" dirty="0" smtClean="0"/>
              <a:t>= 8    (</a:t>
            </a:r>
            <a:r>
              <a:rPr lang="cs-CZ" sz="2600" dirty="0"/>
              <a:t>a</a:t>
            </a:r>
            <a:r>
              <a:rPr lang="cs-CZ" sz="2600" baseline="30000" dirty="0"/>
              <a:t>2</a:t>
            </a:r>
            <a:r>
              <a:rPr lang="cs-CZ" sz="2600" dirty="0"/>
              <a:t>) </a:t>
            </a:r>
          </a:p>
          <a:p>
            <a:r>
              <a:rPr lang="cs-CZ" sz="2600" dirty="0" smtClean="0"/>
              <a:t>Nelze sčítat mocniny s různým základem a různým mocnitelem.</a:t>
            </a:r>
            <a:endParaRPr lang="cs-CZ" sz="2600" dirty="0"/>
          </a:p>
        </p:txBody>
      </p:sp>
      <p:sp>
        <p:nvSpPr>
          <p:cNvPr id="3" name="Šipka doprava 2"/>
          <p:cNvSpPr/>
          <p:nvPr/>
        </p:nvSpPr>
        <p:spPr>
          <a:xfrm>
            <a:off x="4788024" y="1708828"/>
            <a:ext cx="144016" cy="72008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Šipka doprava 5"/>
          <p:cNvSpPr/>
          <p:nvPr/>
        </p:nvSpPr>
        <p:spPr>
          <a:xfrm>
            <a:off x="5713815" y="2528900"/>
            <a:ext cx="144016" cy="72008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Veselý obličej 8"/>
          <p:cNvSpPr/>
          <p:nvPr/>
        </p:nvSpPr>
        <p:spPr>
          <a:xfrm>
            <a:off x="6876256" y="3250358"/>
            <a:ext cx="288032" cy="288032"/>
          </a:xfrm>
          <a:prstGeom prst="smileyFace">
            <a:avLst>
              <a:gd name="adj" fmla="val -4653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Veselý obličej 9"/>
          <p:cNvSpPr/>
          <p:nvPr/>
        </p:nvSpPr>
        <p:spPr>
          <a:xfrm>
            <a:off x="3995936" y="3250358"/>
            <a:ext cx="288032" cy="288032"/>
          </a:xfrm>
          <a:prstGeom prst="smileyFac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Veselý obličej 10"/>
          <p:cNvSpPr/>
          <p:nvPr/>
        </p:nvSpPr>
        <p:spPr>
          <a:xfrm>
            <a:off x="5395026" y="3261420"/>
            <a:ext cx="288032" cy="288032"/>
          </a:xfrm>
          <a:prstGeom prst="smileyFac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TextovéPole 6"/>
          <p:cNvSpPr txBox="1"/>
          <p:nvPr/>
        </p:nvSpPr>
        <p:spPr>
          <a:xfrm>
            <a:off x="1691680" y="188640"/>
            <a:ext cx="504056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Jak postupujeme při sčítání mocnin se stejným základem a mocnitelem?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57150749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3900">
        <p14:glitter pattern="hexagon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3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433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433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3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433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433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3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433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433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3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433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1433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1433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1433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338" grpId="0"/>
      <p:bldP spid="9" grpId="0" animBg="1"/>
      <p:bldP spid="10" grpId="0" animBg="1"/>
      <p:bldP spid="11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4" name="Rectangle 4"/>
          <p:cNvSpPr>
            <a:spLocks noGrp="1" noChangeArrowheads="1"/>
          </p:cNvSpPr>
          <p:nvPr>
            <p:ph type="title"/>
          </p:nvPr>
        </p:nvSpPr>
        <p:spPr>
          <a:xfrm>
            <a:off x="2267744" y="116632"/>
            <a:ext cx="6512511" cy="1143000"/>
          </a:xfrm>
        </p:spPr>
        <p:txBody>
          <a:bodyPr/>
          <a:lstStyle/>
          <a:p>
            <a:r>
              <a:rPr lang="cs-CZ" dirty="0"/>
              <a:t>Vypočtěte:</a:t>
            </a:r>
          </a:p>
        </p:txBody>
      </p:sp>
      <p:sp>
        <p:nvSpPr>
          <p:cNvPr id="15365" name="Rectangle 5"/>
          <p:cNvSpPr>
            <a:spLocks noGrp="1" noChangeArrowheads="1"/>
          </p:cNvSpPr>
          <p:nvPr>
            <p:ph sz="quarter" idx="13"/>
          </p:nvPr>
        </p:nvSpPr>
        <p:spPr>
          <a:xfrm>
            <a:off x="914400" y="1600200"/>
            <a:ext cx="3297560" cy="4530725"/>
          </a:xfrm>
        </p:spPr>
        <p:txBody>
          <a:bodyPr>
            <a:normAutofit/>
          </a:bodyPr>
          <a:lstStyle/>
          <a:p>
            <a:r>
              <a:rPr lang="cs-CZ" sz="3600" dirty="0" smtClean="0">
                <a:latin typeface="Comic Sans MS" pitchFamily="66" charset="0"/>
              </a:rPr>
              <a:t>3</a:t>
            </a:r>
            <a:r>
              <a:rPr lang="cs-CZ" sz="3600" baseline="30000" dirty="0" smtClean="0">
                <a:latin typeface="Comic Sans MS" pitchFamily="66" charset="0"/>
              </a:rPr>
              <a:t>2 </a:t>
            </a:r>
            <a:r>
              <a:rPr lang="cs-CZ" sz="3600" dirty="0" smtClean="0">
                <a:latin typeface="Comic Sans MS" pitchFamily="66" charset="0"/>
              </a:rPr>
              <a:t>+ 5</a:t>
            </a:r>
            <a:r>
              <a:rPr lang="cs-CZ" sz="3600" dirty="0">
                <a:latin typeface="Comic Sans MS" pitchFamily="66" charset="0"/>
              </a:rPr>
              <a:t>. </a:t>
            </a:r>
            <a:r>
              <a:rPr lang="cs-CZ" sz="3600" dirty="0" smtClean="0">
                <a:latin typeface="Comic Sans MS" pitchFamily="66" charset="0"/>
              </a:rPr>
              <a:t>3</a:t>
            </a:r>
            <a:r>
              <a:rPr lang="cs-CZ" sz="3600" baseline="30000" dirty="0" smtClean="0">
                <a:latin typeface="Comic Sans MS" pitchFamily="66" charset="0"/>
              </a:rPr>
              <a:t>2  </a:t>
            </a:r>
            <a:r>
              <a:rPr lang="cs-CZ" sz="3600" dirty="0" smtClean="0">
                <a:latin typeface="Comic Sans MS" pitchFamily="66" charset="0"/>
              </a:rPr>
              <a:t>=</a:t>
            </a:r>
            <a:endParaRPr lang="cs-CZ" sz="3600" dirty="0">
              <a:latin typeface="Comic Sans MS" pitchFamily="66" charset="0"/>
            </a:endParaRPr>
          </a:p>
          <a:p>
            <a:r>
              <a:rPr lang="cs-CZ" sz="3600" dirty="0" smtClean="0">
                <a:latin typeface="Comic Sans MS" pitchFamily="66" charset="0"/>
              </a:rPr>
              <a:t>3.5</a:t>
            </a:r>
            <a:r>
              <a:rPr lang="cs-CZ" sz="3600" baseline="30000" dirty="0" smtClean="0">
                <a:latin typeface="Comic Sans MS" pitchFamily="66" charset="0"/>
              </a:rPr>
              <a:t>3</a:t>
            </a:r>
            <a:r>
              <a:rPr lang="cs-CZ" sz="3600" dirty="0" smtClean="0">
                <a:latin typeface="Comic Sans MS" pitchFamily="66" charset="0"/>
              </a:rPr>
              <a:t>+5.5</a:t>
            </a:r>
            <a:r>
              <a:rPr lang="cs-CZ" sz="3600" baseline="30000" dirty="0" smtClean="0">
                <a:latin typeface="Comic Sans MS" pitchFamily="66" charset="0"/>
              </a:rPr>
              <a:t>3</a:t>
            </a:r>
            <a:r>
              <a:rPr lang="cs-CZ" sz="3600" dirty="0" smtClean="0">
                <a:latin typeface="Comic Sans MS" pitchFamily="66" charset="0"/>
              </a:rPr>
              <a:t> = </a:t>
            </a:r>
            <a:endParaRPr lang="cs-CZ" sz="3600" baseline="30000" dirty="0">
              <a:latin typeface="Comic Sans MS" pitchFamily="66" charset="0"/>
            </a:endParaRPr>
          </a:p>
          <a:p>
            <a:r>
              <a:rPr lang="cs-CZ" sz="3600" dirty="0" smtClean="0">
                <a:latin typeface="Comic Sans MS" pitchFamily="66" charset="0"/>
              </a:rPr>
              <a:t>4.7</a:t>
            </a:r>
            <a:r>
              <a:rPr lang="cs-CZ" sz="3600" baseline="30000" dirty="0" smtClean="0">
                <a:latin typeface="Comic Sans MS" pitchFamily="66" charset="0"/>
              </a:rPr>
              <a:t>4 </a:t>
            </a:r>
            <a:r>
              <a:rPr lang="cs-CZ" sz="3600" dirty="0">
                <a:latin typeface="Comic Sans MS" pitchFamily="66" charset="0"/>
              </a:rPr>
              <a:t>+</a:t>
            </a:r>
            <a:r>
              <a:rPr lang="cs-CZ" sz="3600" dirty="0" smtClean="0">
                <a:latin typeface="Comic Sans MS" pitchFamily="66" charset="0"/>
              </a:rPr>
              <a:t>5.7</a:t>
            </a:r>
            <a:r>
              <a:rPr lang="cs-CZ" sz="3600" baseline="30000" dirty="0" smtClean="0">
                <a:latin typeface="Comic Sans MS" pitchFamily="66" charset="0"/>
              </a:rPr>
              <a:t>4</a:t>
            </a:r>
            <a:r>
              <a:rPr lang="cs-CZ" sz="3600" dirty="0" smtClean="0">
                <a:latin typeface="Comic Sans MS" pitchFamily="66" charset="0"/>
              </a:rPr>
              <a:t>=</a:t>
            </a:r>
            <a:endParaRPr lang="cs-CZ" sz="3600" baseline="30000" dirty="0">
              <a:latin typeface="Comic Sans MS" pitchFamily="66" charset="0"/>
            </a:endParaRPr>
          </a:p>
          <a:p>
            <a:r>
              <a:rPr lang="cs-CZ" sz="3600" dirty="0" smtClean="0">
                <a:latin typeface="Comic Sans MS" pitchFamily="66" charset="0"/>
              </a:rPr>
              <a:t>7a</a:t>
            </a:r>
            <a:r>
              <a:rPr lang="cs-CZ" sz="3600" baseline="30000" dirty="0" smtClean="0">
                <a:latin typeface="Comic Sans MS" pitchFamily="66" charset="0"/>
              </a:rPr>
              <a:t>2 </a:t>
            </a:r>
            <a:r>
              <a:rPr lang="cs-CZ" sz="3600" dirty="0" smtClean="0">
                <a:latin typeface="Comic Sans MS" pitchFamily="66" charset="0"/>
              </a:rPr>
              <a:t>+ 5.a</a:t>
            </a:r>
            <a:r>
              <a:rPr lang="cs-CZ" sz="3600" baseline="30000" dirty="0" smtClean="0">
                <a:latin typeface="Comic Sans MS" pitchFamily="66" charset="0"/>
              </a:rPr>
              <a:t>2 </a:t>
            </a:r>
            <a:r>
              <a:rPr lang="cs-CZ" sz="3600" dirty="0" smtClean="0">
                <a:latin typeface="Comic Sans MS" pitchFamily="66" charset="0"/>
              </a:rPr>
              <a:t>=</a:t>
            </a:r>
            <a:endParaRPr lang="cs-CZ" sz="3600" dirty="0">
              <a:latin typeface="Comic Sans MS" pitchFamily="66" charset="0"/>
            </a:endParaRPr>
          </a:p>
          <a:p>
            <a:r>
              <a:rPr lang="cs-CZ" sz="3600" dirty="0" smtClean="0">
                <a:latin typeface="Comic Sans MS" pitchFamily="66" charset="0"/>
              </a:rPr>
              <a:t>3a</a:t>
            </a:r>
            <a:r>
              <a:rPr lang="cs-CZ" sz="3600" baseline="30000" dirty="0" smtClean="0">
                <a:latin typeface="Comic Sans MS" pitchFamily="66" charset="0"/>
              </a:rPr>
              <a:t>5 </a:t>
            </a:r>
            <a:r>
              <a:rPr lang="cs-CZ" sz="3600" dirty="0">
                <a:latin typeface="Comic Sans MS" pitchFamily="66" charset="0"/>
              </a:rPr>
              <a:t>+ </a:t>
            </a:r>
            <a:r>
              <a:rPr lang="cs-CZ" sz="3600" dirty="0" smtClean="0">
                <a:latin typeface="Comic Sans MS" pitchFamily="66" charset="0"/>
              </a:rPr>
              <a:t>6.a</a:t>
            </a:r>
            <a:r>
              <a:rPr lang="cs-CZ" sz="3600" baseline="30000" dirty="0" smtClean="0">
                <a:latin typeface="Comic Sans MS" pitchFamily="66" charset="0"/>
              </a:rPr>
              <a:t>5 </a:t>
            </a:r>
            <a:r>
              <a:rPr lang="cs-CZ" sz="3600" dirty="0" smtClean="0">
                <a:latin typeface="Comic Sans MS" pitchFamily="66" charset="0"/>
              </a:rPr>
              <a:t>=</a:t>
            </a:r>
            <a:endParaRPr lang="cs-CZ" sz="3600" baseline="30000" dirty="0">
              <a:latin typeface="Comic Sans MS" pitchFamily="66" charset="0"/>
            </a:endParaRPr>
          </a:p>
          <a:p>
            <a:r>
              <a:rPr lang="cs-CZ" sz="3600" dirty="0" smtClean="0">
                <a:latin typeface="Comic Sans MS" pitchFamily="66" charset="0"/>
              </a:rPr>
              <a:t>6a</a:t>
            </a:r>
            <a:r>
              <a:rPr lang="cs-CZ" sz="3600" baseline="30000" dirty="0" smtClean="0">
                <a:latin typeface="Comic Sans MS" pitchFamily="66" charset="0"/>
              </a:rPr>
              <a:t>2 </a:t>
            </a:r>
            <a:r>
              <a:rPr lang="cs-CZ" sz="3600" dirty="0">
                <a:latin typeface="Comic Sans MS" pitchFamily="66" charset="0"/>
              </a:rPr>
              <a:t>+ </a:t>
            </a:r>
            <a:r>
              <a:rPr lang="cs-CZ" sz="3600" dirty="0" smtClean="0">
                <a:latin typeface="Comic Sans MS" pitchFamily="66" charset="0"/>
              </a:rPr>
              <a:t>5.r</a:t>
            </a:r>
            <a:r>
              <a:rPr lang="cs-CZ" sz="3600" baseline="30000" dirty="0" smtClean="0">
                <a:latin typeface="Comic Sans MS" pitchFamily="66" charset="0"/>
              </a:rPr>
              <a:t>3 </a:t>
            </a:r>
            <a:r>
              <a:rPr lang="cs-CZ" sz="3600" dirty="0">
                <a:latin typeface="Comic Sans MS" pitchFamily="66" charset="0"/>
              </a:rPr>
              <a:t>=</a:t>
            </a:r>
          </a:p>
          <a:p>
            <a:endParaRPr lang="cs-CZ" sz="3600" baseline="30000" dirty="0">
              <a:latin typeface="Comic Sans MS" pitchFamily="66" charset="0"/>
            </a:endParaRPr>
          </a:p>
        </p:txBody>
      </p:sp>
      <p:sp>
        <p:nvSpPr>
          <p:cNvPr id="15366" name="Rectangle 6"/>
          <p:cNvSpPr>
            <a:spLocks noGrp="1" noChangeArrowheads="1"/>
          </p:cNvSpPr>
          <p:nvPr>
            <p:ph sz="quarter" idx="14"/>
          </p:nvPr>
        </p:nvSpPr>
        <p:spPr>
          <a:xfrm>
            <a:off x="4495800" y="1628800"/>
            <a:ext cx="4648200" cy="4678363"/>
          </a:xfrm>
        </p:spPr>
        <p:txBody>
          <a:bodyPr>
            <a:normAutofit/>
          </a:bodyPr>
          <a:lstStyle/>
          <a:p>
            <a:pPr marL="45720" indent="0">
              <a:buNone/>
            </a:pPr>
            <a:r>
              <a:rPr lang="cs-CZ" sz="3600" dirty="0">
                <a:latin typeface="Comic Sans MS" pitchFamily="66" charset="0"/>
              </a:rPr>
              <a:t>6 . </a:t>
            </a:r>
            <a:r>
              <a:rPr lang="cs-CZ" sz="3600" dirty="0" smtClean="0">
                <a:latin typeface="Comic Sans MS" pitchFamily="66" charset="0"/>
              </a:rPr>
              <a:t>3</a:t>
            </a:r>
            <a:r>
              <a:rPr lang="cs-CZ" sz="3600" baseline="30000" dirty="0">
                <a:latin typeface="Comic Sans MS" pitchFamily="66" charset="0"/>
              </a:rPr>
              <a:t>2</a:t>
            </a:r>
            <a:r>
              <a:rPr lang="cs-CZ" sz="3600" dirty="0" smtClean="0">
                <a:latin typeface="Comic Sans MS" pitchFamily="66" charset="0"/>
              </a:rPr>
              <a:t>  </a:t>
            </a:r>
            <a:endParaRPr lang="cs-CZ" sz="3600" dirty="0">
              <a:latin typeface="Comic Sans MS" pitchFamily="66" charset="0"/>
            </a:endParaRPr>
          </a:p>
          <a:p>
            <a:pPr marL="45720" indent="0">
              <a:buNone/>
            </a:pPr>
            <a:r>
              <a:rPr lang="cs-CZ" sz="3600" dirty="0" smtClean="0">
                <a:latin typeface="Comic Sans MS" pitchFamily="66" charset="0"/>
              </a:rPr>
              <a:t>8 . 5</a:t>
            </a:r>
            <a:r>
              <a:rPr lang="cs-CZ" sz="3600" baseline="30000" dirty="0" smtClean="0">
                <a:latin typeface="Comic Sans MS" pitchFamily="66" charset="0"/>
              </a:rPr>
              <a:t>3   </a:t>
            </a:r>
            <a:r>
              <a:rPr lang="cs-CZ" sz="3600" dirty="0" smtClean="0">
                <a:latin typeface="Comic Sans MS" pitchFamily="66" charset="0"/>
              </a:rPr>
              <a:t>       </a:t>
            </a:r>
            <a:endParaRPr lang="cs-CZ" sz="3600" dirty="0">
              <a:latin typeface="Comic Sans MS" pitchFamily="66" charset="0"/>
            </a:endParaRPr>
          </a:p>
          <a:p>
            <a:pPr marL="45720" indent="0">
              <a:buNone/>
            </a:pPr>
            <a:r>
              <a:rPr lang="cs-CZ" sz="3600" dirty="0" smtClean="0">
                <a:latin typeface="Comic Sans MS" pitchFamily="66" charset="0"/>
              </a:rPr>
              <a:t>9 . 7</a:t>
            </a:r>
            <a:r>
              <a:rPr lang="cs-CZ" sz="3600" baseline="30000" dirty="0" smtClean="0">
                <a:latin typeface="Comic Sans MS" pitchFamily="66" charset="0"/>
              </a:rPr>
              <a:t>4   </a:t>
            </a:r>
            <a:r>
              <a:rPr lang="cs-CZ" sz="3600" dirty="0" smtClean="0">
                <a:latin typeface="Comic Sans MS" pitchFamily="66" charset="0"/>
              </a:rPr>
              <a:t>       </a:t>
            </a:r>
            <a:endParaRPr lang="cs-CZ" sz="3600" dirty="0">
              <a:latin typeface="Comic Sans MS" pitchFamily="66" charset="0"/>
            </a:endParaRPr>
          </a:p>
          <a:p>
            <a:pPr marL="45720" indent="0">
              <a:buNone/>
            </a:pPr>
            <a:r>
              <a:rPr lang="cs-CZ" sz="3600" dirty="0" smtClean="0">
                <a:latin typeface="Comic Sans MS" pitchFamily="66" charset="0"/>
              </a:rPr>
              <a:t>12a</a:t>
            </a:r>
            <a:r>
              <a:rPr lang="cs-CZ" sz="3600" baseline="30000" dirty="0" smtClean="0">
                <a:latin typeface="Comic Sans MS" pitchFamily="66" charset="0"/>
              </a:rPr>
              <a:t>2   </a:t>
            </a:r>
            <a:r>
              <a:rPr lang="cs-CZ" sz="3600" dirty="0" smtClean="0">
                <a:latin typeface="Comic Sans MS" pitchFamily="66" charset="0"/>
              </a:rPr>
              <a:t>       </a:t>
            </a:r>
            <a:endParaRPr lang="cs-CZ" sz="3600" dirty="0">
              <a:latin typeface="Comic Sans MS" pitchFamily="66" charset="0"/>
            </a:endParaRPr>
          </a:p>
          <a:p>
            <a:pPr marL="45720" indent="0">
              <a:buNone/>
            </a:pPr>
            <a:r>
              <a:rPr lang="cs-CZ" sz="3600" dirty="0" smtClean="0">
                <a:latin typeface="Comic Sans MS" pitchFamily="66" charset="0"/>
              </a:rPr>
              <a:t>9a</a:t>
            </a:r>
            <a:r>
              <a:rPr lang="cs-CZ" sz="3600" baseline="30000" dirty="0" smtClean="0">
                <a:latin typeface="Comic Sans MS" pitchFamily="66" charset="0"/>
              </a:rPr>
              <a:t>5 </a:t>
            </a:r>
            <a:r>
              <a:rPr lang="cs-CZ" sz="3600" dirty="0" smtClean="0">
                <a:latin typeface="Comic Sans MS" pitchFamily="66" charset="0"/>
              </a:rPr>
              <a:t>  </a:t>
            </a:r>
            <a:endParaRPr lang="cs-CZ" sz="3600" dirty="0">
              <a:latin typeface="Comic Sans MS" pitchFamily="66" charset="0"/>
            </a:endParaRPr>
          </a:p>
          <a:p>
            <a:pPr marL="45720" indent="0">
              <a:buNone/>
            </a:pPr>
            <a:r>
              <a:rPr lang="cs-CZ" sz="3600" dirty="0" smtClean="0">
                <a:latin typeface="Comic Sans MS" pitchFamily="66" charset="0"/>
              </a:rPr>
              <a:t>NELZE SČÍTAT</a:t>
            </a:r>
            <a:endParaRPr lang="cs-CZ" sz="3600" dirty="0">
              <a:latin typeface="Comic Sans MS" pitchFamily="66" charset="0"/>
            </a:endParaRPr>
          </a:p>
          <a:p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xmlns="" val="370632006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3900">
        <p14:glitter pattern="hexagon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1536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2" dur="500"/>
                                        <p:tgtEl>
                                          <p:spTgt spid="1536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7" dur="500"/>
                                        <p:tgtEl>
                                          <p:spTgt spid="1536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0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2" dur="500"/>
                                        <p:tgtEl>
                                          <p:spTgt spid="1536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7" dur="500"/>
                                        <p:tgtEl>
                                          <p:spTgt spid="1536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 nodeType="clickPar">
                      <p:stCondLst>
                        <p:cond delay="indefinite"/>
                      </p:stCondLst>
                      <p:childTnLst>
                        <p:par>
                          <p:cTn id="2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0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2" dur="500"/>
                                        <p:tgtEl>
                                          <p:spTgt spid="1536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4" name="Rectangle 4"/>
          <p:cNvSpPr>
            <a:spLocks noGrp="1" noChangeArrowheads="1"/>
          </p:cNvSpPr>
          <p:nvPr>
            <p:ph type="title"/>
          </p:nvPr>
        </p:nvSpPr>
        <p:spPr>
          <a:xfrm>
            <a:off x="2267744" y="116632"/>
            <a:ext cx="6512511" cy="1143000"/>
          </a:xfrm>
        </p:spPr>
        <p:txBody>
          <a:bodyPr/>
          <a:lstStyle/>
          <a:p>
            <a:r>
              <a:rPr lang="cs-CZ" dirty="0"/>
              <a:t>Vypočtěte:</a:t>
            </a:r>
          </a:p>
        </p:txBody>
      </p:sp>
      <p:sp>
        <p:nvSpPr>
          <p:cNvPr id="15365" name="Rectangle 5"/>
          <p:cNvSpPr>
            <a:spLocks noGrp="1" noChangeArrowheads="1"/>
          </p:cNvSpPr>
          <p:nvPr>
            <p:ph sz="quarter" idx="13"/>
          </p:nvPr>
        </p:nvSpPr>
        <p:spPr>
          <a:xfrm>
            <a:off x="914400" y="1600200"/>
            <a:ext cx="3297560" cy="4530725"/>
          </a:xfrm>
        </p:spPr>
        <p:txBody>
          <a:bodyPr>
            <a:normAutofit/>
          </a:bodyPr>
          <a:lstStyle/>
          <a:p>
            <a:r>
              <a:rPr lang="cs-CZ" sz="3600" dirty="0" smtClean="0">
                <a:latin typeface="Comic Sans MS" pitchFamily="66" charset="0"/>
              </a:rPr>
              <a:t>-3</a:t>
            </a:r>
            <a:r>
              <a:rPr lang="cs-CZ" sz="3600" baseline="30000" dirty="0" smtClean="0">
                <a:latin typeface="Comic Sans MS" pitchFamily="66" charset="0"/>
              </a:rPr>
              <a:t>2 </a:t>
            </a:r>
            <a:r>
              <a:rPr lang="cs-CZ" sz="3600" dirty="0" smtClean="0">
                <a:latin typeface="Comic Sans MS" pitchFamily="66" charset="0"/>
              </a:rPr>
              <a:t>+ 5</a:t>
            </a:r>
            <a:r>
              <a:rPr lang="cs-CZ" sz="3600" dirty="0">
                <a:latin typeface="Comic Sans MS" pitchFamily="66" charset="0"/>
              </a:rPr>
              <a:t>. </a:t>
            </a:r>
            <a:r>
              <a:rPr lang="cs-CZ" sz="3600" dirty="0" smtClean="0">
                <a:latin typeface="Comic Sans MS" pitchFamily="66" charset="0"/>
              </a:rPr>
              <a:t>3</a:t>
            </a:r>
            <a:r>
              <a:rPr lang="cs-CZ" sz="3600" baseline="30000" dirty="0" smtClean="0">
                <a:latin typeface="Comic Sans MS" pitchFamily="66" charset="0"/>
              </a:rPr>
              <a:t>2  </a:t>
            </a:r>
            <a:r>
              <a:rPr lang="cs-CZ" sz="3600" dirty="0" smtClean="0">
                <a:latin typeface="Comic Sans MS" pitchFamily="66" charset="0"/>
              </a:rPr>
              <a:t>=</a:t>
            </a:r>
            <a:endParaRPr lang="cs-CZ" sz="3600" dirty="0">
              <a:latin typeface="Comic Sans MS" pitchFamily="66" charset="0"/>
            </a:endParaRPr>
          </a:p>
          <a:p>
            <a:r>
              <a:rPr lang="cs-CZ" sz="3600" dirty="0" smtClean="0">
                <a:latin typeface="Comic Sans MS" pitchFamily="66" charset="0"/>
              </a:rPr>
              <a:t>3.5</a:t>
            </a:r>
            <a:r>
              <a:rPr lang="cs-CZ" sz="3600" baseline="30000" dirty="0" smtClean="0">
                <a:latin typeface="Comic Sans MS" pitchFamily="66" charset="0"/>
              </a:rPr>
              <a:t>3</a:t>
            </a:r>
            <a:r>
              <a:rPr lang="cs-CZ" sz="3600" dirty="0" smtClean="0">
                <a:latin typeface="Comic Sans MS" pitchFamily="66" charset="0"/>
              </a:rPr>
              <a:t>-5.5</a:t>
            </a:r>
            <a:r>
              <a:rPr lang="cs-CZ" sz="3600" baseline="30000" dirty="0" smtClean="0">
                <a:latin typeface="Comic Sans MS" pitchFamily="66" charset="0"/>
              </a:rPr>
              <a:t>3</a:t>
            </a:r>
            <a:r>
              <a:rPr lang="cs-CZ" sz="3600" dirty="0" smtClean="0">
                <a:latin typeface="Comic Sans MS" pitchFamily="66" charset="0"/>
              </a:rPr>
              <a:t>   = </a:t>
            </a:r>
            <a:endParaRPr lang="cs-CZ" sz="3600" baseline="30000" dirty="0">
              <a:latin typeface="Comic Sans MS" pitchFamily="66" charset="0"/>
            </a:endParaRPr>
          </a:p>
          <a:p>
            <a:r>
              <a:rPr lang="cs-CZ" sz="3600" dirty="0" smtClean="0">
                <a:latin typeface="Comic Sans MS" pitchFamily="66" charset="0"/>
              </a:rPr>
              <a:t>-4.7</a:t>
            </a:r>
            <a:r>
              <a:rPr lang="cs-CZ" sz="3600" baseline="30000" dirty="0" smtClean="0">
                <a:latin typeface="Comic Sans MS" pitchFamily="66" charset="0"/>
              </a:rPr>
              <a:t>4 </a:t>
            </a:r>
            <a:r>
              <a:rPr lang="cs-CZ" sz="3600" dirty="0" smtClean="0">
                <a:latin typeface="Comic Sans MS" pitchFamily="66" charset="0"/>
              </a:rPr>
              <a:t>-5.7</a:t>
            </a:r>
            <a:r>
              <a:rPr lang="cs-CZ" sz="3600" baseline="30000" dirty="0" smtClean="0">
                <a:latin typeface="Comic Sans MS" pitchFamily="66" charset="0"/>
              </a:rPr>
              <a:t>4 </a:t>
            </a:r>
            <a:r>
              <a:rPr lang="cs-CZ" sz="3600" dirty="0" smtClean="0">
                <a:latin typeface="Comic Sans MS" pitchFamily="66" charset="0"/>
              </a:rPr>
              <a:t>=</a:t>
            </a:r>
            <a:endParaRPr lang="cs-CZ" sz="3600" baseline="30000" dirty="0">
              <a:latin typeface="Comic Sans MS" pitchFamily="66" charset="0"/>
            </a:endParaRPr>
          </a:p>
          <a:p>
            <a:r>
              <a:rPr lang="cs-CZ" sz="3600" dirty="0" smtClean="0">
                <a:latin typeface="Comic Sans MS" pitchFamily="66" charset="0"/>
              </a:rPr>
              <a:t>7a</a:t>
            </a:r>
            <a:r>
              <a:rPr lang="cs-CZ" sz="3600" baseline="30000" dirty="0" smtClean="0">
                <a:latin typeface="Comic Sans MS" pitchFamily="66" charset="0"/>
              </a:rPr>
              <a:t>2 </a:t>
            </a:r>
            <a:r>
              <a:rPr lang="cs-CZ" sz="3600" dirty="0" smtClean="0">
                <a:latin typeface="Comic Sans MS" pitchFamily="66" charset="0"/>
              </a:rPr>
              <a:t>- 5. a</a:t>
            </a:r>
            <a:r>
              <a:rPr lang="cs-CZ" sz="3600" baseline="30000" dirty="0" smtClean="0">
                <a:latin typeface="Comic Sans MS" pitchFamily="66" charset="0"/>
              </a:rPr>
              <a:t>2  </a:t>
            </a:r>
            <a:r>
              <a:rPr lang="cs-CZ" sz="3600" dirty="0" smtClean="0">
                <a:latin typeface="Comic Sans MS" pitchFamily="66" charset="0"/>
              </a:rPr>
              <a:t>=</a:t>
            </a:r>
            <a:endParaRPr lang="cs-CZ" sz="3600" dirty="0">
              <a:latin typeface="Comic Sans MS" pitchFamily="66" charset="0"/>
            </a:endParaRPr>
          </a:p>
          <a:p>
            <a:r>
              <a:rPr lang="cs-CZ" sz="3600" dirty="0" smtClean="0">
                <a:latin typeface="Comic Sans MS" pitchFamily="66" charset="0"/>
              </a:rPr>
              <a:t>3a</a:t>
            </a:r>
            <a:r>
              <a:rPr lang="cs-CZ" sz="3600" baseline="30000" dirty="0" smtClean="0">
                <a:latin typeface="Comic Sans MS" pitchFamily="66" charset="0"/>
              </a:rPr>
              <a:t>5 </a:t>
            </a:r>
            <a:r>
              <a:rPr lang="cs-CZ" sz="3600" dirty="0" smtClean="0">
                <a:latin typeface="Comic Sans MS" pitchFamily="66" charset="0"/>
              </a:rPr>
              <a:t>- 6. a</a:t>
            </a:r>
            <a:r>
              <a:rPr lang="cs-CZ" sz="3600" baseline="30000" dirty="0" smtClean="0">
                <a:latin typeface="Comic Sans MS" pitchFamily="66" charset="0"/>
              </a:rPr>
              <a:t>5  </a:t>
            </a:r>
            <a:r>
              <a:rPr lang="cs-CZ" sz="3600" dirty="0" smtClean="0">
                <a:latin typeface="Comic Sans MS" pitchFamily="66" charset="0"/>
              </a:rPr>
              <a:t>=</a:t>
            </a:r>
            <a:endParaRPr lang="cs-CZ" sz="3600" baseline="30000" dirty="0">
              <a:latin typeface="Comic Sans MS" pitchFamily="66" charset="0"/>
            </a:endParaRPr>
          </a:p>
          <a:p>
            <a:r>
              <a:rPr lang="cs-CZ" sz="3600" dirty="0" smtClean="0">
                <a:latin typeface="Comic Sans MS" pitchFamily="66" charset="0"/>
              </a:rPr>
              <a:t>-6a</a:t>
            </a:r>
            <a:r>
              <a:rPr lang="cs-CZ" sz="3600" baseline="30000" dirty="0" smtClean="0">
                <a:latin typeface="Comic Sans MS" pitchFamily="66" charset="0"/>
              </a:rPr>
              <a:t>2 </a:t>
            </a:r>
            <a:r>
              <a:rPr lang="cs-CZ" sz="3600" dirty="0">
                <a:latin typeface="Comic Sans MS" pitchFamily="66" charset="0"/>
              </a:rPr>
              <a:t>+ </a:t>
            </a:r>
            <a:r>
              <a:rPr lang="cs-CZ" sz="3600" dirty="0" smtClean="0">
                <a:latin typeface="Comic Sans MS" pitchFamily="66" charset="0"/>
              </a:rPr>
              <a:t>5.r</a:t>
            </a:r>
            <a:r>
              <a:rPr lang="cs-CZ" sz="3600" baseline="30000" dirty="0" smtClean="0">
                <a:latin typeface="Comic Sans MS" pitchFamily="66" charset="0"/>
              </a:rPr>
              <a:t>3 </a:t>
            </a:r>
            <a:r>
              <a:rPr lang="cs-CZ" sz="3600" dirty="0">
                <a:latin typeface="Comic Sans MS" pitchFamily="66" charset="0"/>
              </a:rPr>
              <a:t>=</a:t>
            </a:r>
          </a:p>
          <a:p>
            <a:endParaRPr lang="cs-CZ" sz="3600" baseline="30000" dirty="0">
              <a:latin typeface="Comic Sans MS" pitchFamily="66" charset="0"/>
            </a:endParaRPr>
          </a:p>
        </p:txBody>
      </p:sp>
      <p:sp>
        <p:nvSpPr>
          <p:cNvPr id="15366" name="Rectangle 6"/>
          <p:cNvSpPr>
            <a:spLocks noGrp="1" noChangeArrowheads="1"/>
          </p:cNvSpPr>
          <p:nvPr>
            <p:ph sz="quarter" idx="14"/>
          </p:nvPr>
        </p:nvSpPr>
        <p:spPr>
          <a:xfrm>
            <a:off x="4495800" y="1628800"/>
            <a:ext cx="4648200" cy="4678363"/>
          </a:xfrm>
        </p:spPr>
        <p:txBody>
          <a:bodyPr>
            <a:normAutofit/>
          </a:bodyPr>
          <a:lstStyle/>
          <a:p>
            <a:pPr marL="45720" indent="0">
              <a:buNone/>
            </a:pPr>
            <a:r>
              <a:rPr lang="cs-CZ" sz="3600" dirty="0" smtClean="0">
                <a:latin typeface="Comic Sans MS" pitchFamily="66" charset="0"/>
              </a:rPr>
              <a:t> 4 </a:t>
            </a:r>
            <a:r>
              <a:rPr lang="cs-CZ" sz="3600" dirty="0">
                <a:latin typeface="Comic Sans MS" pitchFamily="66" charset="0"/>
              </a:rPr>
              <a:t>. </a:t>
            </a:r>
            <a:r>
              <a:rPr lang="cs-CZ" sz="3600" dirty="0" smtClean="0">
                <a:latin typeface="Comic Sans MS" pitchFamily="66" charset="0"/>
              </a:rPr>
              <a:t>3</a:t>
            </a:r>
            <a:r>
              <a:rPr lang="cs-CZ" sz="3600" baseline="30000" dirty="0">
                <a:latin typeface="Comic Sans MS" pitchFamily="66" charset="0"/>
              </a:rPr>
              <a:t>2</a:t>
            </a:r>
            <a:r>
              <a:rPr lang="cs-CZ" sz="3600" dirty="0" smtClean="0">
                <a:latin typeface="Comic Sans MS" pitchFamily="66" charset="0"/>
              </a:rPr>
              <a:t>  </a:t>
            </a:r>
            <a:endParaRPr lang="cs-CZ" sz="3600" dirty="0">
              <a:latin typeface="Comic Sans MS" pitchFamily="66" charset="0"/>
            </a:endParaRPr>
          </a:p>
          <a:p>
            <a:pPr marL="45720" indent="0">
              <a:buNone/>
            </a:pPr>
            <a:r>
              <a:rPr lang="cs-CZ" sz="3600" dirty="0" smtClean="0">
                <a:latin typeface="Comic Sans MS" pitchFamily="66" charset="0"/>
              </a:rPr>
              <a:t>-2 . 5</a:t>
            </a:r>
            <a:r>
              <a:rPr lang="cs-CZ" sz="3600" baseline="30000" dirty="0" smtClean="0">
                <a:latin typeface="Comic Sans MS" pitchFamily="66" charset="0"/>
              </a:rPr>
              <a:t>3   </a:t>
            </a:r>
            <a:r>
              <a:rPr lang="cs-CZ" sz="3600" dirty="0" smtClean="0">
                <a:latin typeface="Comic Sans MS" pitchFamily="66" charset="0"/>
              </a:rPr>
              <a:t>       </a:t>
            </a:r>
            <a:endParaRPr lang="cs-CZ" sz="3600" dirty="0">
              <a:latin typeface="Comic Sans MS" pitchFamily="66" charset="0"/>
            </a:endParaRPr>
          </a:p>
          <a:p>
            <a:pPr marL="45720" indent="0">
              <a:buNone/>
            </a:pPr>
            <a:r>
              <a:rPr lang="cs-CZ" sz="3600" dirty="0" smtClean="0">
                <a:latin typeface="Comic Sans MS" pitchFamily="66" charset="0"/>
              </a:rPr>
              <a:t>-9 . 7</a:t>
            </a:r>
            <a:r>
              <a:rPr lang="cs-CZ" sz="3600" baseline="30000" dirty="0" smtClean="0">
                <a:latin typeface="Comic Sans MS" pitchFamily="66" charset="0"/>
              </a:rPr>
              <a:t>4   </a:t>
            </a:r>
            <a:r>
              <a:rPr lang="cs-CZ" sz="3600" dirty="0" smtClean="0">
                <a:latin typeface="Comic Sans MS" pitchFamily="66" charset="0"/>
              </a:rPr>
              <a:t>       </a:t>
            </a:r>
            <a:endParaRPr lang="cs-CZ" sz="3600" dirty="0">
              <a:latin typeface="Comic Sans MS" pitchFamily="66" charset="0"/>
            </a:endParaRPr>
          </a:p>
          <a:p>
            <a:pPr marL="45720" indent="0">
              <a:buNone/>
            </a:pPr>
            <a:r>
              <a:rPr lang="cs-CZ" sz="3600" dirty="0" smtClean="0">
                <a:latin typeface="Comic Sans MS" pitchFamily="66" charset="0"/>
              </a:rPr>
              <a:t>2a</a:t>
            </a:r>
            <a:r>
              <a:rPr lang="cs-CZ" sz="3600" baseline="30000" dirty="0" smtClean="0">
                <a:latin typeface="Comic Sans MS" pitchFamily="66" charset="0"/>
              </a:rPr>
              <a:t>2   </a:t>
            </a:r>
            <a:r>
              <a:rPr lang="cs-CZ" sz="3600" dirty="0" smtClean="0">
                <a:latin typeface="Comic Sans MS" pitchFamily="66" charset="0"/>
              </a:rPr>
              <a:t>       </a:t>
            </a:r>
            <a:endParaRPr lang="cs-CZ" sz="3600" dirty="0">
              <a:latin typeface="Comic Sans MS" pitchFamily="66" charset="0"/>
            </a:endParaRPr>
          </a:p>
          <a:p>
            <a:pPr marL="45720" indent="0">
              <a:buNone/>
            </a:pPr>
            <a:r>
              <a:rPr lang="cs-CZ" sz="3600" dirty="0" smtClean="0">
                <a:latin typeface="Comic Sans MS" pitchFamily="66" charset="0"/>
              </a:rPr>
              <a:t>-3a</a:t>
            </a:r>
            <a:r>
              <a:rPr lang="cs-CZ" sz="3600" baseline="30000" dirty="0" smtClean="0">
                <a:latin typeface="Comic Sans MS" pitchFamily="66" charset="0"/>
              </a:rPr>
              <a:t>5 </a:t>
            </a:r>
            <a:r>
              <a:rPr lang="cs-CZ" sz="3600" dirty="0" smtClean="0">
                <a:latin typeface="Comic Sans MS" pitchFamily="66" charset="0"/>
              </a:rPr>
              <a:t>  </a:t>
            </a:r>
            <a:endParaRPr lang="cs-CZ" sz="3600" dirty="0">
              <a:latin typeface="Comic Sans MS" pitchFamily="66" charset="0"/>
            </a:endParaRPr>
          </a:p>
          <a:p>
            <a:pPr marL="45720" indent="0">
              <a:buNone/>
            </a:pPr>
            <a:r>
              <a:rPr lang="cs-CZ" sz="3600" dirty="0" smtClean="0">
                <a:latin typeface="Comic Sans MS" pitchFamily="66" charset="0"/>
              </a:rPr>
              <a:t>NELZE SČÍTAT</a:t>
            </a:r>
            <a:endParaRPr lang="cs-CZ" sz="3600" dirty="0">
              <a:latin typeface="Comic Sans MS" pitchFamily="66" charset="0"/>
            </a:endParaRPr>
          </a:p>
          <a:p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xmlns="" val="200275731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3900">
        <p14:glitter pattern="hexagon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1536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2" dur="500"/>
                                        <p:tgtEl>
                                          <p:spTgt spid="1536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7" dur="500"/>
                                        <p:tgtEl>
                                          <p:spTgt spid="1536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0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2" dur="500"/>
                                        <p:tgtEl>
                                          <p:spTgt spid="1536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7" dur="500"/>
                                        <p:tgtEl>
                                          <p:spTgt spid="1536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 nodeType="clickPar">
                      <p:stCondLst>
                        <p:cond delay="indefinite"/>
                      </p:stCondLst>
                      <p:childTnLst>
                        <p:par>
                          <p:cTn id="2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0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2" dur="500"/>
                                        <p:tgtEl>
                                          <p:spTgt spid="1536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Rectangle 2"/>
          <p:cNvSpPr>
            <a:spLocks noGrp="1" noChangeArrowheads="1"/>
          </p:cNvSpPr>
          <p:nvPr>
            <p:ph type="title"/>
          </p:nvPr>
        </p:nvSpPr>
        <p:spPr>
          <a:xfrm>
            <a:off x="1763688" y="5085184"/>
            <a:ext cx="6512511" cy="1143000"/>
          </a:xfrm>
        </p:spPr>
        <p:txBody>
          <a:bodyPr/>
          <a:lstStyle/>
          <a:p>
            <a:r>
              <a:rPr lang="cs-CZ" dirty="0" smtClean="0"/>
              <a:t>Shrnutí na </a:t>
            </a:r>
            <a:r>
              <a:rPr lang="cs-CZ" dirty="0"/>
              <a:t>závěr:</a:t>
            </a:r>
          </a:p>
        </p:txBody>
      </p:sp>
      <p:sp>
        <p:nvSpPr>
          <p:cNvPr id="17411" name="Rectangle 3"/>
          <p:cNvSpPr>
            <a:spLocks noGrp="1" noChangeArrowheads="1"/>
          </p:cNvSpPr>
          <p:nvPr>
            <p:ph sz="quarter" idx="13"/>
          </p:nvPr>
        </p:nvSpPr>
        <p:spPr>
          <a:xfrm>
            <a:off x="1143000" y="731520"/>
            <a:ext cx="6597352" cy="3993624"/>
          </a:xfrm>
        </p:spPr>
        <p:txBody>
          <a:bodyPr>
            <a:normAutofit fontScale="32500" lnSpcReduction="20000"/>
          </a:bodyPr>
          <a:lstStyle/>
          <a:p>
            <a:r>
              <a:rPr lang="cs-CZ" sz="6800" dirty="0" smtClean="0">
                <a:latin typeface="Comic Sans MS" pitchFamily="66" charset="0"/>
              </a:rPr>
              <a:t>Sčítáme pouze mocniny se stejným základem a se </a:t>
            </a:r>
            <a:r>
              <a:rPr lang="cs-CZ" sz="6800" dirty="0">
                <a:latin typeface="Comic Sans MS" pitchFamily="66" charset="0"/>
              </a:rPr>
              <a:t>stejným mocnitelem </a:t>
            </a:r>
            <a:r>
              <a:rPr lang="cs-CZ" sz="6800" dirty="0" smtClean="0">
                <a:latin typeface="Comic Sans MS" pitchFamily="66" charset="0"/>
              </a:rPr>
              <a:t> </a:t>
            </a:r>
            <a:r>
              <a:rPr lang="cs-CZ" sz="6800" dirty="0" smtClean="0">
                <a:solidFill>
                  <a:srgbClr val="FF0000"/>
                </a:solidFill>
                <a:latin typeface="Comic Sans MS" pitchFamily="66" charset="0"/>
              </a:rPr>
              <a:t>5a</a:t>
            </a:r>
            <a:r>
              <a:rPr lang="cs-CZ" sz="6800" baseline="30000" dirty="0" smtClean="0">
                <a:solidFill>
                  <a:srgbClr val="FF0000"/>
                </a:solidFill>
                <a:latin typeface="Comic Sans MS" pitchFamily="66" charset="0"/>
              </a:rPr>
              <a:t>2 </a:t>
            </a:r>
            <a:r>
              <a:rPr lang="cs-CZ" sz="6800" dirty="0" smtClean="0">
                <a:solidFill>
                  <a:srgbClr val="FF0000"/>
                </a:solidFill>
                <a:latin typeface="Comic Sans MS" pitchFamily="66" charset="0"/>
              </a:rPr>
              <a:t>+ 5a</a:t>
            </a:r>
            <a:r>
              <a:rPr lang="cs-CZ" sz="6800" baseline="30000" dirty="0" smtClean="0">
                <a:solidFill>
                  <a:srgbClr val="FF0000"/>
                </a:solidFill>
                <a:latin typeface="Comic Sans MS" pitchFamily="66" charset="0"/>
              </a:rPr>
              <a:t>2 </a:t>
            </a:r>
            <a:r>
              <a:rPr lang="cs-CZ" sz="6800" dirty="0" smtClean="0">
                <a:solidFill>
                  <a:srgbClr val="FF0000"/>
                </a:solidFill>
                <a:latin typeface="Comic Sans MS" pitchFamily="66" charset="0"/>
              </a:rPr>
              <a:t>= 10a</a:t>
            </a:r>
            <a:r>
              <a:rPr lang="cs-CZ" sz="6800" baseline="30000" dirty="0" smtClean="0">
                <a:solidFill>
                  <a:srgbClr val="FF0000"/>
                </a:solidFill>
                <a:latin typeface="Comic Sans MS" pitchFamily="66" charset="0"/>
              </a:rPr>
              <a:t>2 </a:t>
            </a:r>
            <a:endParaRPr lang="cs-CZ" sz="6800" dirty="0">
              <a:latin typeface="Comic Sans MS" pitchFamily="66" charset="0"/>
            </a:endParaRPr>
          </a:p>
          <a:p>
            <a:r>
              <a:rPr lang="cs-CZ" sz="6800" dirty="0" smtClean="0">
                <a:latin typeface="Comic Sans MS" pitchFamily="66" charset="0"/>
              </a:rPr>
              <a:t>Mocniny s různým </a:t>
            </a:r>
            <a:r>
              <a:rPr lang="cs-CZ" sz="6800" dirty="0">
                <a:latin typeface="Comic Sans MS" pitchFamily="66" charset="0"/>
              </a:rPr>
              <a:t>základem a </a:t>
            </a:r>
            <a:r>
              <a:rPr lang="cs-CZ" sz="6800" dirty="0" smtClean="0">
                <a:latin typeface="Comic Sans MS" pitchFamily="66" charset="0"/>
              </a:rPr>
              <a:t>s různým </a:t>
            </a:r>
            <a:r>
              <a:rPr lang="cs-CZ" sz="6800" dirty="0">
                <a:latin typeface="Comic Sans MS" pitchFamily="66" charset="0"/>
              </a:rPr>
              <a:t>mocnitelem  </a:t>
            </a:r>
            <a:r>
              <a:rPr lang="cs-CZ" sz="6800" dirty="0" smtClean="0">
                <a:latin typeface="Comic Sans MS" pitchFamily="66" charset="0"/>
              </a:rPr>
              <a:t>NESČÍTÁME </a:t>
            </a:r>
            <a:r>
              <a:rPr lang="cs-CZ" sz="6800" dirty="0" smtClean="0">
                <a:solidFill>
                  <a:srgbClr val="FF0000"/>
                </a:solidFill>
                <a:latin typeface="Comic Sans MS" pitchFamily="66" charset="0"/>
              </a:rPr>
              <a:t>5a</a:t>
            </a:r>
            <a:r>
              <a:rPr lang="cs-CZ" sz="6800" baseline="30000" dirty="0" smtClean="0">
                <a:solidFill>
                  <a:srgbClr val="FF0000"/>
                </a:solidFill>
                <a:latin typeface="Comic Sans MS" pitchFamily="66" charset="0"/>
              </a:rPr>
              <a:t>2 </a:t>
            </a:r>
            <a:r>
              <a:rPr lang="cs-CZ" sz="6800" dirty="0">
                <a:solidFill>
                  <a:srgbClr val="FF0000"/>
                </a:solidFill>
                <a:latin typeface="Comic Sans MS" pitchFamily="66" charset="0"/>
              </a:rPr>
              <a:t>+ </a:t>
            </a:r>
            <a:r>
              <a:rPr lang="cs-CZ" sz="6800" dirty="0" smtClean="0">
                <a:solidFill>
                  <a:srgbClr val="FF0000"/>
                </a:solidFill>
                <a:latin typeface="Comic Sans MS" pitchFamily="66" charset="0"/>
              </a:rPr>
              <a:t>5b</a:t>
            </a:r>
            <a:r>
              <a:rPr lang="cs-CZ" sz="6800" baseline="30000" dirty="0" smtClean="0">
                <a:solidFill>
                  <a:srgbClr val="FF0000"/>
                </a:solidFill>
                <a:latin typeface="Comic Sans MS" pitchFamily="66" charset="0"/>
              </a:rPr>
              <a:t>3 </a:t>
            </a:r>
            <a:endParaRPr lang="cs-CZ" sz="6800" dirty="0">
              <a:latin typeface="Comic Sans MS" pitchFamily="66" charset="0"/>
            </a:endParaRPr>
          </a:p>
          <a:p>
            <a:r>
              <a:rPr lang="cs-CZ" sz="6800" dirty="0" smtClean="0">
                <a:latin typeface="Comic Sans MS" pitchFamily="66" charset="0"/>
              </a:rPr>
              <a:t>Při odečítání mocnin postupujeme stejně jako při jejich sčítání. </a:t>
            </a:r>
            <a:r>
              <a:rPr lang="cs-CZ" sz="6800" dirty="0">
                <a:solidFill>
                  <a:srgbClr val="FF0000"/>
                </a:solidFill>
                <a:latin typeface="Comic Sans MS" pitchFamily="66" charset="0"/>
              </a:rPr>
              <a:t>5a</a:t>
            </a:r>
            <a:r>
              <a:rPr lang="cs-CZ" sz="6800" baseline="30000" dirty="0">
                <a:solidFill>
                  <a:srgbClr val="FF0000"/>
                </a:solidFill>
                <a:latin typeface="Comic Sans MS" pitchFamily="66" charset="0"/>
              </a:rPr>
              <a:t>2 </a:t>
            </a:r>
            <a:r>
              <a:rPr lang="cs-CZ" sz="6800" dirty="0" smtClean="0">
                <a:solidFill>
                  <a:srgbClr val="FF0000"/>
                </a:solidFill>
                <a:latin typeface="Comic Sans MS" pitchFamily="66" charset="0"/>
              </a:rPr>
              <a:t>- 3a</a:t>
            </a:r>
            <a:r>
              <a:rPr lang="cs-CZ" sz="6800" baseline="30000" dirty="0" smtClean="0">
                <a:solidFill>
                  <a:srgbClr val="FF0000"/>
                </a:solidFill>
                <a:latin typeface="Comic Sans MS" pitchFamily="66" charset="0"/>
              </a:rPr>
              <a:t>2 </a:t>
            </a:r>
            <a:r>
              <a:rPr lang="cs-CZ" sz="6800" dirty="0">
                <a:solidFill>
                  <a:srgbClr val="FF0000"/>
                </a:solidFill>
                <a:latin typeface="Comic Sans MS" pitchFamily="66" charset="0"/>
              </a:rPr>
              <a:t>= </a:t>
            </a:r>
            <a:r>
              <a:rPr lang="cs-CZ" sz="6800" dirty="0" smtClean="0">
                <a:solidFill>
                  <a:srgbClr val="FF0000"/>
                </a:solidFill>
                <a:latin typeface="Comic Sans MS" pitchFamily="66" charset="0"/>
              </a:rPr>
              <a:t>2a</a:t>
            </a:r>
            <a:r>
              <a:rPr lang="cs-CZ" sz="6800" baseline="30000" dirty="0" smtClean="0">
                <a:solidFill>
                  <a:srgbClr val="FF0000"/>
                </a:solidFill>
                <a:latin typeface="Comic Sans MS" pitchFamily="66" charset="0"/>
              </a:rPr>
              <a:t>2 </a:t>
            </a:r>
            <a:endParaRPr lang="cs-CZ" sz="6800" dirty="0">
              <a:latin typeface="Comic Sans MS" pitchFamily="66" charset="0"/>
            </a:endParaRPr>
          </a:p>
          <a:p>
            <a:r>
              <a:rPr lang="cs-CZ" sz="6800" dirty="0" smtClean="0">
                <a:latin typeface="Comic Sans MS" pitchFamily="66" charset="0"/>
              </a:rPr>
              <a:t>Při sčítání mocnin je nutné dodržovat znaménkové úmluvy: </a:t>
            </a:r>
            <a:r>
              <a:rPr lang="cs-CZ" sz="6800" dirty="0" smtClean="0">
                <a:solidFill>
                  <a:srgbClr val="FF0000"/>
                </a:solidFill>
                <a:latin typeface="Comic Sans MS" pitchFamily="66" charset="0"/>
              </a:rPr>
              <a:t>4a</a:t>
            </a:r>
            <a:r>
              <a:rPr lang="cs-CZ" sz="6800" baseline="30000" dirty="0" smtClean="0">
                <a:solidFill>
                  <a:srgbClr val="FF0000"/>
                </a:solidFill>
                <a:latin typeface="Comic Sans MS" pitchFamily="66" charset="0"/>
              </a:rPr>
              <a:t>2 </a:t>
            </a:r>
            <a:r>
              <a:rPr lang="cs-CZ" sz="6800" dirty="0">
                <a:solidFill>
                  <a:srgbClr val="FF0000"/>
                </a:solidFill>
                <a:latin typeface="Comic Sans MS" pitchFamily="66" charset="0"/>
              </a:rPr>
              <a:t>- </a:t>
            </a:r>
            <a:r>
              <a:rPr lang="cs-CZ" sz="6800" dirty="0" smtClean="0">
                <a:solidFill>
                  <a:srgbClr val="FF0000"/>
                </a:solidFill>
                <a:latin typeface="Comic Sans MS" pitchFamily="66" charset="0"/>
              </a:rPr>
              <a:t>8a</a:t>
            </a:r>
            <a:r>
              <a:rPr lang="cs-CZ" sz="6800" baseline="30000" dirty="0" smtClean="0">
                <a:solidFill>
                  <a:srgbClr val="FF0000"/>
                </a:solidFill>
                <a:latin typeface="Comic Sans MS" pitchFamily="66" charset="0"/>
              </a:rPr>
              <a:t>2 </a:t>
            </a:r>
            <a:r>
              <a:rPr lang="cs-CZ" sz="6800" dirty="0">
                <a:solidFill>
                  <a:srgbClr val="FF0000"/>
                </a:solidFill>
                <a:latin typeface="Comic Sans MS" pitchFamily="66" charset="0"/>
              </a:rPr>
              <a:t>= </a:t>
            </a:r>
            <a:r>
              <a:rPr lang="cs-CZ" sz="6800" dirty="0" smtClean="0">
                <a:solidFill>
                  <a:srgbClr val="FF0000"/>
                </a:solidFill>
                <a:latin typeface="Comic Sans MS" pitchFamily="66" charset="0"/>
              </a:rPr>
              <a:t>-4a</a:t>
            </a:r>
            <a:r>
              <a:rPr lang="cs-CZ" sz="6800" baseline="30000" dirty="0" smtClean="0">
                <a:solidFill>
                  <a:srgbClr val="FF0000"/>
                </a:solidFill>
                <a:latin typeface="Comic Sans MS" pitchFamily="66" charset="0"/>
              </a:rPr>
              <a:t>2 </a:t>
            </a:r>
          </a:p>
          <a:p>
            <a:r>
              <a:rPr lang="cs-CZ" sz="6800" dirty="0">
                <a:latin typeface="Comic Sans MS" pitchFamily="66" charset="0"/>
              </a:rPr>
              <a:t>V případě že základ mocniny je roven 0 výsledek sčítání je také roven 0: </a:t>
            </a:r>
            <a:r>
              <a:rPr lang="cs-CZ" sz="6800" dirty="0">
                <a:solidFill>
                  <a:srgbClr val="FF0000"/>
                </a:solidFill>
                <a:latin typeface="Comic Sans MS" pitchFamily="66" charset="0"/>
              </a:rPr>
              <a:t>5.0</a:t>
            </a:r>
            <a:r>
              <a:rPr lang="cs-CZ" sz="6800" baseline="30000" dirty="0">
                <a:solidFill>
                  <a:srgbClr val="FF0000"/>
                </a:solidFill>
                <a:latin typeface="Comic Sans MS" pitchFamily="66" charset="0"/>
              </a:rPr>
              <a:t>2 </a:t>
            </a:r>
            <a:r>
              <a:rPr lang="cs-CZ" sz="6800" dirty="0">
                <a:solidFill>
                  <a:srgbClr val="FF0000"/>
                </a:solidFill>
                <a:latin typeface="Comic Sans MS" pitchFamily="66" charset="0"/>
              </a:rPr>
              <a:t>+ 3.0</a:t>
            </a:r>
            <a:r>
              <a:rPr lang="cs-CZ" sz="6800" baseline="30000" dirty="0">
                <a:solidFill>
                  <a:srgbClr val="FF0000"/>
                </a:solidFill>
                <a:latin typeface="Comic Sans MS" pitchFamily="66" charset="0"/>
              </a:rPr>
              <a:t>2 </a:t>
            </a:r>
            <a:r>
              <a:rPr lang="cs-CZ" sz="6800" dirty="0">
                <a:solidFill>
                  <a:srgbClr val="FF0000"/>
                </a:solidFill>
                <a:latin typeface="Comic Sans MS" pitchFamily="66" charset="0"/>
              </a:rPr>
              <a:t>= 0</a:t>
            </a:r>
            <a:r>
              <a:rPr lang="cs-CZ" sz="6800" baseline="30000" dirty="0">
                <a:solidFill>
                  <a:srgbClr val="FF0000"/>
                </a:solidFill>
                <a:latin typeface="Comic Sans MS" pitchFamily="66" charset="0"/>
              </a:rPr>
              <a:t> </a:t>
            </a:r>
            <a:endParaRPr lang="cs-CZ" sz="6800" dirty="0">
              <a:latin typeface="Comic Sans MS" pitchFamily="66" charset="0"/>
            </a:endParaRPr>
          </a:p>
          <a:p>
            <a:endParaRPr lang="cs-CZ" sz="3500" dirty="0">
              <a:latin typeface="Comic Sans MS" pitchFamily="66" charset="0"/>
            </a:endParaRPr>
          </a:p>
          <a:p>
            <a:pPr marL="45720" indent="0">
              <a:buNone/>
            </a:pPr>
            <a:endParaRPr lang="cs-CZ" sz="3500" dirty="0">
              <a:latin typeface="Comic Sans MS" pitchFamily="66" charset="0"/>
            </a:endParaRPr>
          </a:p>
          <a:p>
            <a:endParaRPr lang="cs-CZ" sz="2400" dirty="0">
              <a:latin typeface="Comic Sans MS" pitchFamily="66" charset="0"/>
            </a:endParaRPr>
          </a:p>
          <a:p>
            <a:endParaRPr lang="cs-CZ" sz="2400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80874891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3900">
        <p14:glitter pattern="hexagon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7" dur="1" fill="hold"/>
                                        <p:tgtEl>
                                          <p:spTgt spid="174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2" dur="1" fill="hold"/>
                                        <p:tgtEl>
                                          <p:spTgt spid="1741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7" dur="1" fill="hold"/>
                                        <p:tgtEl>
                                          <p:spTgt spid="1741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0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22" dur="1" fill="hold"/>
                                        <p:tgtEl>
                                          <p:spTgt spid="1741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27" dur="1" fill="hold"/>
                                        <p:tgtEl>
                                          <p:spTgt spid="1741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10" name="Rectangle 6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cs-CZ"/>
              <a:t>Děkuji za pozornost.</a:t>
            </a:r>
          </a:p>
        </p:txBody>
      </p:sp>
      <p:sp>
        <p:nvSpPr>
          <p:cNvPr id="21511" name="Rectangle 7"/>
          <p:cNvSpPr>
            <a:spLocks noGrp="1" noChangeArrowheads="1"/>
          </p:cNvSpPr>
          <p:nvPr>
            <p:ph sz="quarter" idx="13"/>
          </p:nvPr>
        </p:nvSpPr>
        <p:spPr>
          <a:xfrm>
            <a:off x="914400" y="2895600"/>
            <a:ext cx="7772400" cy="1981200"/>
          </a:xfrm>
        </p:spPr>
        <p:txBody>
          <a:bodyPr/>
          <a:lstStyle/>
          <a:p>
            <a:r>
              <a:rPr lang="cs-CZ"/>
              <a:t>Použité zdroje.</a:t>
            </a:r>
          </a:p>
          <a:p>
            <a:r>
              <a:rPr lang="cs-CZ">
                <a:hlinkClick r:id="rId2"/>
              </a:rPr>
              <a:t>http://cs.wikipedia.org/wiki/Druh%C3%A1_mocnina</a:t>
            </a:r>
            <a:endParaRPr lang="cs-CZ"/>
          </a:p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75877831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3900">
        <p14:glitter pattern="hexagon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Aerodynamika">
  <a:themeElements>
    <a:clrScheme name="Aerodynamika">
      <a:dk1>
        <a:sysClr val="windowText" lastClr="000000"/>
      </a:dk1>
      <a:lt1>
        <a:sysClr val="window" lastClr="FFFFFF"/>
      </a:lt1>
      <a:dk2>
        <a:srgbClr val="212745"/>
      </a:dk2>
      <a:lt2>
        <a:srgbClr val="B4DCFA"/>
      </a:lt2>
      <a:accent1>
        <a:srgbClr val="4E67C8"/>
      </a:accent1>
      <a:accent2>
        <a:srgbClr val="5ECCF3"/>
      </a:accent2>
      <a:accent3>
        <a:srgbClr val="A7EA52"/>
      </a:accent3>
      <a:accent4>
        <a:srgbClr val="5DCEAF"/>
      </a:accent4>
      <a:accent5>
        <a:srgbClr val="FF8021"/>
      </a:accent5>
      <a:accent6>
        <a:srgbClr val="F14124"/>
      </a:accent6>
      <a:hlink>
        <a:srgbClr val="56C7AA"/>
      </a:hlink>
      <a:folHlink>
        <a:srgbClr val="59A8D1"/>
      </a:folHlink>
    </a:clrScheme>
    <a:fontScheme name="Aerodynamika">
      <a:majorFont>
        <a:latin typeface="Trebuchet MS"/>
        <a:ea typeface=""/>
        <a:cs typeface=""/>
        <a:font script="Jpan" typeface="HGｺﾞｼｯｸM"/>
        <a:font script="Hang" typeface="HY그래픽B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ｺﾞｼｯｸM"/>
        <a:font script="Hang" typeface="HY그래픽M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erodynamika">
      <a:fillStyleLst>
        <a:solidFill>
          <a:schemeClr val="phClr"/>
        </a:solidFill>
        <a:gradFill rotWithShape="1">
          <a:gsLst>
            <a:gs pos="28000">
              <a:schemeClr val="phClr">
                <a:tint val="18000"/>
                <a:satMod val="120000"/>
                <a:lumMod val="88000"/>
              </a:schemeClr>
            </a:gs>
            <a:gs pos="100000">
              <a:schemeClr val="phClr">
                <a:tint val="40000"/>
                <a:satMod val="100000"/>
                <a:lumMod val="7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lumMod val="95000"/>
              </a:schemeClr>
            </a:gs>
            <a:gs pos="100000">
              <a:schemeClr val="phClr">
                <a:shade val="82000"/>
                <a:satMod val="125000"/>
                <a:lumMod val="74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satMod val="125000"/>
              <a:lumMod val="7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50800" dir="5400000" sx="98000" sy="98000" rotWithShape="0">
              <a:srgbClr val="000000">
                <a:alpha val="20000"/>
              </a:srgbClr>
            </a:outerShdw>
          </a:effectLst>
        </a:effectStyle>
        <a:effectStyle>
          <a:effectLst>
            <a:outerShdw blurRad="40005" dist="22984" dir="5400000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alanced" dir="tr"/>
          </a:scene3d>
          <a:sp3d prstMaterial="matte">
            <a:bevelT w="19050" h="38100"/>
          </a:sp3d>
        </a:effectStyle>
        <a:effectStyle>
          <a:effectLst>
            <a:reflection blurRad="38100" stA="26000" endPos="23000" dist="25400" dir="5400000" sy="-100000" rotWithShape="0"/>
          </a:effectLst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50800"/>
            <a:contourClr>
              <a:schemeClr val="phClr">
                <a:shade val="30000"/>
                <a:satMod val="12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shade val="90000"/>
                <a:satMod val="160000"/>
                <a:lumMod val="100000"/>
              </a:schemeClr>
            </a:gs>
            <a:gs pos="60000">
              <a:schemeClr val="phClr">
                <a:tint val="95000"/>
                <a:shade val="100000"/>
                <a:satMod val="130000"/>
                <a:lumMod val="130000"/>
              </a:schemeClr>
            </a:gs>
            <a:gs pos="100000">
              <a:schemeClr val="phClr">
                <a:tint val="97000"/>
                <a:shade val="100000"/>
                <a:hueMod val="100000"/>
                <a:satMod val="140000"/>
                <a:lumMod val="80000"/>
              </a:schemeClr>
            </a:gs>
          </a:gsLst>
          <a:path path="circle">
            <a:fillToRect l="20000" t="10000" r="20000" b="60000"/>
          </a:path>
        </a:gradFill>
        <a:gradFill rotWithShape="1">
          <a:gsLst>
            <a:gs pos="0">
              <a:schemeClr val="phClr">
                <a:tint val="94000"/>
                <a:satMod val="160000"/>
                <a:lumMod val="160000"/>
              </a:schemeClr>
            </a:gs>
            <a:gs pos="42000">
              <a:schemeClr val="phClr">
                <a:tint val="94000"/>
                <a:shade val="94000"/>
                <a:satMod val="160000"/>
                <a:lumMod val="130000"/>
              </a:schemeClr>
            </a:gs>
            <a:gs pos="100000">
              <a:schemeClr val="phClr">
                <a:tint val="97000"/>
                <a:shade val="94000"/>
                <a:satMod val="180000"/>
                <a:lumMod val="84000"/>
              </a:schemeClr>
            </a:gs>
          </a:gsLst>
          <a:path path="circle">
            <a:fillToRect l="24000" t="44000" r="24000" b="12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Slipstream</Template>
  <TotalTime>239</TotalTime>
  <Words>555</Words>
  <Application>Microsoft Office PowerPoint</Application>
  <PresentationFormat>Předvádění na obrazovce (4:3)</PresentationFormat>
  <Paragraphs>105</Paragraphs>
  <Slides>12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Aerodynamika</vt:lpstr>
      <vt:lpstr>Snímek 1</vt:lpstr>
      <vt:lpstr>Snímek 2</vt:lpstr>
      <vt:lpstr>Sčítání mocnin</vt:lpstr>
      <vt:lpstr>Co je to sčítání mocnin?</vt:lpstr>
      <vt:lpstr>Jak mocniny sčítáme?</vt:lpstr>
      <vt:lpstr>Snímek 6</vt:lpstr>
      <vt:lpstr>Dále postupujeme takto</vt:lpstr>
      <vt:lpstr>Podobně postupujeme při odečítání mocnin. </vt:lpstr>
      <vt:lpstr>Vypočtěte:</vt:lpstr>
      <vt:lpstr>Vypočtěte:</vt:lpstr>
      <vt:lpstr>Shrnutí na závěr:</vt:lpstr>
      <vt:lpstr>Děkuji za pozornost.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Student</dc:creator>
  <cp:lastModifiedBy>Dum</cp:lastModifiedBy>
  <cp:revision>31</cp:revision>
  <dcterms:created xsi:type="dcterms:W3CDTF">2011-09-22T07:34:55Z</dcterms:created>
  <dcterms:modified xsi:type="dcterms:W3CDTF">2012-06-19T06:53:49Z</dcterms:modified>
</cp:coreProperties>
</file>