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6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8" r:id="rId11"/>
    <p:sldId id="265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VY_32_INOVACE_09_Matematika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Osoblaha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Marian Hrabovský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Druhá mocnina čísla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CZ.1.07/1.4.00/21.0816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 custLinFactNeighborX="1020" custLinFactNeighborY="1213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86A7989-EA37-4E74-9B1F-3CBA0E1ABBAA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71B4BD8B-50D1-4606-BB6E-42BBD3DCDA7A}" type="presOf" srcId="{D1B46980-6531-4606-95E6-44980827E919}" destId="{2BE915AB-18AA-4053-B92C-3BFC9ED204BB}" srcOrd="1" destOrd="0" presId="urn:microsoft.com/office/officeart/2005/8/layout/target3"/>
    <dgm:cxn modelId="{30808D4C-581E-41C5-9BF9-AA83CC1B136B}" type="presOf" srcId="{B651F6E3-6281-48DB-9319-2AEAFDAE7572}" destId="{6BB5E863-4638-4E1D-BFDE-399D028AC4ED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FFDF152-843A-4B48-9372-30948E45383E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5681977-B28C-49B0-BAB1-268D80D7BC8A}" type="presOf" srcId="{757F3AB3-0718-4624-B441-E567A8F0AB56}" destId="{333A1088-737F-45CB-B68E-254E46348037}" srcOrd="0" destOrd="0" presId="urn:microsoft.com/office/officeart/2005/8/layout/target3"/>
    <dgm:cxn modelId="{754D2D37-EAF0-4708-A62F-3637CA4F62F0}" type="presOf" srcId="{D1D4F407-5343-4D3F-B5B9-D407B03CAEB4}" destId="{AED2198E-93D5-4001-81B4-73124B309672}" srcOrd="1" destOrd="0" presId="urn:microsoft.com/office/officeart/2005/8/layout/target3"/>
    <dgm:cxn modelId="{8427054C-C55C-4AF5-867E-202FBDF9ABED}" type="presOf" srcId="{D1D4F407-5343-4D3F-B5B9-D407B03CAEB4}" destId="{D005CE8C-CC26-4C3E-AC11-E15060ECD759}" srcOrd="0" destOrd="0" presId="urn:microsoft.com/office/officeart/2005/8/layout/target3"/>
    <dgm:cxn modelId="{CC9CCF4C-BA50-425D-A2A1-AD534454F99F}" type="presOf" srcId="{D8197B8C-B260-4A16-BDF4-0947B075E274}" destId="{5A5FFA88-C948-4069-8E93-59FA12366E83}" srcOrd="1" destOrd="0" presId="urn:microsoft.com/office/officeart/2005/8/layout/target3"/>
    <dgm:cxn modelId="{E417C4B1-C7A1-497F-A35A-F0957981BD7D}" type="presOf" srcId="{4C35D32F-0EAB-4CD7-82EE-45574DC2A586}" destId="{8BEBB6EC-1DAA-4CAC-8A25-BC0FCBD5DBD5}" srcOrd="0" destOrd="0" presId="urn:microsoft.com/office/officeart/2005/8/layout/target3"/>
    <dgm:cxn modelId="{30C7F49A-CA79-463D-B48E-9C415C81A57C}" type="presOf" srcId="{B651F6E3-6281-48DB-9319-2AEAFDAE7572}" destId="{619D679B-A015-4ECF-8348-D1034C574F40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F04C3225-91E6-4B69-9423-3CBB4B9C0587}" type="presOf" srcId="{D1B46980-6531-4606-95E6-44980827E919}" destId="{6140AFEC-043D-4C43-A2F9-D0F5331DF3A3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F23EF78-FCAC-410D-90F1-C387AB054AE5}" type="presParOf" srcId="{333A1088-737F-45CB-B68E-254E46348037}" destId="{F5ABB229-8D3B-4694-996A-96F23CF14429}" srcOrd="0" destOrd="0" presId="urn:microsoft.com/office/officeart/2005/8/layout/target3"/>
    <dgm:cxn modelId="{163AC5BA-D055-4760-ACFB-91122B904718}" type="presParOf" srcId="{333A1088-737F-45CB-B68E-254E46348037}" destId="{F41139FD-01EE-4571-8B17-4FB00FC51163}" srcOrd="1" destOrd="0" presId="urn:microsoft.com/office/officeart/2005/8/layout/target3"/>
    <dgm:cxn modelId="{9CBA62C5-3112-43B6-96AC-B7CC03ADBB23}" type="presParOf" srcId="{333A1088-737F-45CB-B68E-254E46348037}" destId="{D005CE8C-CC26-4C3E-AC11-E15060ECD759}" srcOrd="2" destOrd="0" presId="urn:microsoft.com/office/officeart/2005/8/layout/target3"/>
    <dgm:cxn modelId="{93CB7AC6-02F1-4D22-A686-F9A4AADDEADD}" type="presParOf" srcId="{333A1088-737F-45CB-B68E-254E46348037}" destId="{2C702D82-9B77-49B7-9568-BB8EB47C3372}" srcOrd="3" destOrd="0" presId="urn:microsoft.com/office/officeart/2005/8/layout/target3"/>
    <dgm:cxn modelId="{BA19576B-F33B-45C6-82F8-1A3026DD261A}" type="presParOf" srcId="{333A1088-737F-45CB-B68E-254E46348037}" destId="{A52A0455-90FF-4808-ABD0-F02540D31D5A}" srcOrd="4" destOrd="0" presId="urn:microsoft.com/office/officeart/2005/8/layout/target3"/>
    <dgm:cxn modelId="{00E85309-89A8-4337-8152-8DE0BB3D1C99}" type="presParOf" srcId="{333A1088-737F-45CB-B68E-254E46348037}" destId="{6140AFEC-043D-4C43-A2F9-D0F5331DF3A3}" srcOrd="5" destOrd="0" presId="urn:microsoft.com/office/officeart/2005/8/layout/target3"/>
    <dgm:cxn modelId="{A18A3712-3B14-4922-A7DC-CDDB5B218E6B}" type="presParOf" srcId="{333A1088-737F-45CB-B68E-254E46348037}" destId="{9358AC05-5D7D-4327-9F80-1AD486AEA664}" srcOrd="6" destOrd="0" presId="urn:microsoft.com/office/officeart/2005/8/layout/target3"/>
    <dgm:cxn modelId="{7131BB79-4F9F-4D27-9651-75F57D721968}" type="presParOf" srcId="{333A1088-737F-45CB-B68E-254E46348037}" destId="{313FC574-E1CD-4FB4-B054-0B805CE0447D}" srcOrd="7" destOrd="0" presId="urn:microsoft.com/office/officeart/2005/8/layout/target3"/>
    <dgm:cxn modelId="{1F1D11D1-1D81-499F-B72C-03D8D8C3B488}" type="presParOf" srcId="{333A1088-737F-45CB-B68E-254E46348037}" destId="{619D679B-A015-4ECF-8348-D1034C574F40}" srcOrd="8" destOrd="0" presId="urn:microsoft.com/office/officeart/2005/8/layout/target3"/>
    <dgm:cxn modelId="{2EE43C8B-38C2-476C-A72D-BA0FBA7ACC10}" type="presParOf" srcId="{333A1088-737F-45CB-B68E-254E46348037}" destId="{322283A8-4A27-4CDA-BAE3-F381106A9174}" srcOrd="9" destOrd="0" presId="urn:microsoft.com/office/officeart/2005/8/layout/target3"/>
    <dgm:cxn modelId="{BA80CA90-0E12-42FC-8C7C-174B8A27C2EA}" type="presParOf" srcId="{333A1088-737F-45CB-B68E-254E46348037}" destId="{FFC9F71D-1B4F-4AD9-A4A6-86ADEFC8AF5C}" srcOrd="10" destOrd="0" presId="urn:microsoft.com/office/officeart/2005/8/layout/target3"/>
    <dgm:cxn modelId="{3B6C808E-FF8F-48E2-82BB-10DE0E615777}" type="presParOf" srcId="{333A1088-737F-45CB-B68E-254E46348037}" destId="{25B08C86-7E15-44DC-BE7F-FFB55DD49D12}" srcOrd="11" destOrd="0" presId="urn:microsoft.com/office/officeart/2005/8/layout/target3"/>
    <dgm:cxn modelId="{B33C3669-E1B3-440A-90EB-B91614EE1BA8}" type="presParOf" srcId="{333A1088-737F-45CB-B68E-254E46348037}" destId="{76644BE8-9D7C-4C09-B250-3D10AF48CBB7}" srcOrd="12" destOrd="0" presId="urn:microsoft.com/office/officeart/2005/8/layout/target3"/>
    <dgm:cxn modelId="{6B3B8EC2-3781-4241-96A8-600FB8713836}" type="presParOf" srcId="{333A1088-737F-45CB-B68E-254E46348037}" destId="{EE85B701-7295-41C0-BA7A-34D3756A2AE6}" srcOrd="13" destOrd="0" presId="urn:microsoft.com/office/officeart/2005/8/layout/target3"/>
    <dgm:cxn modelId="{902B5830-B88F-417F-A351-D39F597E42B2}" type="presParOf" srcId="{333A1088-737F-45CB-B68E-254E46348037}" destId="{8BEBB6EC-1DAA-4CAC-8A25-BC0FCBD5DBD5}" srcOrd="14" destOrd="0" presId="urn:microsoft.com/office/officeart/2005/8/layout/target3"/>
    <dgm:cxn modelId="{16BBA384-7A8D-4938-9149-8BC2B3A1634D}" type="presParOf" srcId="{333A1088-737F-45CB-B68E-254E46348037}" destId="{AED2198E-93D5-4001-81B4-73124B309672}" srcOrd="15" destOrd="0" presId="urn:microsoft.com/office/officeart/2005/8/layout/target3"/>
    <dgm:cxn modelId="{40B136B7-FA10-408E-8F6D-3CF745F62404}" type="presParOf" srcId="{333A1088-737F-45CB-B68E-254E46348037}" destId="{2BE915AB-18AA-4053-B92C-3BFC9ED204BB}" srcOrd="16" destOrd="0" presId="urn:microsoft.com/office/officeart/2005/8/layout/target3"/>
    <dgm:cxn modelId="{A311DF00-E82B-4C26-9D6A-47D6B0CB22C8}" type="presParOf" srcId="{333A1088-737F-45CB-B68E-254E46348037}" destId="{6BB5E863-4638-4E1D-BFDE-399D028AC4ED}" srcOrd="17" destOrd="0" presId="urn:microsoft.com/office/officeart/2005/8/layout/target3"/>
    <dgm:cxn modelId="{0956EFB1-B229-41B1-8060-AEB19A51EEE3}" type="presParOf" srcId="{333A1088-737F-45CB-B68E-254E46348037}" destId="{5A5FFA88-C948-4069-8E93-59FA12366E83}" srcOrd="18" destOrd="0" presId="urn:microsoft.com/office/officeart/2005/8/layout/target3"/>
    <dgm:cxn modelId="{DA9BDFD8-D4C1-4367-A150-1EF793C72EC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Osoblaha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88039" y="432048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Marian Hrabovský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VY_32_INOVACE_09_Matematika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Druhá mocnina čísla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CZ.1.07/1.4.00/21.0816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0A3698B-F397-42F9-94A2-18E8D94E4428}" type="datetimeFigureOut">
              <a:rPr lang="cs-CZ" smtClean="0"/>
              <a:t>19.6.2012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E3DD01BE-563F-421A-ACE0-36FA1312B00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Druh%C3%A1_mocnin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59462159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25144"/>
            <a:ext cx="5407152" cy="1045464"/>
          </a:xfrm>
          <a:prstGeom prst="rect">
            <a:avLst/>
          </a:prstGeom>
        </p:spPr>
      </p:pic>
      <p:sp>
        <p:nvSpPr>
          <p:cNvPr id="2" name="TextovéPole 1"/>
          <p:cNvSpPr txBox="1"/>
          <p:nvPr/>
        </p:nvSpPr>
        <p:spPr>
          <a:xfrm>
            <a:off x="2411760" y="3789040"/>
            <a:ext cx="54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NÁSOBENÍ MOCNIN S PŘIROZENÝM MOCNITELEM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62681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5508288"/>
              </p:ext>
            </p:extLst>
          </p:nvPr>
        </p:nvGraphicFramePr>
        <p:xfrm>
          <a:off x="1763688" y="908720"/>
          <a:ext cx="5325496" cy="472630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2748"/>
                <a:gridCol w="2662748"/>
              </a:tblGrid>
              <a:tr h="355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>
                          <a:effectLst/>
                        </a:rPr>
                        <a:t>Datum vytvoření projektu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 </a:t>
                      </a:r>
                      <a:r>
                        <a:rPr lang="cs-CZ" sz="1600" smtClean="0">
                          <a:effectLst/>
                        </a:rPr>
                        <a:t>březen 2012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</a:tr>
              <a:tr h="35547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Ročník</a:t>
                      </a:r>
                      <a:endParaRPr lang="cs-CZ" sz="9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8.</a:t>
                      </a:r>
                      <a:endParaRPr lang="cs-CZ" sz="9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</a:tr>
              <a:tr h="366260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>
                          <a:effectLst/>
                        </a:rPr>
                        <a:t>Popis prezentace</a:t>
                      </a:r>
                      <a:endParaRPr lang="cs-CZ" sz="90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r>
                        <a:rPr lang="cs-CZ" sz="1600" dirty="0">
                          <a:effectLst/>
                        </a:rPr>
                        <a:t>je určen do tématu druhá mocnina, využívá znalosti a dovednosti žáků s prací v editoru Microsoft </a:t>
                      </a:r>
                      <a:r>
                        <a:rPr lang="cs-CZ" sz="1600" dirty="0" smtClean="0">
                          <a:effectLst/>
                        </a:rPr>
                        <a:t>PowerPoint </a:t>
                      </a:r>
                      <a:r>
                        <a:rPr lang="cs-CZ" sz="1600" dirty="0">
                          <a:effectLst/>
                        </a:rPr>
                        <a:t>a matematické znalosti i dovednosti v oboru racionálních čísel.</a:t>
                      </a:r>
                      <a:endParaRPr lang="cs-CZ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600" dirty="0" smtClean="0">
                          <a:effectLst/>
                        </a:rPr>
                        <a:t>Prezentace </a:t>
                      </a:r>
                      <a:r>
                        <a:rPr lang="cs-CZ" sz="1600" dirty="0">
                          <a:effectLst/>
                        </a:rPr>
                        <a:t>může </a:t>
                      </a:r>
                      <a:r>
                        <a:rPr lang="cs-CZ" sz="1600">
                          <a:effectLst/>
                        </a:rPr>
                        <a:t>být </a:t>
                      </a:r>
                      <a:r>
                        <a:rPr lang="cs-CZ" sz="1600" smtClean="0">
                          <a:effectLst/>
                        </a:rPr>
                        <a:t>využita </a:t>
                      </a:r>
                      <a:r>
                        <a:rPr lang="cs-CZ" sz="1600" dirty="0">
                          <a:effectLst/>
                        </a:rPr>
                        <a:t>pro práci malé až tříčlenné skupiny, celé třídy na interaktivní tabuli a také jako práce pro jednotlivce.</a:t>
                      </a:r>
                      <a:endParaRPr lang="cs-CZ" sz="900" dirty="0">
                        <a:effectLst/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79882" marR="79882" marT="39941" marB="39941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392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6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Algebraické </a:t>
            </a:r>
            <a:r>
              <a:rPr lang="cs-CZ" dirty="0"/>
              <a:t>operace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2800" dirty="0"/>
              <a:t>NÁSOBENÍ MOCNIN S PŘIROZENÝM MOCNITELEM 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700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5" y="4372168"/>
            <a:ext cx="7838256" cy="1721128"/>
          </a:xfrm>
        </p:spPr>
        <p:txBody>
          <a:bodyPr/>
          <a:lstStyle/>
          <a:p>
            <a:r>
              <a:rPr lang="cs-CZ" dirty="0"/>
              <a:t>Co je to </a:t>
            </a:r>
            <a:r>
              <a:rPr lang="cs-CZ" dirty="0" smtClean="0"/>
              <a:t>násobení mocnin?</a:t>
            </a:r>
            <a:endParaRPr lang="cs-CZ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sz="quarter" idx="13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buFont typeface="Wingdings" pitchFamily="2" charset="2"/>
              <a:buNone/>
            </a:pPr>
            <a:r>
              <a:rPr lang="cs-CZ" dirty="0"/>
              <a:t>Jak nám napověděl úvodní snímek </a:t>
            </a:r>
            <a:r>
              <a:rPr lang="cs-CZ" dirty="0" smtClean="0"/>
              <a:t>NÁSOBENÍ mocnin je</a:t>
            </a: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/>
              <a:t>ALGEBRAICKÁ OPERACE</a:t>
            </a:r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/>
              <a:t>Vyjadřuje </a:t>
            </a:r>
            <a:r>
              <a:rPr lang="cs-CZ" dirty="0" smtClean="0"/>
              <a:t>součin součinu, </a:t>
            </a: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/>
              <a:t>kdy číslo násobíme samo </a:t>
            </a:r>
            <a:r>
              <a:rPr lang="cs-CZ" dirty="0" smtClean="0"/>
              <a:t>sebou (provedeme umocnění na druhou) a násobíme dalším umocněným číslem</a:t>
            </a: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endParaRPr lang="cs-CZ" dirty="0"/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/>
              <a:t>PŘÍKLAD:</a:t>
            </a:r>
          </a:p>
          <a:p>
            <a:pPr algn="ctr">
              <a:buClr>
                <a:schemeClr val="tx1"/>
              </a:buClr>
              <a:buFont typeface="Wingdings" pitchFamily="2" charset="2"/>
              <a:buNone/>
            </a:pPr>
            <a:r>
              <a:rPr lang="cs-CZ" dirty="0" smtClean="0"/>
              <a:t>5</a:t>
            </a:r>
            <a:r>
              <a:rPr lang="cs-CZ" baseline="30000" dirty="0" smtClean="0"/>
              <a:t>2</a:t>
            </a:r>
            <a:r>
              <a:rPr lang="cs-CZ" dirty="0" smtClean="0"/>
              <a:t> . 5</a:t>
            </a:r>
            <a:r>
              <a:rPr lang="cs-CZ" baseline="30000" dirty="0" smtClean="0"/>
              <a:t>2</a:t>
            </a:r>
            <a:r>
              <a:rPr lang="cs-CZ" dirty="0" smtClean="0"/>
              <a:t> = 25 . 25 = 625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64395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2123728" y="5085184"/>
            <a:ext cx="4320479" cy="1143000"/>
          </a:xfrm>
        </p:spPr>
        <p:txBody>
          <a:bodyPr/>
          <a:lstStyle/>
          <a:p>
            <a:r>
              <a:rPr lang="cs-CZ" sz="2400" dirty="0"/>
              <a:t>Jak </a:t>
            </a:r>
            <a:r>
              <a:rPr lang="cs-CZ" sz="2400" dirty="0" smtClean="0"/>
              <a:t>mocniny násobíme?</a:t>
            </a:r>
            <a:endParaRPr lang="cs-CZ" sz="24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475656" y="548680"/>
            <a:ext cx="5900738" cy="4530725"/>
          </a:xfrm>
        </p:spPr>
        <p:txBody>
          <a:bodyPr/>
          <a:lstStyle/>
          <a:p>
            <a:endParaRPr lang="cs-CZ" sz="1200" dirty="0">
              <a:latin typeface="Comic Sans MS" pitchFamily="66" charset="0"/>
            </a:endParaRPr>
          </a:p>
          <a:p>
            <a:r>
              <a:rPr lang="cs-CZ" sz="1200" dirty="0">
                <a:latin typeface="Comic Sans MS" pitchFamily="66" charset="0"/>
              </a:rPr>
              <a:t>Z minulého snímku víme, že </a:t>
            </a:r>
            <a:r>
              <a:rPr lang="cs-CZ" sz="1200" dirty="0" smtClean="0">
                <a:latin typeface="Comic Sans MS" pitchFamily="66" charset="0"/>
              </a:rPr>
              <a:t>5</a:t>
            </a:r>
            <a:r>
              <a:rPr lang="cs-CZ" sz="1200" baseline="30000" dirty="0" smtClean="0">
                <a:latin typeface="Comic Sans MS" pitchFamily="66" charset="0"/>
              </a:rPr>
              <a:t>2</a:t>
            </a:r>
            <a:r>
              <a:rPr lang="cs-CZ" sz="1200" dirty="0" smtClean="0">
                <a:latin typeface="Comic Sans MS" pitchFamily="66" charset="0"/>
              </a:rPr>
              <a:t> . 5</a:t>
            </a:r>
            <a:r>
              <a:rPr lang="cs-CZ" sz="1200" baseline="30000" dirty="0" smtClean="0">
                <a:latin typeface="Comic Sans MS" pitchFamily="66" charset="0"/>
              </a:rPr>
              <a:t>2</a:t>
            </a:r>
            <a:r>
              <a:rPr lang="cs-CZ" sz="1200" dirty="0" smtClean="0">
                <a:latin typeface="Comic Sans MS" pitchFamily="66" charset="0"/>
              </a:rPr>
              <a:t> </a:t>
            </a:r>
            <a:r>
              <a:rPr lang="cs-CZ" sz="1200" dirty="0">
                <a:latin typeface="Comic Sans MS" pitchFamily="66" charset="0"/>
              </a:rPr>
              <a:t>je algebraická operace </a:t>
            </a:r>
            <a:r>
              <a:rPr lang="cs-CZ" sz="1200" dirty="0" smtClean="0">
                <a:latin typeface="Comic Sans MS" pitchFamily="66" charset="0"/>
              </a:rPr>
              <a:t>násobení mocnin.</a:t>
            </a:r>
            <a:endParaRPr lang="cs-CZ" sz="1200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  <a:p>
            <a:r>
              <a:rPr lang="cs-CZ" sz="1200" dirty="0" smtClean="0">
                <a:latin typeface="Comic Sans MS" pitchFamily="66" charset="0"/>
              </a:rPr>
              <a:t>Výpočet je však od vzorového příkladu odlišný</a:t>
            </a:r>
            <a:r>
              <a:rPr lang="cs-CZ" sz="1200" dirty="0">
                <a:latin typeface="Comic Sans MS" pitchFamily="66" charset="0"/>
              </a:rPr>
              <a:t>.</a:t>
            </a:r>
          </a:p>
          <a:p>
            <a:endParaRPr lang="cs-CZ" sz="1200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  <a:p>
            <a:r>
              <a:rPr lang="cs-CZ" sz="1200" dirty="0">
                <a:latin typeface="Comic Sans MS" pitchFamily="66" charset="0"/>
              </a:rPr>
              <a:t>Použijeme zápis 5</a:t>
            </a:r>
            <a:r>
              <a:rPr lang="cs-CZ" sz="1200" baseline="30000" dirty="0">
                <a:latin typeface="Comic Sans MS" pitchFamily="66" charset="0"/>
              </a:rPr>
              <a:t>2 </a:t>
            </a:r>
            <a:r>
              <a:rPr lang="cs-CZ" sz="1200" dirty="0" smtClean="0">
                <a:latin typeface="Comic Sans MS" pitchFamily="66" charset="0"/>
              </a:rPr>
              <a:t>. </a:t>
            </a:r>
            <a:r>
              <a:rPr lang="cs-CZ" sz="1200" dirty="0">
                <a:latin typeface="Comic Sans MS" pitchFamily="66" charset="0"/>
              </a:rPr>
              <a:t>5</a:t>
            </a:r>
            <a:r>
              <a:rPr lang="cs-CZ" sz="1200" baseline="30000" dirty="0">
                <a:latin typeface="Comic Sans MS" pitchFamily="66" charset="0"/>
              </a:rPr>
              <a:t>2 </a:t>
            </a:r>
            <a:r>
              <a:rPr lang="cs-CZ" sz="1200" baseline="30000" dirty="0" smtClean="0">
                <a:latin typeface="Comic Sans MS" pitchFamily="66" charset="0"/>
              </a:rPr>
              <a:t> </a:t>
            </a:r>
            <a:r>
              <a:rPr lang="cs-CZ" sz="1200" dirty="0" smtClean="0">
                <a:latin typeface="Comic Sans MS" pitchFamily="66" charset="0"/>
              </a:rPr>
              <a:t>a </a:t>
            </a:r>
            <a:r>
              <a:rPr lang="cs-CZ" sz="1200" dirty="0">
                <a:latin typeface="Comic Sans MS" pitchFamily="66" charset="0"/>
              </a:rPr>
              <a:t>podle vzorce </a:t>
            </a:r>
            <a:r>
              <a:rPr lang="cs-CZ" sz="1200" dirty="0" smtClean="0">
                <a:latin typeface="Comic Sans MS" pitchFamily="66" charset="0"/>
              </a:rPr>
              <a:t>A . A</a:t>
            </a:r>
            <a:r>
              <a:rPr lang="cs-CZ" sz="1200" baseline="30000" dirty="0" smtClean="0">
                <a:latin typeface="Comic Sans MS" pitchFamily="66" charset="0"/>
              </a:rPr>
              <a:t> </a:t>
            </a:r>
            <a:r>
              <a:rPr lang="cs-CZ" sz="1200" dirty="0" smtClean="0">
                <a:latin typeface="Comic Sans MS" pitchFamily="66" charset="0"/>
              </a:rPr>
              <a:t>. A . A = A</a:t>
            </a:r>
            <a:r>
              <a:rPr lang="cs-CZ" sz="1200" baseline="30000" dirty="0" smtClean="0">
                <a:latin typeface="Comic Sans MS" pitchFamily="66" charset="0"/>
              </a:rPr>
              <a:t>4 </a:t>
            </a:r>
            <a:r>
              <a:rPr lang="cs-CZ" sz="1200" dirty="0" smtClean="0">
                <a:latin typeface="Comic Sans MS" pitchFamily="66" charset="0"/>
              </a:rPr>
              <a:t>vypočítáme.</a:t>
            </a:r>
          </a:p>
          <a:p>
            <a:endParaRPr lang="cs-CZ" sz="1200" dirty="0" smtClean="0">
              <a:latin typeface="Comic Sans MS" pitchFamily="66" charset="0"/>
            </a:endParaRPr>
          </a:p>
          <a:p>
            <a:endParaRPr lang="cs-CZ" sz="1200" dirty="0" smtClean="0">
              <a:latin typeface="Comic Sans MS" pitchFamily="66" charset="0"/>
            </a:endParaRPr>
          </a:p>
          <a:p>
            <a:r>
              <a:rPr lang="cs-CZ" sz="1200" dirty="0" smtClean="0">
                <a:latin typeface="Comic Sans MS" pitchFamily="66" charset="0"/>
              </a:rPr>
              <a:t>Výpočet bude tedy </a:t>
            </a:r>
            <a:r>
              <a:rPr lang="cs-CZ" sz="1200" dirty="0">
                <a:latin typeface="Comic Sans MS" pitchFamily="66" charset="0"/>
              </a:rPr>
              <a:t>vypadat takto: 5</a:t>
            </a:r>
            <a:r>
              <a:rPr lang="cs-CZ" sz="1200" baseline="30000" dirty="0">
                <a:latin typeface="Comic Sans MS" pitchFamily="66" charset="0"/>
              </a:rPr>
              <a:t>2 </a:t>
            </a:r>
            <a:r>
              <a:rPr lang="cs-CZ" sz="1200" dirty="0" smtClean="0">
                <a:latin typeface="Comic Sans MS" pitchFamily="66" charset="0"/>
              </a:rPr>
              <a:t>. </a:t>
            </a:r>
            <a:r>
              <a:rPr lang="cs-CZ" sz="1200" dirty="0">
                <a:latin typeface="Comic Sans MS" pitchFamily="66" charset="0"/>
              </a:rPr>
              <a:t>5</a:t>
            </a:r>
            <a:r>
              <a:rPr lang="cs-CZ" sz="1200" baseline="30000" dirty="0">
                <a:latin typeface="Comic Sans MS" pitchFamily="66" charset="0"/>
              </a:rPr>
              <a:t>2</a:t>
            </a:r>
            <a:r>
              <a:rPr lang="cs-CZ" sz="1200" dirty="0">
                <a:latin typeface="Comic Sans MS" pitchFamily="66" charset="0"/>
              </a:rPr>
              <a:t> = </a:t>
            </a:r>
            <a:r>
              <a:rPr lang="cs-CZ" sz="1200" dirty="0" smtClean="0">
                <a:latin typeface="Comic Sans MS" pitchFamily="66" charset="0"/>
              </a:rPr>
              <a:t>5 . 5 . 5 . </a:t>
            </a:r>
            <a:r>
              <a:rPr lang="cs-CZ" sz="1200" dirty="0">
                <a:latin typeface="Comic Sans MS" pitchFamily="66" charset="0"/>
              </a:rPr>
              <a:t>5 </a:t>
            </a:r>
            <a:r>
              <a:rPr lang="cs-CZ" sz="1200" dirty="0" smtClean="0">
                <a:latin typeface="Comic Sans MS" pitchFamily="66" charset="0"/>
              </a:rPr>
              <a:t>= 5</a:t>
            </a:r>
            <a:r>
              <a:rPr lang="cs-CZ" sz="1200" baseline="30000" dirty="0" smtClean="0">
                <a:latin typeface="Comic Sans MS" pitchFamily="66" charset="0"/>
              </a:rPr>
              <a:t>4 </a:t>
            </a:r>
            <a:r>
              <a:rPr lang="cs-CZ" sz="1200" dirty="0" smtClean="0">
                <a:latin typeface="Comic Sans MS" pitchFamily="66" charset="0"/>
              </a:rPr>
              <a:t>= 625</a:t>
            </a:r>
          </a:p>
          <a:p>
            <a:endParaRPr lang="cs-CZ" sz="1200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  <a:p>
            <a:r>
              <a:rPr lang="cs-CZ" sz="1200" dirty="0" smtClean="0">
                <a:latin typeface="Comic Sans MS" pitchFamily="66" charset="0"/>
              </a:rPr>
              <a:t>Vyzkoušejme jiný příklad</a:t>
            </a:r>
            <a:r>
              <a:rPr lang="cs-CZ" sz="1200" dirty="0">
                <a:latin typeface="Comic Sans MS" pitchFamily="66" charset="0"/>
              </a:rPr>
              <a:t> </a:t>
            </a:r>
            <a:r>
              <a:rPr lang="cs-CZ" sz="1200" dirty="0" smtClean="0">
                <a:latin typeface="Comic Sans MS" pitchFamily="66" charset="0"/>
              </a:rPr>
              <a:t>10</a:t>
            </a:r>
            <a:r>
              <a:rPr lang="cs-CZ" sz="1200" baseline="30000" dirty="0" smtClean="0">
                <a:latin typeface="Comic Sans MS" pitchFamily="66" charset="0"/>
              </a:rPr>
              <a:t>2 </a:t>
            </a:r>
            <a:r>
              <a:rPr lang="cs-CZ" sz="1200" dirty="0" smtClean="0">
                <a:latin typeface="Comic Sans MS" pitchFamily="66" charset="0"/>
              </a:rPr>
              <a:t>. 10</a:t>
            </a:r>
            <a:r>
              <a:rPr lang="cs-CZ" sz="1200" baseline="30000" dirty="0" smtClean="0">
                <a:latin typeface="Comic Sans MS" pitchFamily="66" charset="0"/>
              </a:rPr>
              <a:t>2  </a:t>
            </a:r>
            <a:r>
              <a:rPr lang="cs-CZ" sz="1200" dirty="0">
                <a:latin typeface="Comic Sans MS" pitchFamily="66" charset="0"/>
              </a:rPr>
              <a:t>= </a:t>
            </a:r>
            <a:r>
              <a:rPr lang="cs-CZ" sz="1200" dirty="0" smtClean="0">
                <a:latin typeface="Comic Sans MS" pitchFamily="66" charset="0"/>
              </a:rPr>
              <a:t>10 . 10 . 10. 10 . =10</a:t>
            </a:r>
            <a:r>
              <a:rPr lang="cs-CZ" sz="1200" baseline="30000" dirty="0" smtClean="0">
                <a:latin typeface="Comic Sans MS" pitchFamily="66" charset="0"/>
              </a:rPr>
              <a:t>4 </a:t>
            </a:r>
            <a:r>
              <a:rPr lang="cs-CZ" sz="1200" dirty="0" smtClean="0">
                <a:latin typeface="Comic Sans MS" pitchFamily="66" charset="0"/>
              </a:rPr>
              <a:t>= 10 000</a:t>
            </a:r>
            <a:endParaRPr lang="cs-CZ" sz="1200" dirty="0">
              <a:latin typeface="Comic Sans MS" pitchFamily="66" charset="0"/>
            </a:endParaRPr>
          </a:p>
          <a:p>
            <a:endParaRPr lang="cs-CZ" sz="1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766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1024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1024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Rectangle 5"/>
          <p:cNvSpPr>
            <a:spLocks noGrp="1" noChangeArrowheads="1"/>
          </p:cNvSpPr>
          <p:nvPr>
            <p:ph sz="quarter" idx="13"/>
          </p:nvPr>
        </p:nvSpPr>
        <p:spPr>
          <a:xfrm>
            <a:off x="914400" y="1600200"/>
            <a:ext cx="1929408" cy="4424363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2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r>
              <a:rPr lang="cs-CZ" sz="3600" dirty="0" smtClean="0">
                <a:latin typeface="Comic Sans MS" pitchFamily="66" charset="0"/>
              </a:rPr>
              <a:t> .2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.3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4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.4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4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7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.7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6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.6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8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.8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endParaRPr lang="cs-CZ" sz="3600" baseline="30000" dirty="0">
              <a:latin typeface="Comic Sans MS" pitchFamily="66" charset="0"/>
            </a:endParaRPr>
          </a:p>
          <a:p>
            <a:endParaRPr lang="cs-CZ" sz="3600" baseline="30000" dirty="0">
              <a:latin typeface="Comic Sans MS" pitchFamily="66" charset="0"/>
            </a:endParaRPr>
          </a:p>
          <a:p>
            <a:endParaRPr lang="cs-CZ" sz="3600" baseline="30000" dirty="0">
              <a:latin typeface="Comic Sans MS" pitchFamily="66" charset="0"/>
            </a:endParaRPr>
          </a:p>
          <a:p>
            <a:endParaRPr lang="cs-CZ" sz="1000" baseline="30000" dirty="0">
              <a:latin typeface="Comic Sans MS" pitchFamily="66" charset="0"/>
            </a:endParaRPr>
          </a:p>
        </p:txBody>
      </p:sp>
      <p:sp>
        <p:nvSpPr>
          <p:cNvPr id="11270" name="Rectangle 6"/>
          <p:cNvSpPr>
            <a:spLocks noGrp="1" noChangeArrowheads="1"/>
          </p:cNvSpPr>
          <p:nvPr>
            <p:ph sz="quarter" idx="14"/>
          </p:nvPr>
        </p:nvSpPr>
        <p:spPr>
          <a:xfrm>
            <a:off x="2971425" y="1628800"/>
            <a:ext cx="3544791" cy="442436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=2.2.2.2 = 2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</a:p>
          <a:p>
            <a:pPr marL="45720" indent="0">
              <a:buNone/>
            </a:pPr>
            <a:r>
              <a:rPr lang="cs-CZ" sz="3600" dirty="0" smtClean="0"/>
              <a:t>=3</a:t>
            </a:r>
            <a:r>
              <a:rPr lang="cs-CZ" sz="3600" dirty="0" smtClean="0">
                <a:latin typeface="Comic Sans MS" pitchFamily="66" charset="0"/>
              </a:rPr>
              <a:t>.3.3.3 = 3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</a:p>
          <a:p>
            <a:pPr marL="45720" indent="0">
              <a:buNone/>
            </a:pPr>
            <a:r>
              <a:rPr lang="cs-CZ" sz="3600" dirty="0" smtClean="0"/>
              <a:t>=4</a:t>
            </a:r>
            <a:r>
              <a:rPr lang="cs-CZ" sz="3600" dirty="0" smtClean="0">
                <a:latin typeface="Comic Sans MS" pitchFamily="66" charset="0"/>
              </a:rPr>
              <a:t>.4.4.4 = 4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  <a:endParaRPr lang="cs-CZ" sz="3600" baseline="30000" dirty="0">
              <a:latin typeface="+mj-lt"/>
            </a:endParaRPr>
          </a:p>
          <a:p>
            <a:pPr marL="45720" indent="0">
              <a:buNone/>
            </a:pPr>
            <a:r>
              <a:rPr lang="cs-CZ" sz="3600" dirty="0" smtClean="0"/>
              <a:t>=7.7.7.7 = 7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  <a:endParaRPr lang="cs-CZ" sz="3600" baseline="300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=6.6.6.6 = 6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  <a:endParaRPr lang="cs-CZ" sz="3600" baseline="300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=8.8.8.8 = 8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  <a:endParaRPr lang="cs-CZ" sz="24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2195736" y="476672"/>
            <a:ext cx="55446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Vynásobte druhé mocniny čísel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255812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2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2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2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12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12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127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2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2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126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2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920" y="260648"/>
            <a:ext cx="4680520" cy="720080"/>
          </a:xfrm>
        </p:spPr>
        <p:txBody>
          <a:bodyPr/>
          <a:lstStyle/>
          <a:p>
            <a:pPr marL="0" indent="0">
              <a:buNone/>
            </a:pPr>
            <a:r>
              <a:rPr lang="cs-CZ" sz="2900" dirty="0" smtClean="0">
                <a:latin typeface="Comic Sans MS" pitchFamily="66" charset="0"/>
              </a:rPr>
              <a:t>Dále postupujeme takto</a:t>
            </a:r>
            <a:endParaRPr lang="cs-CZ" sz="2900" dirty="0">
              <a:latin typeface="Comic Sans MS" pitchFamily="66" charset="0"/>
            </a:endParaRPr>
          </a:p>
        </p:txBody>
      </p:sp>
      <p:sp>
        <p:nvSpPr>
          <p:cNvPr id="13316" name="Rectangle 4"/>
          <p:cNvSpPr>
            <a:spLocks noGrp="1" noChangeArrowheads="1"/>
          </p:cNvSpPr>
          <p:nvPr>
            <p:ph sz="quarter" idx="14"/>
          </p:nvPr>
        </p:nvSpPr>
        <p:spPr>
          <a:xfrm>
            <a:off x="683568" y="1268760"/>
            <a:ext cx="7010400" cy="4419600"/>
          </a:xfrm>
        </p:spPr>
        <p:txBody>
          <a:bodyPr>
            <a:normAutofit/>
          </a:bodyPr>
          <a:lstStyle/>
          <a:p>
            <a:r>
              <a:rPr lang="cs-CZ" sz="4400" dirty="0" smtClean="0">
                <a:latin typeface="Comic Sans MS" pitchFamily="66" charset="0"/>
              </a:rPr>
              <a:t>2</a:t>
            </a:r>
            <a:r>
              <a:rPr lang="cs-CZ" sz="4400" baseline="30000" dirty="0" smtClean="0">
                <a:latin typeface="Comic Sans MS" pitchFamily="66" charset="0"/>
              </a:rPr>
              <a:t>3</a:t>
            </a:r>
            <a:r>
              <a:rPr lang="cs-CZ" sz="4400" dirty="0" smtClean="0">
                <a:latin typeface="Comic Sans MS" pitchFamily="66" charset="0"/>
              </a:rPr>
              <a:t> . 2</a:t>
            </a:r>
            <a:r>
              <a:rPr lang="cs-CZ" sz="4400" baseline="30000" dirty="0" smtClean="0">
                <a:latin typeface="Comic Sans MS" pitchFamily="66" charset="0"/>
              </a:rPr>
              <a:t>3</a:t>
            </a:r>
            <a:r>
              <a:rPr lang="cs-CZ" sz="4400" dirty="0" smtClean="0">
                <a:solidFill>
                  <a:srgbClr val="CC3300"/>
                </a:solidFill>
              </a:rPr>
              <a:t> = </a:t>
            </a:r>
            <a:r>
              <a:rPr lang="cs-CZ" sz="4400" dirty="0" smtClean="0">
                <a:solidFill>
                  <a:srgbClr val="FF0000"/>
                </a:solidFill>
                <a:latin typeface="+mj-lt"/>
              </a:rPr>
              <a:t>2</a:t>
            </a:r>
            <a:r>
              <a:rPr lang="cs-CZ" sz="4400" baseline="30000" dirty="0" smtClean="0">
                <a:solidFill>
                  <a:srgbClr val="FF0000"/>
                </a:solidFill>
                <a:latin typeface="+mj-lt"/>
              </a:rPr>
              <a:t>6</a:t>
            </a:r>
            <a:endParaRPr lang="cs-CZ" sz="4400" dirty="0">
              <a:solidFill>
                <a:srgbClr val="FF0000"/>
              </a:solidFill>
              <a:latin typeface="+mj-lt"/>
            </a:endParaRPr>
          </a:p>
          <a:p>
            <a:r>
              <a:rPr lang="cs-CZ" sz="4400" dirty="0" smtClean="0">
                <a:latin typeface="Comic Sans MS" pitchFamily="66" charset="0"/>
              </a:rPr>
              <a:t>3</a:t>
            </a:r>
            <a:r>
              <a:rPr lang="cs-CZ" sz="4400" baseline="30000" dirty="0" smtClean="0">
                <a:latin typeface="Comic Sans MS" pitchFamily="66" charset="0"/>
              </a:rPr>
              <a:t>3  </a:t>
            </a:r>
            <a:r>
              <a:rPr lang="cs-CZ" sz="4400" dirty="0" smtClean="0">
                <a:latin typeface="Comic Sans MS" pitchFamily="66" charset="0"/>
              </a:rPr>
              <a:t>. 3</a:t>
            </a:r>
            <a:r>
              <a:rPr lang="cs-CZ" sz="4400" baseline="30000" dirty="0" smtClean="0">
                <a:latin typeface="Comic Sans MS" pitchFamily="66" charset="0"/>
              </a:rPr>
              <a:t>2  </a:t>
            </a:r>
            <a:r>
              <a:rPr lang="cs-CZ" sz="4400" dirty="0" smtClean="0">
                <a:solidFill>
                  <a:srgbClr val="CC3300"/>
                </a:solidFill>
              </a:rPr>
              <a:t>= </a:t>
            </a:r>
            <a:r>
              <a:rPr lang="cs-CZ" sz="4400" dirty="0" smtClean="0">
                <a:solidFill>
                  <a:srgbClr val="FF0000"/>
                </a:solidFill>
              </a:rPr>
              <a:t>3</a:t>
            </a:r>
            <a:r>
              <a:rPr lang="cs-CZ" sz="4400" baseline="30000" dirty="0" smtClean="0">
                <a:solidFill>
                  <a:srgbClr val="FF0000"/>
                </a:solidFill>
              </a:rPr>
              <a:t>5</a:t>
            </a:r>
            <a:endParaRPr lang="cs-CZ" sz="4400" baseline="30000" dirty="0">
              <a:latin typeface="Comic Sans MS" pitchFamily="66" charset="0"/>
            </a:endParaRPr>
          </a:p>
          <a:p>
            <a:r>
              <a:rPr lang="cs-CZ" sz="4400" dirty="0" smtClean="0">
                <a:latin typeface="Comic Sans MS" pitchFamily="66" charset="0"/>
              </a:rPr>
              <a:t>5</a:t>
            </a:r>
            <a:r>
              <a:rPr lang="cs-CZ" sz="4400" baseline="30000" dirty="0" smtClean="0">
                <a:latin typeface="Comic Sans MS" pitchFamily="66" charset="0"/>
              </a:rPr>
              <a:t>2  </a:t>
            </a:r>
            <a:r>
              <a:rPr lang="cs-CZ" sz="4400" dirty="0" smtClean="0">
                <a:latin typeface="Comic Sans MS" pitchFamily="66" charset="0"/>
              </a:rPr>
              <a:t>. 5</a:t>
            </a:r>
            <a:r>
              <a:rPr lang="cs-CZ" sz="4400" baseline="30000" dirty="0" smtClean="0">
                <a:latin typeface="Comic Sans MS" pitchFamily="66" charset="0"/>
              </a:rPr>
              <a:t>8  </a:t>
            </a:r>
            <a:r>
              <a:rPr lang="cs-CZ" sz="4400" dirty="0" smtClean="0">
                <a:solidFill>
                  <a:srgbClr val="CC3300"/>
                </a:solidFill>
              </a:rPr>
              <a:t>= </a:t>
            </a:r>
            <a:r>
              <a:rPr lang="cs-CZ" sz="4400" dirty="0" smtClean="0">
                <a:solidFill>
                  <a:srgbClr val="FF0000"/>
                </a:solidFill>
              </a:rPr>
              <a:t>5</a:t>
            </a:r>
            <a:r>
              <a:rPr lang="cs-CZ" sz="4400" baseline="30000" dirty="0" smtClean="0">
                <a:solidFill>
                  <a:srgbClr val="FF0000"/>
                </a:solidFill>
              </a:rPr>
              <a:t>10</a:t>
            </a:r>
            <a:endParaRPr lang="cs-CZ" sz="4400" dirty="0"/>
          </a:p>
          <a:p>
            <a:r>
              <a:rPr lang="cs-CZ" sz="4400" dirty="0" smtClean="0">
                <a:latin typeface="Comic Sans MS" pitchFamily="66" charset="0"/>
              </a:rPr>
              <a:t>2.8</a:t>
            </a:r>
            <a:r>
              <a:rPr lang="cs-CZ" sz="4400" baseline="30000" dirty="0" smtClean="0">
                <a:latin typeface="Comic Sans MS" pitchFamily="66" charset="0"/>
              </a:rPr>
              <a:t>2</a:t>
            </a:r>
            <a:r>
              <a:rPr lang="cs-CZ" sz="4400" dirty="0" smtClean="0">
                <a:latin typeface="Comic Sans MS" pitchFamily="66" charset="0"/>
              </a:rPr>
              <a:t>. 3.8</a:t>
            </a:r>
            <a:r>
              <a:rPr lang="cs-CZ" sz="4400" baseline="30000" dirty="0" smtClean="0">
                <a:latin typeface="Comic Sans MS" pitchFamily="66" charset="0"/>
              </a:rPr>
              <a:t>3  </a:t>
            </a:r>
            <a:r>
              <a:rPr lang="cs-CZ" sz="4400" dirty="0" smtClean="0">
                <a:solidFill>
                  <a:srgbClr val="CC3300"/>
                </a:solidFill>
              </a:rPr>
              <a:t>=6</a:t>
            </a:r>
            <a:r>
              <a:rPr lang="cs-CZ" sz="4400" dirty="0" smtClean="0">
                <a:solidFill>
                  <a:srgbClr val="FF0000"/>
                </a:solidFill>
              </a:rPr>
              <a:t>.8</a:t>
            </a:r>
            <a:r>
              <a:rPr lang="cs-CZ" sz="4400" baseline="30000" dirty="0" smtClean="0">
                <a:solidFill>
                  <a:srgbClr val="FF0000"/>
                </a:solidFill>
              </a:rPr>
              <a:t>5</a:t>
            </a:r>
            <a:endParaRPr lang="cs-CZ" sz="4400" dirty="0"/>
          </a:p>
          <a:p>
            <a:r>
              <a:rPr lang="cs-CZ" sz="4400" dirty="0" smtClean="0"/>
              <a:t>10.9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. 5.9</a:t>
            </a:r>
            <a:r>
              <a:rPr lang="cs-CZ" sz="4400" baseline="30000" dirty="0" smtClean="0"/>
              <a:t>2</a:t>
            </a:r>
            <a:r>
              <a:rPr lang="cs-CZ" sz="4400" dirty="0" smtClean="0"/>
              <a:t> </a:t>
            </a:r>
            <a:r>
              <a:rPr lang="cs-CZ" sz="4400" dirty="0" smtClean="0">
                <a:solidFill>
                  <a:srgbClr val="CC3300"/>
                </a:solidFill>
              </a:rPr>
              <a:t>=50</a:t>
            </a:r>
            <a:r>
              <a:rPr lang="cs-CZ" sz="4400" dirty="0" smtClean="0">
                <a:solidFill>
                  <a:srgbClr val="FF0000"/>
                </a:solidFill>
              </a:rPr>
              <a:t>.9</a:t>
            </a:r>
            <a:r>
              <a:rPr lang="cs-CZ" sz="4400" baseline="30000" dirty="0" smtClean="0">
                <a:solidFill>
                  <a:srgbClr val="FF0000"/>
                </a:solidFill>
              </a:rPr>
              <a:t>4</a:t>
            </a:r>
            <a:endParaRPr lang="cs-CZ" sz="4400" dirty="0">
              <a:solidFill>
                <a:srgbClr val="FF0000"/>
              </a:solidFill>
            </a:endParaRPr>
          </a:p>
          <a:p>
            <a:endParaRPr lang="cs-CZ" sz="2400" dirty="0"/>
          </a:p>
          <a:p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68657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3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3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33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1331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1331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289" y="4869160"/>
            <a:ext cx="6512511" cy="646008"/>
          </a:xfrm>
        </p:spPr>
        <p:txBody>
          <a:bodyPr>
            <a:normAutofit fontScale="90000"/>
          </a:bodyPr>
          <a:lstStyle/>
          <a:p>
            <a:r>
              <a:rPr lang="cs-CZ" sz="3000" dirty="0" smtClean="0"/>
              <a:t>Podobně postupujeme při dělení mocnin. Zde ovšem mocnitele odečítáme.</a:t>
            </a:r>
            <a:r>
              <a:rPr lang="cs-CZ" sz="3800" dirty="0" smtClean="0"/>
              <a:t> </a:t>
            </a:r>
            <a:endParaRPr lang="cs-CZ" sz="3800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143000" y="731520"/>
            <a:ext cx="7173416" cy="3993624"/>
          </a:xfrm>
        </p:spPr>
        <p:txBody>
          <a:bodyPr>
            <a:normAutofit/>
          </a:bodyPr>
          <a:lstStyle/>
          <a:p>
            <a:endParaRPr lang="cs-CZ" dirty="0"/>
          </a:p>
          <a:p>
            <a:r>
              <a:rPr lang="cs-CZ" sz="2600" dirty="0" smtClean="0"/>
              <a:t>Při násobení mocnin sečteme mocnitele      </a:t>
            </a:r>
            <a:r>
              <a:rPr lang="cs-CZ" sz="2600" dirty="0" smtClean="0">
                <a:solidFill>
                  <a:srgbClr val="FF0000"/>
                </a:solidFill>
              </a:rPr>
              <a:t>a</a:t>
            </a:r>
            <a:r>
              <a:rPr lang="cs-CZ" sz="2600" baseline="30000" dirty="0" smtClean="0">
                <a:solidFill>
                  <a:srgbClr val="FF0000"/>
                </a:solidFill>
              </a:rPr>
              <a:t>2</a:t>
            </a:r>
            <a:r>
              <a:rPr lang="cs-CZ" sz="2600" dirty="0" smtClean="0">
                <a:solidFill>
                  <a:srgbClr val="FF0000"/>
                </a:solidFill>
              </a:rPr>
              <a:t>. a</a:t>
            </a:r>
            <a:r>
              <a:rPr lang="cs-CZ" sz="2600" baseline="30000" dirty="0" smtClean="0">
                <a:solidFill>
                  <a:srgbClr val="FF0000"/>
                </a:solidFill>
              </a:rPr>
              <a:t>2</a:t>
            </a:r>
            <a:r>
              <a:rPr lang="cs-CZ" sz="2600" dirty="0" smtClean="0">
                <a:solidFill>
                  <a:srgbClr val="FF0000"/>
                </a:solidFill>
              </a:rPr>
              <a:t>   </a:t>
            </a:r>
            <a:r>
              <a:rPr lang="cs-CZ" sz="2600" baseline="30000" dirty="0" smtClean="0">
                <a:solidFill>
                  <a:srgbClr val="FF0000"/>
                </a:solidFill>
              </a:rPr>
              <a:t>2 + 2 </a:t>
            </a:r>
            <a:r>
              <a:rPr lang="cs-CZ" sz="2600" dirty="0" smtClean="0">
                <a:solidFill>
                  <a:srgbClr val="FF0000"/>
                </a:solidFill>
              </a:rPr>
              <a:t>= </a:t>
            </a:r>
            <a:r>
              <a:rPr lang="cs-CZ" sz="2600" baseline="30000" dirty="0" smtClean="0">
                <a:solidFill>
                  <a:srgbClr val="FF0000"/>
                </a:solidFill>
              </a:rPr>
              <a:t>4</a:t>
            </a:r>
            <a:r>
              <a:rPr lang="cs-CZ" sz="2600" dirty="0" smtClean="0">
                <a:solidFill>
                  <a:srgbClr val="FF0000"/>
                </a:solidFill>
              </a:rPr>
              <a:t> </a:t>
            </a:r>
            <a:endParaRPr lang="cs-CZ" sz="2600" dirty="0">
              <a:solidFill>
                <a:srgbClr val="FF0000"/>
              </a:solidFill>
            </a:endParaRPr>
          </a:p>
          <a:p>
            <a:r>
              <a:rPr lang="cs-CZ" sz="2600" dirty="0" smtClean="0"/>
              <a:t>Po sečtení mocnitelů dopíšeme nezměněný základ </a:t>
            </a:r>
            <a:r>
              <a:rPr lang="cs-CZ" sz="2600" dirty="0" smtClean="0">
                <a:solidFill>
                  <a:srgbClr val="FF0000"/>
                </a:solidFill>
              </a:rPr>
              <a:t>a</a:t>
            </a:r>
            <a:r>
              <a:rPr lang="cs-CZ" sz="2600" baseline="30000" dirty="0" smtClean="0">
                <a:solidFill>
                  <a:srgbClr val="FF0000"/>
                </a:solidFill>
              </a:rPr>
              <a:t>2</a:t>
            </a:r>
            <a:r>
              <a:rPr lang="cs-CZ" sz="2600" dirty="0" smtClean="0">
                <a:solidFill>
                  <a:srgbClr val="FF0000"/>
                </a:solidFill>
              </a:rPr>
              <a:t> </a:t>
            </a:r>
            <a:r>
              <a:rPr lang="cs-CZ" sz="2600" dirty="0">
                <a:solidFill>
                  <a:srgbClr val="FF0000"/>
                </a:solidFill>
              </a:rPr>
              <a:t>. </a:t>
            </a:r>
            <a:r>
              <a:rPr lang="cs-CZ" sz="2600" dirty="0" smtClean="0">
                <a:solidFill>
                  <a:srgbClr val="FF0000"/>
                </a:solidFill>
              </a:rPr>
              <a:t>a</a:t>
            </a:r>
            <a:r>
              <a:rPr lang="cs-CZ" sz="2600" baseline="30000" dirty="0" smtClean="0">
                <a:solidFill>
                  <a:srgbClr val="FF0000"/>
                </a:solidFill>
              </a:rPr>
              <a:t>2 </a:t>
            </a:r>
            <a:r>
              <a:rPr lang="cs-CZ" sz="2600" dirty="0" smtClean="0">
                <a:solidFill>
                  <a:srgbClr val="FF0000"/>
                </a:solidFill>
              </a:rPr>
              <a:t> = a</a:t>
            </a:r>
            <a:r>
              <a:rPr lang="cs-CZ" sz="2600" baseline="30000" dirty="0" smtClean="0">
                <a:solidFill>
                  <a:srgbClr val="FF0000"/>
                </a:solidFill>
              </a:rPr>
              <a:t>4</a:t>
            </a:r>
            <a:r>
              <a:rPr lang="cs-CZ" sz="2600" dirty="0" smtClean="0">
                <a:solidFill>
                  <a:srgbClr val="FF0000"/>
                </a:solidFill>
              </a:rPr>
              <a:t> </a:t>
            </a:r>
          </a:p>
          <a:p>
            <a:r>
              <a:rPr lang="cs-CZ" sz="2600" dirty="0" smtClean="0"/>
              <a:t>Jednoduše řečeno, základ pouze opíšeme a mocnitele sečteme: </a:t>
            </a:r>
            <a:r>
              <a:rPr lang="cs-CZ" sz="4000" dirty="0" smtClean="0">
                <a:solidFill>
                  <a:srgbClr val="FF0000"/>
                </a:solidFill>
              </a:rPr>
              <a:t>a</a:t>
            </a:r>
            <a:r>
              <a:rPr lang="cs-CZ" sz="4000" baseline="30000" dirty="0" smtClean="0">
                <a:solidFill>
                  <a:srgbClr val="FF0000"/>
                </a:solidFill>
              </a:rPr>
              <a:t>3</a:t>
            </a:r>
            <a:r>
              <a:rPr lang="cs-CZ" sz="4000" dirty="0" smtClean="0">
                <a:solidFill>
                  <a:srgbClr val="FF0000"/>
                </a:solidFill>
              </a:rPr>
              <a:t> . a</a:t>
            </a:r>
            <a:r>
              <a:rPr lang="cs-CZ" sz="4000" baseline="30000" dirty="0" smtClean="0">
                <a:solidFill>
                  <a:srgbClr val="FF0000"/>
                </a:solidFill>
              </a:rPr>
              <a:t>2</a:t>
            </a:r>
            <a:r>
              <a:rPr lang="cs-CZ" sz="4000" dirty="0" smtClean="0">
                <a:solidFill>
                  <a:srgbClr val="FF0000"/>
                </a:solidFill>
              </a:rPr>
              <a:t> = a</a:t>
            </a:r>
            <a:r>
              <a:rPr lang="cs-CZ" sz="4000" baseline="30000" dirty="0" smtClean="0">
                <a:solidFill>
                  <a:srgbClr val="FF0000"/>
                </a:solidFill>
              </a:rPr>
              <a:t>5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endParaRPr lang="cs-CZ" sz="4000" dirty="0">
              <a:solidFill>
                <a:srgbClr val="FF0000"/>
              </a:solidFill>
            </a:endParaRPr>
          </a:p>
          <a:p>
            <a:r>
              <a:rPr lang="cs-CZ" sz="2600" dirty="0" smtClean="0"/>
              <a:t>Nelze násobit mocniny s různým základem. </a:t>
            </a:r>
            <a:endParaRPr lang="cs-CZ" sz="2600" dirty="0"/>
          </a:p>
        </p:txBody>
      </p:sp>
      <p:sp>
        <p:nvSpPr>
          <p:cNvPr id="3" name="Šipka doprava 2"/>
          <p:cNvSpPr/>
          <p:nvPr/>
        </p:nvSpPr>
        <p:spPr>
          <a:xfrm>
            <a:off x="2339752" y="1708828"/>
            <a:ext cx="144016" cy="7200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691680" y="188640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Jak postupujeme při násobení mocnin se stejným základem?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71507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2267744" y="116632"/>
            <a:ext cx="6512511" cy="1143000"/>
          </a:xfrm>
        </p:spPr>
        <p:txBody>
          <a:bodyPr/>
          <a:lstStyle/>
          <a:p>
            <a:r>
              <a:rPr lang="cs-CZ" dirty="0"/>
              <a:t>Vypočtěte: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sz="quarter" idx="13"/>
          </p:nvPr>
        </p:nvSpPr>
        <p:spPr>
          <a:xfrm>
            <a:off x="914400" y="1600200"/>
            <a:ext cx="3297560" cy="45307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3 </a:t>
            </a:r>
            <a:r>
              <a:rPr lang="cs-CZ" sz="3600" dirty="0">
                <a:latin typeface="Comic Sans MS" pitchFamily="66" charset="0"/>
              </a:rPr>
              <a:t>.</a:t>
            </a:r>
            <a:r>
              <a:rPr lang="cs-CZ" sz="3600" dirty="0" smtClean="0">
                <a:latin typeface="Comic Sans MS" pitchFamily="66" charset="0"/>
              </a:rPr>
              <a:t> 3</a:t>
            </a:r>
            <a:r>
              <a:rPr lang="cs-CZ" sz="3600" baseline="30000" dirty="0" smtClean="0">
                <a:latin typeface="Comic Sans MS" pitchFamily="66" charset="0"/>
              </a:rPr>
              <a:t>5 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5</a:t>
            </a:r>
            <a:r>
              <a:rPr lang="cs-CZ" sz="3600" baseline="30000" dirty="0" smtClean="0">
                <a:latin typeface="Comic Sans MS" pitchFamily="66" charset="0"/>
              </a:rPr>
              <a:t>3</a:t>
            </a:r>
            <a:r>
              <a:rPr lang="cs-CZ" sz="3600" dirty="0" smtClean="0">
                <a:latin typeface="Comic Sans MS" pitchFamily="66" charset="0"/>
              </a:rPr>
              <a:t>.  5</a:t>
            </a:r>
            <a:r>
              <a:rPr lang="cs-CZ" sz="3600" baseline="30000" dirty="0" smtClean="0">
                <a:latin typeface="Comic Sans MS" pitchFamily="66" charset="0"/>
              </a:rPr>
              <a:t>7</a:t>
            </a:r>
            <a:r>
              <a:rPr lang="cs-CZ" sz="3600" dirty="0" smtClean="0">
                <a:latin typeface="Comic Sans MS" pitchFamily="66" charset="0"/>
              </a:rPr>
              <a:t> = 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7</a:t>
            </a:r>
            <a:r>
              <a:rPr lang="cs-CZ" sz="3600" baseline="30000" dirty="0" smtClean="0">
                <a:latin typeface="Comic Sans MS" pitchFamily="66" charset="0"/>
              </a:rPr>
              <a:t>4 </a:t>
            </a:r>
            <a:r>
              <a:rPr lang="cs-CZ" sz="3600" dirty="0" smtClean="0">
                <a:latin typeface="Comic Sans MS" pitchFamily="66" charset="0"/>
              </a:rPr>
              <a:t>. 7</a:t>
            </a:r>
            <a:r>
              <a:rPr lang="cs-CZ" sz="3600" baseline="30000" dirty="0" smtClean="0">
                <a:latin typeface="Comic Sans MS" pitchFamily="66" charset="0"/>
              </a:rPr>
              <a:t>4 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a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  a</a:t>
            </a:r>
            <a:r>
              <a:rPr lang="cs-CZ" sz="3600" baseline="30000" dirty="0" smtClean="0">
                <a:latin typeface="Comic Sans MS" pitchFamily="66" charset="0"/>
              </a:rPr>
              <a:t>2 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3a</a:t>
            </a:r>
            <a:r>
              <a:rPr lang="cs-CZ" sz="3600" baseline="30000" dirty="0" smtClean="0">
                <a:latin typeface="Comic Sans MS" pitchFamily="66" charset="0"/>
              </a:rPr>
              <a:t>5 </a:t>
            </a:r>
            <a:r>
              <a:rPr lang="cs-CZ" sz="3600" dirty="0" smtClean="0">
                <a:latin typeface="Comic Sans MS" pitchFamily="66" charset="0"/>
              </a:rPr>
              <a:t>. 2.a</a:t>
            </a:r>
            <a:r>
              <a:rPr lang="cs-CZ" sz="3600" baseline="30000" dirty="0" smtClean="0">
                <a:latin typeface="Comic Sans MS" pitchFamily="66" charset="0"/>
              </a:rPr>
              <a:t>5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a</a:t>
            </a:r>
            <a:r>
              <a:rPr lang="cs-CZ" sz="3600" baseline="30000" dirty="0" smtClean="0">
                <a:latin typeface="Comic Sans MS" pitchFamily="66" charset="0"/>
              </a:rPr>
              <a:t>3 </a:t>
            </a:r>
            <a:r>
              <a:rPr lang="cs-CZ" sz="3600" dirty="0" smtClean="0">
                <a:latin typeface="Comic Sans MS" pitchFamily="66" charset="0"/>
              </a:rPr>
              <a:t> .  r</a:t>
            </a:r>
            <a:r>
              <a:rPr lang="cs-CZ" sz="3600" baseline="30000" dirty="0" smtClean="0">
                <a:latin typeface="Comic Sans MS" pitchFamily="66" charset="0"/>
              </a:rPr>
              <a:t>3 </a:t>
            </a:r>
            <a:r>
              <a:rPr lang="cs-CZ" sz="3600" dirty="0">
                <a:latin typeface="Comic Sans MS" pitchFamily="66" charset="0"/>
              </a:rPr>
              <a:t>=</a:t>
            </a:r>
          </a:p>
          <a:p>
            <a:endParaRPr lang="cs-CZ" sz="3600" baseline="30000" dirty="0">
              <a:latin typeface="Comic Sans MS" pitchFamily="66" charset="0"/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sz="quarter" idx="14"/>
          </p:nvPr>
        </p:nvSpPr>
        <p:spPr>
          <a:xfrm>
            <a:off x="4495800" y="1628800"/>
            <a:ext cx="4648200" cy="4678363"/>
          </a:xfrm>
        </p:spPr>
        <p:txBody>
          <a:bodyPr>
            <a:normAutofit lnSpcReduction="10000"/>
          </a:bodyPr>
          <a:lstStyle/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8</a:t>
            </a:r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5</a:t>
            </a:r>
            <a:r>
              <a:rPr lang="cs-CZ" sz="3600" baseline="30000" dirty="0" smtClean="0">
                <a:latin typeface="Comic Sans MS" pitchFamily="66" charset="0"/>
              </a:rPr>
              <a:t>10   </a:t>
            </a:r>
            <a:r>
              <a:rPr lang="cs-CZ" sz="3600" dirty="0" smtClean="0">
                <a:latin typeface="Comic Sans MS" pitchFamily="66" charset="0"/>
              </a:rPr>
              <a:t>     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7</a:t>
            </a:r>
            <a:r>
              <a:rPr lang="cs-CZ" sz="3600" baseline="30000" dirty="0" smtClean="0">
                <a:latin typeface="Comic Sans MS" pitchFamily="66" charset="0"/>
              </a:rPr>
              <a:t>8   </a:t>
            </a:r>
            <a:r>
              <a:rPr lang="cs-CZ" sz="3600" dirty="0" smtClean="0">
                <a:latin typeface="Comic Sans MS" pitchFamily="66" charset="0"/>
              </a:rPr>
              <a:t>     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a</a:t>
            </a:r>
            <a:r>
              <a:rPr lang="cs-CZ" sz="3600" baseline="30000" dirty="0" smtClean="0">
                <a:latin typeface="Comic Sans MS" pitchFamily="66" charset="0"/>
              </a:rPr>
              <a:t>4   </a:t>
            </a:r>
            <a:r>
              <a:rPr lang="cs-CZ" sz="3600" dirty="0" smtClean="0">
                <a:latin typeface="Comic Sans MS" pitchFamily="66" charset="0"/>
              </a:rPr>
              <a:t>     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6a</a:t>
            </a:r>
            <a:r>
              <a:rPr lang="cs-CZ" sz="3600" baseline="30000" dirty="0" smtClean="0">
                <a:latin typeface="Comic Sans MS" pitchFamily="66" charset="0"/>
              </a:rPr>
              <a:t>10 </a:t>
            </a:r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NELZE NÁSOBIT JAKO MOCNINY</a:t>
            </a:r>
            <a:endParaRPr lang="cs-CZ" sz="3600" dirty="0">
              <a:latin typeface="Comic Sans MS" pitchFamily="66" charset="0"/>
            </a:endParaRP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706320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4" name="Rectangle 4"/>
          <p:cNvSpPr>
            <a:spLocks noGrp="1" noChangeArrowheads="1"/>
          </p:cNvSpPr>
          <p:nvPr>
            <p:ph type="title"/>
          </p:nvPr>
        </p:nvSpPr>
        <p:spPr>
          <a:xfrm>
            <a:off x="2267744" y="116632"/>
            <a:ext cx="6512511" cy="1143000"/>
          </a:xfrm>
        </p:spPr>
        <p:txBody>
          <a:bodyPr/>
          <a:lstStyle/>
          <a:p>
            <a:r>
              <a:rPr lang="cs-CZ" dirty="0"/>
              <a:t>Vypočtěte:</a:t>
            </a:r>
          </a:p>
        </p:txBody>
      </p:sp>
      <p:sp>
        <p:nvSpPr>
          <p:cNvPr id="15365" name="Rectangle 5"/>
          <p:cNvSpPr>
            <a:spLocks noGrp="1" noChangeArrowheads="1"/>
          </p:cNvSpPr>
          <p:nvPr>
            <p:ph sz="quarter" idx="13"/>
          </p:nvPr>
        </p:nvSpPr>
        <p:spPr>
          <a:xfrm>
            <a:off x="914400" y="1600200"/>
            <a:ext cx="3297560" cy="4530725"/>
          </a:xfrm>
        </p:spPr>
        <p:txBody>
          <a:bodyPr>
            <a:norm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(-3)</a:t>
            </a:r>
            <a:r>
              <a:rPr lang="cs-CZ" sz="3600" baseline="30000" dirty="0" smtClean="0">
                <a:latin typeface="Comic Sans MS" pitchFamily="66" charset="0"/>
              </a:rPr>
              <a:t>2</a:t>
            </a:r>
            <a:r>
              <a:rPr lang="cs-CZ" sz="3600" dirty="0" smtClean="0">
                <a:latin typeface="Comic Sans MS" pitchFamily="66" charset="0"/>
              </a:rPr>
              <a:t>. 3</a:t>
            </a:r>
            <a:r>
              <a:rPr lang="cs-CZ" sz="3600" baseline="30000" dirty="0" smtClean="0">
                <a:latin typeface="Comic Sans MS" pitchFamily="66" charset="0"/>
              </a:rPr>
              <a:t>2 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5</a:t>
            </a:r>
            <a:r>
              <a:rPr lang="cs-CZ" sz="3600" baseline="30000" dirty="0" smtClean="0">
                <a:latin typeface="Comic Sans MS" pitchFamily="66" charset="0"/>
              </a:rPr>
              <a:t>3</a:t>
            </a:r>
            <a:r>
              <a:rPr lang="cs-CZ" sz="3600" dirty="0" smtClean="0">
                <a:latin typeface="Comic Sans MS" pitchFamily="66" charset="0"/>
              </a:rPr>
              <a:t>.(-5)</a:t>
            </a:r>
            <a:r>
              <a:rPr lang="cs-CZ" sz="3600" baseline="30000" dirty="0" smtClean="0">
                <a:latin typeface="Comic Sans MS" pitchFamily="66" charset="0"/>
              </a:rPr>
              <a:t>3</a:t>
            </a:r>
            <a:r>
              <a:rPr lang="cs-CZ" sz="3600" dirty="0" smtClean="0">
                <a:latin typeface="Comic Sans MS" pitchFamily="66" charset="0"/>
              </a:rPr>
              <a:t>  = 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7</a:t>
            </a:r>
            <a:r>
              <a:rPr lang="cs-CZ" sz="3600" baseline="30000" dirty="0" smtClean="0">
                <a:latin typeface="Comic Sans MS" pitchFamily="66" charset="0"/>
              </a:rPr>
              <a:t>4 </a:t>
            </a:r>
            <a:r>
              <a:rPr lang="cs-CZ" sz="3600" dirty="0" smtClean="0">
                <a:latin typeface="Comic Sans MS" pitchFamily="66" charset="0"/>
              </a:rPr>
              <a:t>.(-7)</a:t>
            </a:r>
            <a:r>
              <a:rPr lang="cs-CZ" sz="3600" baseline="30000" dirty="0" smtClean="0">
                <a:latin typeface="Comic Sans MS" pitchFamily="66" charset="0"/>
              </a:rPr>
              <a:t>4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a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.(-a)</a:t>
            </a:r>
            <a:r>
              <a:rPr lang="cs-CZ" sz="3600" baseline="30000" dirty="0" smtClean="0">
                <a:latin typeface="Comic Sans MS" pitchFamily="66" charset="0"/>
              </a:rPr>
              <a:t>2 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3a</a:t>
            </a:r>
            <a:r>
              <a:rPr lang="cs-CZ" sz="3600" baseline="30000" dirty="0" smtClean="0">
                <a:latin typeface="Comic Sans MS" pitchFamily="66" charset="0"/>
              </a:rPr>
              <a:t>5</a:t>
            </a:r>
            <a:r>
              <a:rPr lang="cs-CZ" sz="3600" dirty="0" smtClean="0">
                <a:latin typeface="Comic Sans MS" pitchFamily="66" charset="0"/>
              </a:rPr>
              <a:t>.6a</a:t>
            </a:r>
            <a:r>
              <a:rPr lang="cs-CZ" sz="3600" baseline="30000" dirty="0" smtClean="0">
                <a:latin typeface="Comic Sans MS" pitchFamily="66" charset="0"/>
              </a:rPr>
              <a:t>5  </a:t>
            </a:r>
            <a:r>
              <a:rPr lang="cs-CZ" sz="3600" dirty="0" smtClean="0">
                <a:latin typeface="Comic Sans MS" pitchFamily="66" charset="0"/>
              </a:rPr>
              <a:t>=</a:t>
            </a:r>
            <a:endParaRPr lang="cs-CZ" sz="3600" baseline="30000" dirty="0">
              <a:latin typeface="Comic Sans MS" pitchFamily="66" charset="0"/>
            </a:endParaRPr>
          </a:p>
          <a:p>
            <a:r>
              <a:rPr lang="cs-CZ" sz="3600" dirty="0" smtClean="0">
                <a:latin typeface="Comic Sans MS" pitchFamily="66" charset="0"/>
              </a:rPr>
              <a:t>-a</a:t>
            </a:r>
            <a:r>
              <a:rPr lang="cs-CZ" sz="3600" baseline="30000" dirty="0" smtClean="0">
                <a:latin typeface="Comic Sans MS" pitchFamily="66" charset="0"/>
              </a:rPr>
              <a:t>2 </a:t>
            </a:r>
            <a:r>
              <a:rPr lang="cs-CZ" sz="3600" dirty="0" smtClean="0">
                <a:latin typeface="Comic Sans MS" pitchFamily="66" charset="0"/>
              </a:rPr>
              <a:t>. r</a:t>
            </a:r>
            <a:r>
              <a:rPr lang="cs-CZ" sz="3600" baseline="30000" dirty="0" smtClean="0">
                <a:latin typeface="Comic Sans MS" pitchFamily="66" charset="0"/>
              </a:rPr>
              <a:t>3 </a:t>
            </a:r>
            <a:r>
              <a:rPr lang="cs-CZ" sz="3600" dirty="0">
                <a:latin typeface="Comic Sans MS" pitchFamily="66" charset="0"/>
              </a:rPr>
              <a:t>=</a:t>
            </a:r>
          </a:p>
          <a:p>
            <a:endParaRPr lang="cs-CZ" sz="3600" baseline="30000" dirty="0">
              <a:latin typeface="Comic Sans MS" pitchFamily="66" charset="0"/>
            </a:endParaRPr>
          </a:p>
        </p:txBody>
      </p:sp>
      <p:sp>
        <p:nvSpPr>
          <p:cNvPr id="15366" name="Rectangle 6"/>
          <p:cNvSpPr>
            <a:spLocks noGrp="1" noChangeArrowheads="1"/>
          </p:cNvSpPr>
          <p:nvPr>
            <p:ph sz="quarter" idx="14"/>
          </p:nvPr>
        </p:nvSpPr>
        <p:spPr>
          <a:xfrm>
            <a:off x="4495800" y="1628800"/>
            <a:ext cx="4648200" cy="4678363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3</a:t>
            </a:r>
            <a:r>
              <a:rPr lang="cs-CZ" sz="3600" baseline="30000" dirty="0" smtClean="0">
                <a:latin typeface="Comic Sans MS" pitchFamily="66" charset="0"/>
              </a:rPr>
              <a:t>4</a:t>
            </a:r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-5</a:t>
            </a:r>
            <a:r>
              <a:rPr lang="cs-CZ" sz="3600" baseline="30000" dirty="0" smtClean="0">
                <a:latin typeface="Comic Sans MS" pitchFamily="66" charset="0"/>
              </a:rPr>
              <a:t>6   </a:t>
            </a:r>
            <a:r>
              <a:rPr lang="cs-CZ" sz="3600" dirty="0" smtClean="0">
                <a:latin typeface="Comic Sans MS" pitchFamily="66" charset="0"/>
              </a:rPr>
              <a:t>     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7</a:t>
            </a:r>
            <a:r>
              <a:rPr lang="cs-CZ" sz="3600" baseline="30000" dirty="0" smtClean="0">
                <a:latin typeface="Comic Sans MS" pitchFamily="66" charset="0"/>
              </a:rPr>
              <a:t>8   </a:t>
            </a:r>
            <a:r>
              <a:rPr lang="cs-CZ" sz="3600" dirty="0" smtClean="0">
                <a:latin typeface="Comic Sans MS" pitchFamily="66" charset="0"/>
              </a:rPr>
              <a:t>     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a</a:t>
            </a:r>
            <a:r>
              <a:rPr lang="cs-CZ" sz="3600" baseline="30000" dirty="0" smtClean="0">
                <a:latin typeface="Comic Sans MS" pitchFamily="66" charset="0"/>
              </a:rPr>
              <a:t>4   </a:t>
            </a:r>
            <a:r>
              <a:rPr lang="cs-CZ" sz="3600" dirty="0" smtClean="0">
                <a:latin typeface="Comic Sans MS" pitchFamily="66" charset="0"/>
              </a:rPr>
              <a:t>     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18a</a:t>
            </a:r>
            <a:r>
              <a:rPr lang="cs-CZ" sz="3600" baseline="30000" dirty="0" smtClean="0">
                <a:latin typeface="Comic Sans MS" pitchFamily="66" charset="0"/>
              </a:rPr>
              <a:t>10 </a:t>
            </a:r>
            <a:r>
              <a:rPr lang="cs-CZ" sz="3600" dirty="0" smtClean="0">
                <a:latin typeface="Comic Sans MS" pitchFamily="66" charset="0"/>
              </a:rPr>
              <a:t>  </a:t>
            </a:r>
            <a:endParaRPr lang="cs-CZ" sz="3600" dirty="0">
              <a:latin typeface="Comic Sans MS" pitchFamily="66" charset="0"/>
            </a:endParaRPr>
          </a:p>
          <a:p>
            <a:pPr marL="45720" indent="0">
              <a:buNone/>
            </a:pPr>
            <a:r>
              <a:rPr lang="cs-CZ" sz="3600" dirty="0" smtClean="0">
                <a:latin typeface="Comic Sans MS" pitchFamily="66" charset="0"/>
              </a:rPr>
              <a:t>NELZE NÁSOBIT JAKO MOCNINY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002757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3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53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53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53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53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36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763688" y="5085184"/>
            <a:ext cx="6512511" cy="1143000"/>
          </a:xfrm>
        </p:spPr>
        <p:txBody>
          <a:bodyPr/>
          <a:lstStyle/>
          <a:p>
            <a:r>
              <a:rPr lang="cs-CZ" dirty="0" smtClean="0"/>
              <a:t>Shrnutí na </a:t>
            </a:r>
            <a:r>
              <a:rPr lang="cs-CZ" dirty="0"/>
              <a:t>závěr: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sz="quarter" idx="13"/>
          </p:nvPr>
        </p:nvSpPr>
        <p:spPr>
          <a:xfrm>
            <a:off x="1143000" y="731520"/>
            <a:ext cx="6813376" cy="3993624"/>
          </a:xfrm>
        </p:spPr>
        <p:txBody>
          <a:bodyPr>
            <a:normAutofit fontScale="25000" lnSpcReduction="20000"/>
          </a:bodyPr>
          <a:lstStyle/>
          <a:p>
            <a:r>
              <a:rPr lang="cs-CZ" sz="8800" dirty="0" smtClean="0">
                <a:latin typeface="Comic Sans MS" pitchFamily="66" charset="0"/>
              </a:rPr>
              <a:t>Násobíme pouze mocniny se stejným základem 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. 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= 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4 </a:t>
            </a:r>
            <a:endParaRPr lang="cs-CZ" sz="8800" dirty="0">
              <a:latin typeface="Comic Sans MS" pitchFamily="66" charset="0"/>
            </a:endParaRPr>
          </a:p>
          <a:p>
            <a:r>
              <a:rPr lang="cs-CZ" sz="8800" dirty="0" smtClean="0">
                <a:latin typeface="Comic Sans MS" pitchFamily="66" charset="0"/>
              </a:rPr>
              <a:t>Mocniny s různým </a:t>
            </a:r>
            <a:r>
              <a:rPr lang="cs-CZ" sz="8800" dirty="0">
                <a:latin typeface="Comic Sans MS" pitchFamily="66" charset="0"/>
              </a:rPr>
              <a:t>základem </a:t>
            </a:r>
            <a:r>
              <a:rPr lang="cs-CZ" sz="8800" dirty="0" smtClean="0">
                <a:latin typeface="Comic Sans MS" pitchFamily="66" charset="0"/>
              </a:rPr>
              <a:t>NENÁSOBÍME jako násobení mocnin s přirozeným mocnitelem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. b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3 </a:t>
            </a:r>
            <a:endParaRPr lang="cs-CZ" sz="8800" dirty="0">
              <a:latin typeface="Comic Sans MS" pitchFamily="66" charset="0"/>
            </a:endParaRPr>
          </a:p>
          <a:p>
            <a:r>
              <a:rPr lang="cs-CZ" sz="8800" dirty="0" smtClean="0">
                <a:latin typeface="Comic Sans MS" pitchFamily="66" charset="0"/>
              </a:rPr>
              <a:t>Při násobení mocnin s koeficientem násobíme nejdříve koeficienty a pak  mocniny.                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5a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. 3a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>
                <a:solidFill>
                  <a:srgbClr val="FF0000"/>
                </a:solidFill>
                <a:latin typeface="Comic Sans MS" pitchFamily="66" charset="0"/>
              </a:rPr>
              <a:t>=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5. </a:t>
            </a:r>
            <a:r>
              <a:rPr lang="cs-CZ" sz="8800" dirty="0">
                <a:solidFill>
                  <a:srgbClr val="FF0000"/>
                </a:solidFill>
                <a:latin typeface="Comic Sans MS" pitchFamily="66" charset="0"/>
              </a:rPr>
              <a:t>3.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. 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= 15 . 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4 </a:t>
            </a:r>
            <a:r>
              <a:rPr lang="cs-CZ" sz="8800" dirty="0">
                <a:solidFill>
                  <a:srgbClr val="FF0000"/>
                </a:solidFill>
                <a:latin typeface="Comic Sans MS" pitchFamily="66" charset="0"/>
              </a:rPr>
              <a:t>=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15a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4 </a:t>
            </a:r>
            <a:endParaRPr lang="cs-CZ" sz="8800" dirty="0">
              <a:latin typeface="Comic Sans MS" pitchFamily="66" charset="0"/>
            </a:endParaRPr>
          </a:p>
          <a:p>
            <a:r>
              <a:rPr lang="cs-CZ" sz="8800" dirty="0" smtClean="0">
                <a:latin typeface="Comic Sans MS" pitchFamily="66" charset="0"/>
              </a:rPr>
              <a:t>Při násobení mocnin je nutné dodržovat znaménkové úmluvy: </a:t>
            </a:r>
            <a:r>
              <a:rPr lang="cs-CZ" sz="8800" dirty="0">
                <a:solidFill>
                  <a:srgbClr val="FF0000"/>
                </a:solidFill>
                <a:latin typeface="Comic Sans MS" pitchFamily="66" charset="0"/>
              </a:rPr>
              <a:t>-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. 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>
                <a:solidFill>
                  <a:srgbClr val="FF0000"/>
                </a:solidFill>
                <a:latin typeface="Comic Sans MS" pitchFamily="66" charset="0"/>
              </a:rPr>
              <a:t>=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-a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4 </a:t>
            </a:r>
          </a:p>
          <a:p>
            <a:r>
              <a:rPr lang="cs-CZ" sz="8800" dirty="0">
                <a:latin typeface="Comic Sans MS" pitchFamily="66" charset="0"/>
              </a:rPr>
              <a:t>V případě že základ mocniny je roven 0 výsledek </a:t>
            </a:r>
            <a:r>
              <a:rPr lang="cs-CZ" sz="8800" dirty="0" smtClean="0">
                <a:latin typeface="Comic Sans MS" pitchFamily="66" charset="0"/>
              </a:rPr>
              <a:t>násobení </a:t>
            </a:r>
            <a:r>
              <a:rPr lang="cs-CZ" sz="8800" dirty="0">
                <a:latin typeface="Comic Sans MS" pitchFamily="66" charset="0"/>
              </a:rPr>
              <a:t>je také roven 0: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0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2 </a:t>
            </a:r>
            <a:r>
              <a:rPr lang="cs-CZ" sz="8800" dirty="0" smtClean="0">
                <a:solidFill>
                  <a:srgbClr val="FF0000"/>
                </a:solidFill>
                <a:latin typeface="Comic Sans MS" pitchFamily="66" charset="0"/>
              </a:rPr>
              <a:t>. 0</a:t>
            </a:r>
            <a:r>
              <a:rPr lang="cs-CZ" sz="8800" baseline="30000" dirty="0" smtClean="0">
                <a:solidFill>
                  <a:srgbClr val="FF0000"/>
                </a:solidFill>
                <a:latin typeface="Comic Sans MS" pitchFamily="66" charset="0"/>
              </a:rPr>
              <a:t>3 </a:t>
            </a:r>
            <a:r>
              <a:rPr lang="cs-CZ" sz="8800" dirty="0">
                <a:solidFill>
                  <a:srgbClr val="FF0000"/>
                </a:solidFill>
                <a:latin typeface="Comic Sans MS" pitchFamily="66" charset="0"/>
              </a:rPr>
              <a:t>= 0</a:t>
            </a:r>
            <a:r>
              <a:rPr lang="cs-CZ" sz="8800" baseline="30000" dirty="0">
                <a:solidFill>
                  <a:srgbClr val="FF0000"/>
                </a:solidFill>
                <a:latin typeface="Comic Sans MS" pitchFamily="66" charset="0"/>
              </a:rPr>
              <a:t> </a:t>
            </a:r>
            <a:endParaRPr lang="cs-CZ" sz="8800" dirty="0">
              <a:latin typeface="Comic Sans MS" pitchFamily="66" charset="0"/>
            </a:endParaRPr>
          </a:p>
          <a:p>
            <a:endParaRPr lang="cs-CZ" sz="3500" dirty="0">
              <a:latin typeface="Comic Sans MS" pitchFamily="66" charset="0"/>
            </a:endParaRPr>
          </a:p>
          <a:p>
            <a:pPr marL="45720" indent="0">
              <a:buNone/>
            </a:pPr>
            <a:endParaRPr lang="cs-CZ" sz="3500" dirty="0">
              <a:latin typeface="Comic Sans MS" pitchFamily="66" charset="0"/>
            </a:endParaRPr>
          </a:p>
          <a:p>
            <a:endParaRPr lang="cs-CZ" sz="2400" dirty="0">
              <a:latin typeface="Comic Sans MS" pitchFamily="66" charset="0"/>
            </a:endParaRPr>
          </a:p>
          <a:p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8748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4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74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74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174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74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Děkuji za pozornost.</a:t>
            </a:r>
          </a:p>
        </p:txBody>
      </p:sp>
      <p:sp>
        <p:nvSpPr>
          <p:cNvPr id="21511" name="Rectangle 7"/>
          <p:cNvSpPr>
            <a:spLocks noGrp="1" noChangeArrowheads="1"/>
          </p:cNvSpPr>
          <p:nvPr>
            <p:ph sz="quarter" idx="13"/>
          </p:nvPr>
        </p:nvSpPr>
        <p:spPr>
          <a:xfrm>
            <a:off x="914400" y="2895600"/>
            <a:ext cx="7772400" cy="1981200"/>
          </a:xfrm>
        </p:spPr>
        <p:txBody>
          <a:bodyPr/>
          <a:lstStyle/>
          <a:p>
            <a:r>
              <a:rPr lang="cs-CZ"/>
              <a:t>Použité zdroje.</a:t>
            </a:r>
          </a:p>
          <a:p>
            <a:r>
              <a:rPr lang="cs-CZ">
                <a:hlinkClick r:id="rId2"/>
              </a:rPr>
              <a:t>http://cs.wikipedia.org/wiki/Druh%C3%A1_mocnina</a:t>
            </a:r>
            <a:endParaRPr lang="cs-CZ"/>
          </a:p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877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321</TotalTime>
  <Words>545</Words>
  <Application>Microsoft Office PowerPoint</Application>
  <PresentationFormat>Předvádění na obrazovce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Prezentace aplikace PowerPoint</vt:lpstr>
      <vt:lpstr>NÁSOBENÍ MOCNIN S PŘIROZENÝM MOCNITELEM  </vt:lpstr>
      <vt:lpstr>Co je to násobení mocnin?</vt:lpstr>
      <vt:lpstr>Jak mocniny násobíme?</vt:lpstr>
      <vt:lpstr>Prezentace aplikace PowerPoint</vt:lpstr>
      <vt:lpstr>Dále postupujeme takto</vt:lpstr>
      <vt:lpstr>Podobně postupujeme při dělení mocnin. Zde ovšem mocnitele odečítáme. </vt:lpstr>
      <vt:lpstr>Vypočtěte:</vt:lpstr>
      <vt:lpstr>Vypočtěte:</vt:lpstr>
      <vt:lpstr>Shrnutí na závěr:</vt:lpstr>
      <vt:lpstr>Děkuji za pozornost.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Student</dc:creator>
  <cp:lastModifiedBy>student</cp:lastModifiedBy>
  <cp:revision>37</cp:revision>
  <dcterms:created xsi:type="dcterms:W3CDTF">2011-09-22T07:34:55Z</dcterms:created>
  <dcterms:modified xsi:type="dcterms:W3CDTF">2012-06-19T06:35:35Z</dcterms:modified>
</cp:coreProperties>
</file>