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67" r:id="rId3"/>
    <p:sldId id="258" r:id="rId4"/>
    <p:sldId id="259" r:id="rId5"/>
    <p:sldId id="260" r:id="rId6"/>
    <p:sldId id="261" r:id="rId7"/>
    <p:sldId id="262" r:id="rId8"/>
    <p:sldId id="263" r:id="rId9"/>
    <p:sldId id="266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F210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VY_32_INOVACE_13_Matematika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Osoblaha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Marian Hrabovský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Mnohočleny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CZ.1.07/1.4.00/21.0816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 custLinFactNeighborX="1020" custLinFactNeighborY="1213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86A7989-EA37-4E74-9B1F-3CBA0E1ABBAA}" type="presOf" srcId="{4C35D32F-0EAB-4CD7-82EE-45574DC2A586}" destId="{890E4F0B-2866-4A3F-A3C7-2A14B1797930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71B4BD8B-50D1-4606-BB6E-42BBD3DCDA7A}" type="presOf" srcId="{D1B46980-6531-4606-95E6-44980827E919}" destId="{2BE915AB-18AA-4053-B92C-3BFC9ED204BB}" srcOrd="1" destOrd="0" presId="urn:microsoft.com/office/officeart/2005/8/layout/target3"/>
    <dgm:cxn modelId="{30808D4C-581E-41C5-9BF9-AA83CC1B136B}" type="presOf" srcId="{B651F6E3-6281-48DB-9319-2AEAFDAE7572}" destId="{6BB5E863-4638-4E1D-BFDE-399D028AC4ED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1FFDF152-843A-4B48-9372-30948E45383E}" type="presOf" srcId="{D8197B8C-B260-4A16-BDF4-0947B075E274}" destId="{25B08C86-7E15-44DC-BE7F-FFB55DD49D12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5681977-B28C-49B0-BAB1-268D80D7BC8A}" type="presOf" srcId="{757F3AB3-0718-4624-B441-E567A8F0AB56}" destId="{333A1088-737F-45CB-B68E-254E46348037}" srcOrd="0" destOrd="0" presId="urn:microsoft.com/office/officeart/2005/8/layout/target3"/>
    <dgm:cxn modelId="{754D2D37-EAF0-4708-A62F-3637CA4F62F0}" type="presOf" srcId="{D1D4F407-5343-4D3F-B5B9-D407B03CAEB4}" destId="{AED2198E-93D5-4001-81B4-73124B309672}" srcOrd="1" destOrd="0" presId="urn:microsoft.com/office/officeart/2005/8/layout/target3"/>
    <dgm:cxn modelId="{8427054C-C55C-4AF5-867E-202FBDF9ABED}" type="presOf" srcId="{D1D4F407-5343-4D3F-B5B9-D407B03CAEB4}" destId="{D005CE8C-CC26-4C3E-AC11-E15060ECD759}" srcOrd="0" destOrd="0" presId="urn:microsoft.com/office/officeart/2005/8/layout/target3"/>
    <dgm:cxn modelId="{CC9CCF4C-BA50-425D-A2A1-AD534454F99F}" type="presOf" srcId="{D8197B8C-B260-4A16-BDF4-0947B075E274}" destId="{5A5FFA88-C948-4069-8E93-59FA12366E83}" srcOrd="1" destOrd="0" presId="urn:microsoft.com/office/officeart/2005/8/layout/target3"/>
    <dgm:cxn modelId="{E417C4B1-C7A1-497F-A35A-F0957981BD7D}" type="presOf" srcId="{4C35D32F-0EAB-4CD7-82EE-45574DC2A586}" destId="{8BEBB6EC-1DAA-4CAC-8A25-BC0FCBD5DBD5}" srcOrd="0" destOrd="0" presId="urn:microsoft.com/office/officeart/2005/8/layout/target3"/>
    <dgm:cxn modelId="{30C7F49A-CA79-463D-B48E-9C415C81A57C}" type="presOf" srcId="{B651F6E3-6281-48DB-9319-2AEAFDAE7572}" destId="{619D679B-A015-4ECF-8348-D1034C574F40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F04C3225-91E6-4B69-9423-3CBB4B9C0587}" type="presOf" srcId="{D1B46980-6531-4606-95E6-44980827E919}" destId="{6140AFEC-043D-4C43-A2F9-D0F5331DF3A3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EF23EF78-FCAC-410D-90F1-C387AB054AE5}" type="presParOf" srcId="{333A1088-737F-45CB-B68E-254E46348037}" destId="{F5ABB229-8D3B-4694-996A-96F23CF14429}" srcOrd="0" destOrd="0" presId="urn:microsoft.com/office/officeart/2005/8/layout/target3"/>
    <dgm:cxn modelId="{163AC5BA-D055-4760-ACFB-91122B904718}" type="presParOf" srcId="{333A1088-737F-45CB-B68E-254E46348037}" destId="{F41139FD-01EE-4571-8B17-4FB00FC51163}" srcOrd="1" destOrd="0" presId="urn:microsoft.com/office/officeart/2005/8/layout/target3"/>
    <dgm:cxn modelId="{9CBA62C5-3112-43B6-96AC-B7CC03ADBB23}" type="presParOf" srcId="{333A1088-737F-45CB-B68E-254E46348037}" destId="{D005CE8C-CC26-4C3E-AC11-E15060ECD759}" srcOrd="2" destOrd="0" presId="urn:microsoft.com/office/officeart/2005/8/layout/target3"/>
    <dgm:cxn modelId="{93CB7AC6-02F1-4D22-A686-F9A4AADDEADD}" type="presParOf" srcId="{333A1088-737F-45CB-B68E-254E46348037}" destId="{2C702D82-9B77-49B7-9568-BB8EB47C3372}" srcOrd="3" destOrd="0" presId="urn:microsoft.com/office/officeart/2005/8/layout/target3"/>
    <dgm:cxn modelId="{BA19576B-F33B-45C6-82F8-1A3026DD261A}" type="presParOf" srcId="{333A1088-737F-45CB-B68E-254E46348037}" destId="{A52A0455-90FF-4808-ABD0-F02540D31D5A}" srcOrd="4" destOrd="0" presId="urn:microsoft.com/office/officeart/2005/8/layout/target3"/>
    <dgm:cxn modelId="{00E85309-89A8-4337-8152-8DE0BB3D1C99}" type="presParOf" srcId="{333A1088-737F-45CB-B68E-254E46348037}" destId="{6140AFEC-043D-4C43-A2F9-D0F5331DF3A3}" srcOrd="5" destOrd="0" presId="urn:microsoft.com/office/officeart/2005/8/layout/target3"/>
    <dgm:cxn modelId="{A18A3712-3B14-4922-A7DC-CDDB5B218E6B}" type="presParOf" srcId="{333A1088-737F-45CB-B68E-254E46348037}" destId="{9358AC05-5D7D-4327-9F80-1AD486AEA664}" srcOrd="6" destOrd="0" presId="urn:microsoft.com/office/officeart/2005/8/layout/target3"/>
    <dgm:cxn modelId="{7131BB79-4F9F-4D27-9651-75F57D721968}" type="presParOf" srcId="{333A1088-737F-45CB-B68E-254E46348037}" destId="{313FC574-E1CD-4FB4-B054-0B805CE0447D}" srcOrd="7" destOrd="0" presId="urn:microsoft.com/office/officeart/2005/8/layout/target3"/>
    <dgm:cxn modelId="{1F1D11D1-1D81-499F-B72C-03D8D8C3B488}" type="presParOf" srcId="{333A1088-737F-45CB-B68E-254E46348037}" destId="{619D679B-A015-4ECF-8348-D1034C574F40}" srcOrd="8" destOrd="0" presId="urn:microsoft.com/office/officeart/2005/8/layout/target3"/>
    <dgm:cxn modelId="{2EE43C8B-38C2-476C-A72D-BA0FBA7ACC10}" type="presParOf" srcId="{333A1088-737F-45CB-B68E-254E46348037}" destId="{322283A8-4A27-4CDA-BAE3-F381106A9174}" srcOrd="9" destOrd="0" presId="urn:microsoft.com/office/officeart/2005/8/layout/target3"/>
    <dgm:cxn modelId="{BA80CA90-0E12-42FC-8C7C-174B8A27C2EA}" type="presParOf" srcId="{333A1088-737F-45CB-B68E-254E46348037}" destId="{FFC9F71D-1B4F-4AD9-A4A6-86ADEFC8AF5C}" srcOrd="10" destOrd="0" presId="urn:microsoft.com/office/officeart/2005/8/layout/target3"/>
    <dgm:cxn modelId="{3B6C808E-FF8F-48E2-82BB-10DE0E615777}" type="presParOf" srcId="{333A1088-737F-45CB-B68E-254E46348037}" destId="{25B08C86-7E15-44DC-BE7F-FFB55DD49D12}" srcOrd="11" destOrd="0" presId="urn:microsoft.com/office/officeart/2005/8/layout/target3"/>
    <dgm:cxn modelId="{B33C3669-E1B3-440A-90EB-B91614EE1BA8}" type="presParOf" srcId="{333A1088-737F-45CB-B68E-254E46348037}" destId="{76644BE8-9D7C-4C09-B250-3D10AF48CBB7}" srcOrd="12" destOrd="0" presId="urn:microsoft.com/office/officeart/2005/8/layout/target3"/>
    <dgm:cxn modelId="{6B3B8EC2-3781-4241-96A8-600FB8713836}" type="presParOf" srcId="{333A1088-737F-45CB-B68E-254E46348037}" destId="{EE85B701-7295-41C0-BA7A-34D3756A2AE6}" srcOrd="13" destOrd="0" presId="urn:microsoft.com/office/officeart/2005/8/layout/target3"/>
    <dgm:cxn modelId="{902B5830-B88F-417F-A351-D39F597E42B2}" type="presParOf" srcId="{333A1088-737F-45CB-B68E-254E46348037}" destId="{8BEBB6EC-1DAA-4CAC-8A25-BC0FCBD5DBD5}" srcOrd="14" destOrd="0" presId="urn:microsoft.com/office/officeart/2005/8/layout/target3"/>
    <dgm:cxn modelId="{16BBA384-7A8D-4938-9149-8BC2B3A1634D}" type="presParOf" srcId="{333A1088-737F-45CB-B68E-254E46348037}" destId="{AED2198E-93D5-4001-81B4-73124B309672}" srcOrd="15" destOrd="0" presId="urn:microsoft.com/office/officeart/2005/8/layout/target3"/>
    <dgm:cxn modelId="{40B136B7-FA10-408E-8F6D-3CF745F62404}" type="presParOf" srcId="{333A1088-737F-45CB-B68E-254E46348037}" destId="{2BE915AB-18AA-4053-B92C-3BFC9ED204BB}" srcOrd="16" destOrd="0" presId="urn:microsoft.com/office/officeart/2005/8/layout/target3"/>
    <dgm:cxn modelId="{A311DF00-E82B-4C26-9D6A-47D6B0CB22C8}" type="presParOf" srcId="{333A1088-737F-45CB-B68E-254E46348037}" destId="{6BB5E863-4638-4E1D-BFDE-399D028AC4ED}" srcOrd="17" destOrd="0" presId="urn:microsoft.com/office/officeart/2005/8/layout/target3"/>
    <dgm:cxn modelId="{0956EFB1-B229-41B1-8060-AEB19A51EEE3}" type="presParOf" srcId="{333A1088-737F-45CB-B68E-254E46348037}" destId="{5A5FFA88-C948-4069-8E93-59FA12366E83}" srcOrd="18" destOrd="0" presId="urn:microsoft.com/office/officeart/2005/8/layout/target3"/>
    <dgm:cxn modelId="{DA9BDFD8-D4C1-4367-A150-1EF793C72EC0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Osoblaha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88039" y="432048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Marian Hrabovský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VY_32_INOVACE_13_Matematika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Mnohočleny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CZ.1.07/1.4.00/21.0816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3698B-F397-42F9-94A2-18E8D94E4428}" type="datetimeFigureOut">
              <a:rPr lang="cs-CZ" smtClean="0"/>
              <a:t>19.6.2012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12714" y="3136658"/>
            <a:ext cx="910224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5483" y="3055621"/>
            <a:ext cx="6947845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826" y="4625268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E3DD01BE-563F-421A-ACE0-36FA1312B00E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Rectangle 10"/>
          <p:cNvSpPr/>
          <p:nvPr/>
        </p:nvSpPr>
        <p:spPr>
          <a:xfrm>
            <a:off x="541822" y="4559276"/>
            <a:ext cx="6755166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38971" y="3139440"/>
            <a:ext cx="6760868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3698B-F397-42F9-94A2-18E8D94E4428}" type="datetimeFigureOut">
              <a:rPr lang="cs-CZ" smtClean="0"/>
              <a:t>19.6.2012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D01BE-563F-421A-ACE0-36FA1312B00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3698B-F397-42F9-94A2-18E8D94E4428}" type="datetimeFigureOut">
              <a:rPr lang="cs-CZ" smtClean="0"/>
              <a:t>19.6.2012</a:t>
            </a:fld>
            <a:endParaRPr lang="cs-CZ"/>
          </a:p>
        </p:txBody>
      </p:sp>
      <p:sp>
        <p:nvSpPr>
          <p:cNvPr id="13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567656" y="3048000"/>
            <a:ext cx="8033800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D01BE-563F-421A-ACE0-36FA1312B00E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75496" y="4541520"/>
            <a:ext cx="781812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5757" y="3124200"/>
            <a:ext cx="7817599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3698B-F397-42F9-94A2-18E8D94E4428}" type="datetimeFigureOut">
              <a:rPr lang="cs-CZ" smtClean="0"/>
              <a:t>19.6.2012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D01BE-563F-421A-ACE0-36FA1312B00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3698B-F397-42F9-94A2-18E8D94E4428}" type="datetimeFigureOut">
              <a:rPr lang="cs-CZ" smtClean="0"/>
              <a:t>19.6.2012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D01BE-563F-421A-ACE0-36FA1312B00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3698B-F397-42F9-94A2-18E8D94E4428}" type="datetimeFigureOut">
              <a:rPr lang="cs-CZ" smtClean="0"/>
              <a:t>19.6.2012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D01BE-563F-421A-ACE0-36FA1312B00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ounded Rectangle 10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3698B-F397-42F9-94A2-18E8D94E4428}" type="datetimeFigureOut">
              <a:rPr lang="cs-CZ" smtClean="0"/>
              <a:t>19.6.2012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D01BE-563F-421A-ACE0-36FA1312B00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ounded Rectangle 11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3698B-F397-42F9-94A2-18E8D94E4428}" type="datetimeFigureOut">
              <a:rPr lang="cs-CZ" smtClean="0"/>
              <a:t>19.6.2012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D01BE-563F-421A-ACE0-36FA1312B00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76690" y="1642472"/>
            <a:ext cx="2483254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3698B-F397-42F9-94A2-18E8D94E4428}" type="datetimeFigureOut">
              <a:rPr lang="cs-CZ" smtClean="0"/>
              <a:t>19.6.2012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D01BE-563F-421A-ACE0-36FA1312B00E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61999" y="5029200"/>
            <a:ext cx="7600765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3" name="Rectangle 12"/>
          <p:cNvSpPr/>
          <p:nvPr/>
        </p:nvSpPr>
        <p:spPr>
          <a:xfrm>
            <a:off x="914400" y="5638800"/>
            <a:ext cx="7328514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5589" y="5074920"/>
            <a:ext cx="7946136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3698B-F397-42F9-94A2-18E8D94E4428}" type="datetimeFigureOut">
              <a:rPr lang="cs-CZ" smtClean="0"/>
              <a:t>19.6.2012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D01BE-563F-421A-ACE0-36FA1312B00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61702" y="228600"/>
            <a:ext cx="185928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55225" y="351409"/>
            <a:ext cx="1672235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3698B-F397-42F9-94A2-18E8D94E4428}" type="datetimeFigureOut">
              <a:rPr lang="cs-CZ" smtClean="0"/>
              <a:t>19.6.2012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D01BE-563F-421A-ACE0-36FA1312B00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ounded Rectangle 6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F0A3698B-F397-42F9-94A2-18E8D94E4428}" type="datetimeFigureOut">
              <a:rPr lang="cs-CZ" smtClean="0"/>
              <a:t>19.6.2012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E3DD01BE-563F-421A-ACE0-36FA1312B00E}" type="slidenum">
              <a:rPr lang="cs-CZ" smtClean="0"/>
              <a:t>‹#›</a:t>
            </a:fld>
            <a:endParaRPr lang="cs-CZ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2863" y="372862"/>
            <a:ext cx="8380520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916735342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25144"/>
            <a:ext cx="5407152" cy="1045464"/>
          </a:xfrm>
          <a:prstGeom prst="rect">
            <a:avLst/>
          </a:prstGeom>
        </p:spPr>
      </p:pic>
      <p:sp>
        <p:nvSpPr>
          <p:cNvPr id="2" name="TextovéPole 1"/>
          <p:cNvSpPr txBox="1"/>
          <p:nvPr/>
        </p:nvSpPr>
        <p:spPr>
          <a:xfrm>
            <a:off x="3419872" y="3789040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MNOHOČLENY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62681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1956114"/>
              </p:ext>
            </p:extLst>
          </p:nvPr>
        </p:nvGraphicFramePr>
        <p:xfrm>
          <a:off x="1763688" y="908720"/>
          <a:ext cx="5325496" cy="50067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62748"/>
                <a:gridCol w="2662748"/>
              </a:tblGrid>
              <a:tr h="35547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Datum vytvoření projektu</a:t>
                      </a:r>
                      <a:endParaRPr lang="cs-CZ" sz="9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9882" marR="79882" marT="39941" marB="399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 </a:t>
                      </a:r>
                      <a:r>
                        <a:rPr lang="cs-CZ" sz="1600" dirty="0" smtClean="0">
                          <a:effectLst/>
                        </a:rPr>
                        <a:t>únor 2012</a:t>
                      </a:r>
                      <a:endParaRPr lang="cs-CZ" sz="9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9882" marR="79882" marT="39941" marB="39941"/>
                </a:tc>
              </a:tr>
              <a:tr h="35547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Ročník</a:t>
                      </a:r>
                      <a:endParaRPr lang="cs-CZ" sz="9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9882" marR="79882" marT="39941" marB="399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8.</a:t>
                      </a:r>
                      <a:endParaRPr lang="cs-CZ" sz="9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9882" marR="79882" marT="39941" marB="39941"/>
                </a:tc>
              </a:tr>
              <a:tr h="36626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Popis prezentace</a:t>
                      </a:r>
                      <a:endParaRPr lang="cs-CZ" sz="9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9882" marR="79882" marT="39941" marB="399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effectLst/>
                        </a:rPr>
                        <a:t>Prezentace </a:t>
                      </a:r>
                      <a:r>
                        <a:rPr lang="cs-CZ" sz="1600" dirty="0">
                          <a:effectLst/>
                        </a:rPr>
                        <a:t>je určen do tématu druhá mocnina, využívá znalosti a dovednosti žáků s prací v editoru Microsoft </a:t>
                      </a:r>
                      <a:r>
                        <a:rPr lang="cs-CZ" sz="1600" dirty="0" smtClean="0">
                          <a:effectLst/>
                        </a:rPr>
                        <a:t>PowerPoint </a:t>
                      </a:r>
                      <a:r>
                        <a:rPr lang="cs-CZ" sz="1600" dirty="0">
                          <a:effectLst/>
                        </a:rPr>
                        <a:t>a matematické znalosti i dovednosti v oboru racionálních čísel.</a:t>
                      </a:r>
                      <a:endParaRPr lang="cs-CZ" sz="9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effectLst/>
                        </a:rPr>
                        <a:t>Prezentace </a:t>
                      </a:r>
                      <a:r>
                        <a:rPr lang="cs-CZ" sz="1600" dirty="0">
                          <a:effectLst/>
                        </a:rPr>
                        <a:t>může </a:t>
                      </a:r>
                      <a:r>
                        <a:rPr lang="cs-CZ" sz="1600">
                          <a:effectLst/>
                        </a:rPr>
                        <a:t>být </a:t>
                      </a:r>
                      <a:r>
                        <a:rPr lang="cs-CZ" sz="1600" smtClean="0">
                          <a:effectLst/>
                        </a:rPr>
                        <a:t>využita </a:t>
                      </a:r>
                      <a:r>
                        <a:rPr lang="cs-CZ" sz="1600" dirty="0">
                          <a:effectLst/>
                        </a:rPr>
                        <a:t>pro práci malé až tříčlenné skupiny, celé třídy na interaktivní tabuli a také jako práce pro jednotlivce.</a:t>
                      </a:r>
                      <a:endParaRPr lang="cs-CZ" sz="9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9882" marR="79882" marT="39941" marB="39941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039271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6" name="Rectangle 6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Výrazy</a:t>
            </a:r>
            <a:endParaRPr lang="cs-CZ" dirty="0"/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Mnohočleny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07006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6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Co </a:t>
            </a:r>
            <a:r>
              <a:rPr lang="cs-CZ" dirty="0" smtClean="0"/>
              <a:t>jsou  </a:t>
            </a:r>
            <a:r>
              <a:rPr lang="cs-CZ" dirty="0"/>
              <a:t>to </a:t>
            </a:r>
            <a:r>
              <a:rPr lang="cs-CZ" dirty="0" smtClean="0"/>
              <a:t>Mnohočleny?</a:t>
            </a:r>
            <a:endParaRPr lang="cs-CZ" dirty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>
              <a:buFont typeface="Wingdings" pitchFamily="2" charset="2"/>
              <a:buNone/>
            </a:pPr>
            <a:r>
              <a:rPr lang="cs-CZ" dirty="0"/>
              <a:t>Jak nám napověděl úvodní snímek </a:t>
            </a:r>
            <a:r>
              <a:rPr lang="cs-CZ" dirty="0" smtClean="0"/>
              <a:t>jsou </a:t>
            </a:r>
            <a:r>
              <a:rPr lang="cs-CZ" dirty="0"/>
              <a:t>to</a:t>
            </a:r>
          </a:p>
          <a:p>
            <a:pPr algn="ctr">
              <a:buClr>
                <a:schemeClr val="tx1"/>
              </a:buClr>
              <a:buFont typeface="Wingdings" pitchFamily="2" charset="2"/>
              <a:buNone/>
            </a:pPr>
            <a:r>
              <a:rPr lang="cs-CZ" dirty="0" smtClean="0"/>
              <a:t>VÝRAZY</a:t>
            </a:r>
            <a:endParaRPr lang="cs-CZ" dirty="0"/>
          </a:p>
          <a:p>
            <a:pPr algn="ctr">
              <a:buClr>
                <a:schemeClr val="tx1"/>
              </a:buClr>
              <a:buFont typeface="Wingdings" pitchFamily="2" charset="2"/>
              <a:buNone/>
            </a:pPr>
            <a:endParaRPr lang="cs-CZ" dirty="0"/>
          </a:p>
          <a:p>
            <a:pPr algn="ctr">
              <a:buClr>
                <a:schemeClr val="tx1"/>
              </a:buClr>
              <a:buFont typeface="Wingdings" pitchFamily="2" charset="2"/>
              <a:buNone/>
            </a:pPr>
            <a:r>
              <a:rPr lang="cs-CZ" dirty="0" smtClean="0"/>
              <a:t>Vznikají součtem jednodušších výrazů, kterými mohou být čísla, proměnné nebo jejich součiny. </a:t>
            </a:r>
          </a:p>
          <a:p>
            <a:pPr algn="ctr">
              <a:buClr>
                <a:schemeClr val="tx1"/>
              </a:buClr>
              <a:buFont typeface="Wingdings" pitchFamily="2" charset="2"/>
              <a:buNone/>
            </a:pPr>
            <a:endParaRPr lang="cs-CZ" dirty="0"/>
          </a:p>
          <a:p>
            <a:pPr algn="ctr">
              <a:buClr>
                <a:schemeClr val="tx1"/>
              </a:buClr>
              <a:buFont typeface="Wingdings" pitchFamily="2" charset="2"/>
              <a:buNone/>
            </a:pPr>
            <a:r>
              <a:rPr lang="cs-CZ" dirty="0" smtClean="0"/>
              <a:t>Mnohočleny pojmenováváme podle počtu jejich členů.</a:t>
            </a:r>
            <a:endParaRPr lang="cs-CZ" dirty="0"/>
          </a:p>
          <a:p>
            <a:pPr algn="ctr">
              <a:buClr>
                <a:schemeClr val="tx1"/>
              </a:buClr>
              <a:buFont typeface="Wingdings" pitchFamily="2" charset="2"/>
              <a:buNone/>
            </a:pPr>
            <a:endParaRPr lang="cs-CZ" dirty="0"/>
          </a:p>
          <a:p>
            <a:pPr algn="ctr">
              <a:buClr>
                <a:schemeClr val="tx1"/>
              </a:buClr>
              <a:buFont typeface="Wingdings" pitchFamily="2" charset="2"/>
              <a:buNone/>
            </a:pPr>
            <a:r>
              <a:rPr lang="cs-CZ" dirty="0"/>
              <a:t>PŘÍKLAD:</a:t>
            </a:r>
          </a:p>
          <a:p>
            <a:pPr algn="ctr">
              <a:buClr>
                <a:schemeClr val="tx1"/>
              </a:buClr>
              <a:buFont typeface="Wingdings" pitchFamily="2" charset="2"/>
              <a:buNone/>
            </a:pPr>
            <a:r>
              <a:rPr lang="cs-CZ" dirty="0"/>
              <a:t>5 </a:t>
            </a:r>
            <a:r>
              <a:rPr lang="cs-CZ" dirty="0" smtClean="0"/>
              <a:t>+ 5a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64395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z="2900" dirty="0" smtClean="0"/>
              <a:t>Další příklady mnohočlenů</a:t>
            </a:r>
            <a:endParaRPr lang="cs-CZ" sz="2900" dirty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>
          <a:xfrm>
            <a:off x="1993900" y="1600200"/>
            <a:ext cx="5900738" cy="4530725"/>
          </a:xfrm>
        </p:spPr>
        <p:txBody>
          <a:bodyPr/>
          <a:lstStyle/>
          <a:p>
            <a:endParaRPr lang="cs-CZ" sz="1200" dirty="0">
              <a:latin typeface="Comic Sans MS" pitchFamily="66" charset="0"/>
            </a:endParaRPr>
          </a:p>
          <a:p>
            <a:r>
              <a:rPr lang="cs-CZ" sz="1400" b="1" dirty="0" smtClean="0">
                <a:latin typeface="Comic Sans MS" pitchFamily="66" charset="0"/>
              </a:rPr>
              <a:t>Čtyřčlen :  2x + 5y + 4y + 3x</a:t>
            </a:r>
            <a:endParaRPr lang="cs-CZ" sz="1400" b="1" dirty="0">
              <a:latin typeface="Comic Sans MS" pitchFamily="66" charset="0"/>
            </a:endParaRPr>
          </a:p>
          <a:p>
            <a:endParaRPr lang="cs-CZ" sz="1200" dirty="0">
              <a:latin typeface="Comic Sans MS" pitchFamily="66" charset="0"/>
            </a:endParaRPr>
          </a:p>
          <a:p>
            <a:endParaRPr lang="cs-CZ" sz="1200" dirty="0">
              <a:latin typeface="Comic Sans MS" pitchFamily="66" charset="0"/>
            </a:endParaRPr>
          </a:p>
          <a:p>
            <a:r>
              <a:rPr lang="cs-CZ" sz="1400" b="1" dirty="0" smtClean="0">
                <a:latin typeface="Comic Sans MS" pitchFamily="66" charset="0"/>
              </a:rPr>
              <a:t>Trojčlen:   3</a:t>
            </a:r>
            <a:r>
              <a:rPr lang="cs-CZ" sz="1400" b="1" baseline="30000" dirty="0" smtClean="0">
                <a:latin typeface="Comic Sans MS" pitchFamily="66" charset="0"/>
              </a:rPr>
              <a:t>2 </a:t>
            </a:r>
            <a:r>
              <a:rPr lang="cs-CZ" sz="1400" b="1" dirty="0" smtClean="0">
                <a:latin typeface="Comic Sans MS" pitchFamily="66" charset="0"/>
              </a:rPr>
              <a:t>+</a:t>
            </a:r>
            <a:r>
              <a:rPr lang="cs-CZ" sz="1400" b="1" baseline="30000" dirty="0" smtClean="0">
                <a:latin typeface="Comic Sans MS" pitchFamily="66" charset="0"/>
              </a:rPr>
              <a:t> </a:t>
            </a:r>
            <a:r>
              <a:rPr lang="cs-CZ" sz="1400" b="1" dirty="0" smtClean="0">
                <a:latin typeface="Comic Sans MS" pitchFamily="66" charset="0"/>
              </a:rPr>
              <a:t>3y +</a:t>
            </a:r>
            <a:r>
              <a:rPr lang="cs-CZ" sz="1400" b="1" baseline="30000" dirty="0" smtClean="0">
                <a:latin typeface="Comic Sans MS" pitchFamily="66" charset="0"/>
              </a:rPr>
              <a:t> </a:t>
            </a:r>
            <a:r>
              <a:rPr lang="cs-CZ" sz="1400" b="1" dirty="0" smtClean="0">
                <a:latin typeface="Comic Sans MS" pitchFamily="66" charset="0"/>
              </a:rPr>
              <a:t>4x</a:t>
            </a:r>
            <a:r>
              <a:rPr lang="cs-CZ" sz="1400" b="1" baseline="30000" dirty="0" smtClean="0">
                <a:latin typeface="Comic Sans MS" pitchFamily="66" charset="0"/>
              </a:rPr>
              <a:t>2</a:t>
            </a:r>
            <a:endParaRPr lang="cs-CZ" sz="1400" b="1" dirty="0">
              <a:latin typeface="Comic Sans MS" pitchFamily="66" charset="0"/>
            </a:endParaRPr>
          </a:p>
          <a:p>
            <a:endParaRPr lang="cs-CZ" sz="1400" b="1" dirty="0">
              <a:latin typeface="Comic Sans MS" pitchFamily="66" charset="0"/>
            </a:endParaRPr>
          </a:p>
          <a:p>
            <a:endParaRPr lang="cs-CZ" sz="1400" b="1" dirty="0">
              <a:latin typeface="Comic Sans MS" pitchFamily="66" charset="0"/>
            </a:endParaRPr>
          </a:p>
          <a:p>
            <a:r>
              <a:rPr lang="cs-CZ" sz="1400" b="1" dirty="0" smtClean="0">
                <a:latin typeface="Comic Sans MS" pitchFamily="66" charset="0"/>
              </a:rPr>
              <a:t>Dvojčlen:   5</a:t>
            </a:r>
            <a:r>
              <a:rPr lang="cs-CZ" sz="1400" b="1" baseline="30000" dirty="0" smtClean="0">
                <a:latin typeface="Comic Sans MS" pitchFamily="66" charset="0"/>
              </a:rPr>
              <a:t>2 </a:t>
            </a:r>
            <a:r>
              <a:rPr lang="cs-CZ" sz="1400" b="1" dirty="0" smtClean="0">
                <a:latin typeface="Comic Sans MS" pitchFamily="66" charset="0"/>
              </a:rPr>
              <a:t>+ 6t</a:t>
            </a:r>
          </a:p>
          <a:p>
            <a:endParaRPr lang="cs-CZ" sz="1400" b="1" dirty="0">
              <a:latin typeface="Comic Sans MS" pitchFamily="66" charset="0"/>
            </a:endParaRPr>
          </a:p>
          <a:p>
            <a:endParaRPr lang="cs-CZ" sz="1400" b="1" dirty="0">
              <a:latin typeface="Comic Sans MS" pitchFamily="66" charset="0"/>
            </a:endParaRPr>
          </a:p>
          <a:p>
            <a:r>
              <a:rPr lang="cs-CZ" sz="1400" b="1" dirty="0" smtClean="0">
                <a:latin typeface="Comic Sans MS" pitchFamily="66" charset="0"/>
              </a:rPr>
              <a:t>Jednočlen</a:t>
            </a:r>
            <a:r>
              <a:rPr lang="cs-CZ" sz="1400" b="1" dirty="0">
                <a:latin typeface="Comic Sans MS" pitchFamily="66" charset="0"/>
              </a:rPr>
              <a:t>:  </a:t>
            </a:r>
            <a:r>
              <a:rPr lang="cs-CZ" sz="1400" b="1" dirty="0" smtClean="0">
                <a:latin typeface="Comic Sans MS" pitchFamily="66" charset="0"/>
              </a:rPr>
              <a:t>4x</a:t>
            </a:r>
            <a:r>
              <a:rPr lang="cs-CZ" sz="1400" b="1" baseline="30000" dirty="0" smtClean="0">
                <a:latin typeface="Comic Sans MS" pitchFamily="66" charset="0"/>
              </a:rPr>
              <a:t>2</a:t>
            </a:r>
            <a:endParaRPr lang="cs-CZ" sz="1400" b="1" dirty="0">
              <a:latin typeface="Comic Sans MS" pitchFamily="66" charset="0"/>
            </a:endParaRPr>
          </a:p>
          <a:p>
            <a:endParaRPr lang="cs-CZ" sz="1400" b="1" dirty="0">
              <a:latin typeface="Comic Sans MS" pitchFamily="66" charset="0"/>
            </a:endParaRPr>
          </a:p>
          <a:p>
            <a:r>
              <a:rPr lang="cs-CZ" sz="1400" b="1" dirty="0" smtClean="0">
                <a:latin typeface="Comic Sans MS" pitchFamily="66" charset="0"/>
              </a:rPr>
              <a:t>Další příklady jednočlenů:  a</a:t>
            </a:r>
            <a:r>
              <a:rPr lang="cs-CZ" sz="1400" b="1" baseline="30000" dirty="0" smtClean="0">
                <a:latin typeface="Comic Sans MS" pitchFamily="66" charset="0"/>
              </a:rPr>
              <a:t>2</a:t>
            </a:r>
            <a:r>
              <a:rPr lang="cs-CZ" sz="1400" b="1" dirty="0" smtClean="0">
                <a:latin typeface="Comic Sans MS" pitchFamily="66" charset="0"/>
              </a:rPr>
              <a:t>b,  25,  6ab,  x</a:t>
            </a:r>
            <a:r>
              <a:rPr lang="cs-CZ" sz="1400" b="1" baseline="30000" dirty="0" smtClean="0">
                <a:latin typeface="Comic Sans MS" pitchFamily="66" charset="0"/>
              </a:rPr>
              <a:t>2</a:t>
            </a:r>
            <a:r>
              <a:rPr lang="cs-CZ" sz="1400" b="1" dirty="0" smtClean="0">
                <a:latin typeface="Comic Sans MS" pitchFamily="66" charset="0"/>
              </a:rPr>
              <a:t>,  0,5n</a:t>
            </a:r>
            <a:r>
              <a:rPr lang="cs-CZ" sz="1400" b="1" baseline="30000" dirty="0" smtClean="0">
                <a:latin typeface="Comic Sans MS" pitchFamily="66" charset="0"/>
              </a:rPr>
              <a:t>3</a:t>
            </a:r>
            <a:endParaRPr lang="cs-CZ" sz="12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2766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10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1024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2000" fill="hold"/>
                                        <p:tgtEl>
                                          <p:spTgt spid="1024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z="2900" dirty="0" smtClean="0">
                <a:latin typeface="Comic Sans MS" pitchFamily="66" charset="0"/>
              </a:rPr>
              <a:t>Určete názvy mnohočlenů:</a:t>
            </a:r>
            <a:endParaRPr lang="cs-CZ" sz="2900" dirty="0">
              <a:latin typeface="Comic Sans MS" pitchFamily="66" charset="0"/>
            </a:endParaRPr>
          </a:p>
        </p:txBody>
      </p:sp>
      <p:sp>
        <p:nvSpPr>
          <p:cNvPr id="11269" name="Rectangle 5"/>
          <p:cNvSpPr>
            <a:spLocks noGrp="1" noChangeArrowheads="1"/>
          </p:cNvSpPr>
          <p:nvPr>
            <p:ph sz="half" idx="1"/>
          </p:nvPr>
        </p:nvSpPr>
        <p:spPr>
          <a:xfrm>
            <a:off x="914400" y="1600200"/>
            <a:ext cx="3297560" cy="4424363"/>
          </a:xfrm>
        </p:spPr>
        <p:txBody>
          <a:bodyPr>
            <a:normAutofit/>
          </a:bodyPr>
          <a:lstStyle/>
          <a:p>
            <a:r>
              <a:rPr lang="cs-CZ" sz="3600" dirty="0">
                <a:latin typeface="Comic Sans MS" pitchFamily="66" charset="0"/>
              </a:rPr>
              <a:t>2</a:t>
            </a:r>
            <a:r>
              <a:rPr lang="cs-CZ" sz="3600" baseline="30000" dirty="0">
                <a:latin typeface="Comic Sans MS" pitchFamily="66" charset="0"/>
              </a:rPr>
              <a:t>2</a:t>
            </a:r>
            <a:r>
              <a:rPr lang="cs-CZ" sz="3600" dirty="0" smtClean="0">
                <a:latin typeface="Comic Sans MS" pitchFamily="66" charset="0"/>
              </a:rPr>
              <a:t> + x</a:t>
            </a:r>
            <a:r>
              <a:rPr lang="cs-CZ" sz="3600" baseline="30000" dirty="0" smtClean="0">
                <a:latin typeface="Comic Sans MS" pitchFamily="66" charset="0"/>
              </a:rPr>
              <a:t>2</a:t>
            </a:r>
            <a:endParaRPr lang="cs-CZ" sz="3600" baseline="30000" dirty="0">
              <a:latin typeface="Comic Sans MS" pitchFamily="66" charset="0"/>
            </a:endParaRPr>
          </a:p>
          <a:p>
            <a:r>
              <a:rPr lang="cs-CZ" sz="3600" dirty="0" smtClean="0">
                <a:latin typeface="Comic Sans MS" pitchFamily="66" charset="0"/>
              </a:rPr>
              <a:t>3</a:t>
            </a:r>
            <a:r>
              <a:rPr lang="cs-CZ" sz="3600" baseline="30000" dirty="0" smtClean="0">
                <a:latin typeface="Comic Sans MS" pitchFamily="66" charset="0"/>
              </a:rPr>
              <a:t>2 </a:t>
            </a:r>
            <a:r>
              <a:rPr lang="cs-CZ" sz="3600" dirty="0">
                <a:latin typeface="Comic Sans MS" pitchFamily="66" charset="0"/>
              </a:rPr>
              <a:t>+ </a:t>
            </a:r>
            <a:r>
              <a:rPr lang="cs-CZ" sz="3600" dirty="0" smtClean="0">
                <a:latin typeface="Comic Sans MS" pitchFamily="66" charset="0"/>
              </a:rPr>
              <a:t>x</a:t>
            </a:r>
            <a:r>
              <a:rPr lang="cs-CZ" sz="3600" baseline="30000" dirty="0" smtClean="0">
                <a:latin typeface="Comic Sans MS" pitchFamily="66" charset="0"/>
              </a:rPr>
              <a:t>2</a:t>
            </a:r>
            <a:r>
              <a:rPr lang="cs-CZ" sz="3600" dirty="0" smtClean="0">
                <a:latin typeface="Comic Sans MS" pitchFamily="66" charset="0"/>
              </a:rPr>
              <a:t> </a:t>
            </a:r>
            <a:r>
              <a:rPr lang="cs-CZ" sz="3600" dirty="0">
                <a:latin typeface="Comic Sans MS" pitchFamily="66" charset="0"/>
              </a:rPr>
              <a:t>+ </a:t>
            </a:r>
            <a:r>
              <a:rPr lang="cs-CZ" sz="3600" dirty="0" smtClean="0">
                <a:latin typeface="Comic Sans MS" pitchFamily="66" charset="0"/>
              </a:rPr>
              <a:t>r</a:t>
            </a:r>
            <a:r>
              <a:rPr lang="cs-CZ" sz="3600" baseline="30000" dirty="0" smtClean="0">
                <a:latin typeface="Comic Sans MS" pitchFamily="66" charset="0"/>
              </a:rPr>
              <a:t>2</a:t>
            </a:r>
            <a:endParaRPr lang="cs-CZ" sz="3600" baseline="30000" dirty="0">
              <a:latin typeface="Comic Sans MS" pitchFamily="66" charset="0"/>
            </a:endParaRPr>
          </a:p>
          <a:p>
            <a:r>
              <a:rPr lang="cs-CZ" sz="3600" dirty="0" smtClean="0">
                <a:latin typeface="Comic Sans MS" pitchFamily="66" charset="0"/>
              </a:rPr>
              <a:t>a . 4b</a:t>
            </a:r>
            <a:r>
              <a:rPr lang="cs-CZ" sz="3600" baseline="30000" dirty="0" smtClean="0">
                <a:latin typeface="Comic Sans MS" pitchFamily="66" charset="0"/>
              </a:rPr>
              <a:t>2</a:t>
            </a:r>
            <a:endParaRPr lang="cs-CZ" sz="3600" baseline="30000" dirty="0">
              <a:latin typeface="Comic Sans MS" pitchFamily="66" charset="0"/>
            </a:endParaRPr>
          </a:p>
          <a:p>
            <a:r>
              <a:rPr lang="cs-CZ" sz="3600" dirty="0" smtClean="0">
                <a:latin typeface="Comic Sans MS" pitchFamily="66" charset="0"/>
              </a:rPr>
              <a:t>3a +5</a:t>
            </a:r>
            <a:r>
              <a:rPr lang="cs-CZ" sz="3600" baseline="30000" dirty="0" smtClean="0">
                <a:latin typeface="Comic Sans MS" pitchFamily="66" charset="0"/>
              </a:rPr>
              <a:t>2 </a:t>
            </a:r>
            <a:r>
              <a:rPr lang="cs-CZ" sz="3600" dirty="0">
                <a:latin typeface="Comic Sans MS" pitchFamily="66" charset="0"/>
              </a:rPr>
              <a:t>+ x</a:t>
            </a:r>
            <a:r>
              <a:rPr lang="cs-CZ" sz="3600" baseline="30000" dirty="0">
                <a:latin typeface="Comic Sans MS" pitchFamily="66" charset="0"/>
              </a:rPr>
              <a:t>2</a:t>
            </a:r>
          </a:p>
          <a:p>
            <a:r>
              <a:rPr lang="cs-CZ" sz="3600" dirty="0" smtClean="0">
                <a:latin typeface="Comic Sans MS" pitchFamily="66" charset="0"/>
              </a:rPr>
              <a:t>s+ 2y +2s+6</a:t>
            </a:r>
            <a:r>
              <a:rPr lang="cs-CZ" sz="3600" baseline="30000" dirty="0" smtClean="0">
                <a:latin typeface="Comic Sans MS" pitchFamily="66" charset="0"/>
              </a:rPr>
              <a:t>2</a:t>
            </a:r>
            <a:endParaRPr lang="cs-CZ" sz="3600" baseline="30000" dirty="0">
              <a:latin typeface="Comic Sans MS" pitchFamily="66" charset="0"/>
            </a:endParaRPr>
          </a:p>
          <a:p>
            <a:r>
              <a:rPr lang="cs-CZ" sz="3600" dirty="0" smtClean="0">
                <a:latin typeface="Comic Sans MS" pitchFamily="66" charset="0"/>
              </a:rPr>
              <a:t>ab</a:t>
            </a:r>
            <a:r>
              <a:rPr lang="cs-CZ" sz="3600" baseline="30000" dirty="0" smtClean="0">
                <a:latin typeface="Comic Sans MS" pitchFamily="66" charset="0"/>
              </a:rPr>
              <a:t>2</a:t>
            </a:r>
            <a:r>
              <a:rPr lang="cs-CZ" sz="3600" dirty="0" smtClean="0">
                <a:latin typeface="Comic Sans MS" pitchFamily="66" charset="0"/>
              </a:rPr>
              <a:t>3x</a:t>
            </a:r>
            <a:r>
              <a:rPr lang="cs-CZ" sz="3600" baseline="30000" dirty="0" smtClean="0">
                <a:latin typeface="Comic Sans MS" pitchFamily="66" charset="0"/>
              </a:rPr>
              <a:t>2</a:t>
            </a:r>
            <a:endParaRPr lang="cs-CZ" sz="3600" baseline="30000" dirty="0">
              <a:latin typeface="Comic Sans MS" pitchFamily="66" charset="0"/>
            </a:endParaRPr>
          </a:p>
          <a:p>
            <a:endParaRPr lang="cs-CZ" sz="3600" baseline="30000" dirty="0">
              <a:latin typeface="Comic Sans MS" pitchFamily="66" charset="0"/>
            </a:endParaRPr>
          </a:p>
          <a:p>
            <a:endParaRPr lang="cs-CZ" sz="3600" baseline="30000" dirty="0">
              <a:latin typeface="Comic Sans MS" pitchFamily="66" charset="0"/>
            </a:endParaRPr>
          </a:p>
          <a:p>
            <a:endParaRPr lang="cs-CZ" sz="1000" baseline="30000" dirty="0">
              <a:latin typeface="Comic Sans MS" pitchFamily="66" charset="0"/>
            </a:endParaRPr>
          </a:p>
        </p:txBody>
      </p:sp>
      <p:sp>
        <p:nvSpPr>
          <p:cNvPr id="11270" name="Rectangle 6"/>
          <p:cNvSpPr>
            <a:spLocks noGrp="1" noChangeArrowheads="1"/>
          </p:cNvSpPr>
          <p:nvPr>
            <p:ph sz="half" idx="2"/>
          </p:nvPr>
        </p:nvSpPr>
        <p:spPr>
          <a:xfrm>
            <a:off x="4716016" y="1600200"/>
            <a:ext cx="3970784" cy="4424363"/>
          </a:xfrm>
        </p:spPr>
        <p:txBody>
          <a:bodyPr>
            <a:normAutofit/>
          </a:bodyPr>
          <a:lstStyle/>
          <a:p>
            <a:r>
              <a:rPr lang="cs-CZ" sz="3400" dirty="0" smtClean="0"/>
              <a:t>Dvojčlen</a:t>
            </a:r>
            <a:endParaRPr lang="cs-CZ" sz="3400" dirty="0"/>
          </a:p>
          <a:p>
            <a:r>
              <a:rPr lang="cs-CZ" sz="3400" dirty="0" smtClean="0"/>
              <a:t>Trojčlen</a:t>
            </a:r>
            <a:endParaRPr lang="cs-CZ" sz="3400" dirty="0"/>
          </a:p>
          <a:p>
            <a:r>
              <a:rPr lang="cs-CZ" sz="3400" dirty="0" smtClean="0"/>
              <a:t>Jednočlen</a:t>
            </a:r>
            <a:endParaRPr lang="cs-CZ" sz="3400" dirty="0"/>
          </a:p>
          <a:p>
            <a:r>
              <a:rPr lang="cs-CZ" sz="3400" dirty="0" smtClean="0"/>
              <a:t>Trojčlen</a:t>
            </a:r>
            <a:endParaRPr lang="cs-CZ" sz="3400" dirty="0"/>
          </a:p>
          <a:p>
            <a:r>
              <a:rPr lang="cs-CZ" sz="3400" dirty="0"/>
              <a:t>Šest na druhou</a:t>
            </a:r>
          </a:p>
          <a:p>
            <a:r>
              <a:rPr lang="cs-CZ" sz="3400" dirty="0" smtClean="0"/>
              <a:t>jednočlen</a:t>
            </a:r>
            <a:endParaRPr lang="cs-CZ" sz="2400" dirty="0"/>
          </a:p>
          <a:p>
            <a:endParaRPr lang="cs-CZ" sz="2400" dirty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55812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2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2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2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2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2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2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2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12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2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2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2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2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2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12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12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12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2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12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12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12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12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12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12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12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12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12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12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12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12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12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12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126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126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126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1126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112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12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12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2900" dirty="0" smtClean="0">
                <a:latin typeface="Comic Sans MS" pitchFamily="66" charset="0"/>
              </a:rPr>
              <a:t>Vypočítejte hodnotu </a:t>
            </a:r>
            <a:r>
              <a:rPr lang="cs-CZ" sz="3600" dirty="0" smtClean="0">
                <a:solidFill>
                  <a:srgbClr val="7030A0"/>
                </a:solidFill>
                <a:latin typeface="Comic Sans MS" pitchFamily="66" charset="0"/>
              </a:rPr>
              <a:t>mnohočlenu</a:t>
            </a:r>
            <a:r>
              <a:rPr lang="cs-CZ" sz="2900" dirty="0" smtClean="0">
                <a:latin typeface="Comic Sans MS" pitchFamily="66" charset="0"/>
              </a:rPr>
              <a:t>:</a:t>
            </a:r>
            <a:endParaRPr lang="cs-CZ" sz="2900" dirty="0">
              <a:latin typeface="Comic Sans MS" pitchFamily="66" charset="0"/>
            </a:endParaRPr>
          </a:p>
        </p:txBody>
      </p:sp>
      <p:sp>
        <p:nvSpPr>
          <p:cNvPr id="13315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914400" y="1600200"/>
            <a:ext cx="3009528" cy="4424363"/>
          </a:xfrm>
        </p:spPr>
        <p:txBody>
          <a:bodyPr>
            <a:normAutofit/>
          </a:bodyPr>
          <a:lstStyle/>
          <a:p>
            <a:r>
              <a:rPr lang="cs-CZ" sz="3600" dirty="0" smtClean="0">
                <a:latin typeface="Comic Sans MS" pitchFamily="66" charset="0"/>
              </a:rPr>
              <a:t>4</a:t>
            </a:r>
            <a:r>
              <a:rPr lang="cs-CZ" sz="3600" baseline="30000" dirty="0" smtClean="0">
                <a:latin typeface="Comic Sans MS" pitchFamily="66" charset="0"/>
              </a:rPr>
              <a:t>2</a:t>
            </a:r>
            <a:r>
              <a:rPr lang="cs-CZ" sz="3600" dirty="0" smtClean="0">
                <a:latin typeface="Comic Sans MS" pitchFamily="66" charset="0"/>
              </a:rPr>
              <a:t> + 2</a:t>
            </a:r>
            <a:r>
              <a:rPr lang="cs-CZ" sz="3600" baseline="30000" dirty="0" smtClean="0">
                <a:latin typeface="Comic Sans MS" pitchFamily="66" charset="0"/>
              </a:rPr>
              <a:t>2</a:t>
            </a:r>
            <a:endParaRPr lang="cs-CZ" sz="3600" baseline="30000" dirty="0">
              <a:latin typeface="Comic Sans MS" pitchFamily="66" charset="0"/>
            </a:endParaRPr>
          </a:p>
          <a:p>
            <a:r>
              <a:rPr lang="cs-CZ" sz="3600" dirty="0" smtClean="0">
                <a:latin typeface="Comic Sans MS" pitchFamily="66" charset="0"/>
              </a:rPr>
              <a:t>3</a:t>
            </a:r>
            <a:r>
              <a:rPr lang="cs-CZ" sz="3600" baseline="30000" dirty="0" smtClean="0">
                <a:latin typeface="Comic Sans MS" pitchFamily="66" charset="0"/>
              </a:rPr>
              <a:t>2  </a:t>
            </a:r>
            <a:r>
              <a:rPr lang="cs-CZ" sz="3600" dirty="0">
                <a:latin typeface="Comic Sans MS" pitchFamily="66" charset="0"/>
              </a:rPr>
              <a:t>+ 4</a:t>
            </a:r>
            <a:r>
              <a:rPr lang="cs-CZ" sz="3600" baseline="30000" dirty="0">
                <a:latin typeface="Comic Sans MS" pitchFamily="66" charset="0"/>
              </a:rPr>
              <a:t>2</a:t>
            </a:r>
            <a:r>
              <a:rPr lang="cs-CZ" sz="3600" dirty="0">
                <a:latin typeface="Comic Sans MS" pitchFamily="66" charset="0"/>
              </a:rPr>
              <a:t> </a:t>
            </a:r>
            <a:r>
              <a:rPr lang="cs-CZ" sz="3600" dirty="0" smtClean="0">
                <a:latin typeface="Comic Sans MS" pitchFamily="66" charset="0"/>
              </a:rPr>
              <a:t>+2</a:t>
            </a:r>
            <a:r>
              <a:rPr lang="cs-CZ" sz="3600" baseline="30000" dirty="0" smtClean="0">
                <a:latin typeface="Comic Sans MS" pitchFamily="66" charset="0"/>
              </a:rPr>
              <a:t>2</a:t>
            </a:r>
            <a:endParaRPr lang="cs-CZ" sz="3600" baseline="30000" dirty="0">
              <a:latin typeface="Comic Sans MS" pitchFamily="66" charset="0"/>
            </a:endParaRPr>
          </a:p>
          <a:p>
            <a:r>
              <a:rPr lang="cs-CZ" sz="3600" dirty="0" smtClean="0">
                <a:latin typeface="Comic Sans MS" pitchFamily="66" charset="0"/>
              </a:rPr>
              <a:t>5 . 4</a:t>
            </a:r>
            <a:r>
              <a:rPr lang="cs-CZ" sz="3600" baseline="30000" dirty="0" smtClean="0">
                <a:latin typeface="Comic Sans MS" pitchFamily="66" charset="0"/>
              </a:rPr>
              <a:t>2</a:t>
            </a:r>
            <a:endParaRPr lang="cs-CZ" sz="3600" baseline="30000" dirty="0">
              <a:latin typeface="Comic Sans MS" pitchFamily="66" charset="0"/>
            </a:endParaRPr>
          </a:p>
          <a:p>
            <a:r>
              <a:rPr lang="cs-CZ" sz="3600" dirty="0" smtClean="0">
                <a:latin typeface="Comic Sans MS" pitchFamily="66" charset="0"/>
              </a:rPr>
              <a:t>8 + 2.6 +5</a:t>
            </a:r>
            <a:r>
              <a:rPr lang="cs-CZ" sz="3600" baseline="30000" dirty="0" smtClean="0">
                <a:latin typeface="Comic Sans MS" pitchFamily="66" charset="0"/>
              </a:rPr>
              <a:t>2</a:t>
            </a:r>
            <a:endParaRPr lang="cs-CZ" sz="3600" baseline="30000" dirty="0">
              <a:latin typeface="Comic Sans MS" pitchFamily="66" charset="0"/>
            </a:endParaRPr>
          </a:p>
          <a:p>
            <a:r>
              <a:rPr lang="cs-CZ" sz="3600" dirty="0" smtClean="0">
                <a:latin typeface="Comic Sans MS" pitchFamily="66" charset="0"/>
              </a:rPr>
              <a:t>11</a:t>
            </a:r>
            <a:r>
              <a:rPr lang="cs-CZ" sz="3600" baseline="30000" dirty="0" smtClean="0">
                <a:latin typeface="Comic Sans MS" pitchFamily="66" charset="0"/>
              </a:rPr>
              <a:t>2 </a:t>
            </a:r>
            <a:r>
              <a:rPr lang="cs-CZ" sz="3600" dirty="0" smtClean="0">
                <a:latin typeface="Comic Sans MS" pitchFamily="66" charset="0"/>
              </a:rPr>
              <a:t>+ 3</a:t>
            </a:r>
            <a:r>
              <a:rPr lang="cs-CZ" sz="3600" baseline="30000" dirty="0" smtClean="0">
                <a:latin typeface="Comic Sans MS" pitchFamily="66" charset="0"/>
              </a:rPr>
              <a:t>2 </a:t>
            </a:r>
            <a:r>
              <a:rPr lang="cs-CZ" sz="3600" dirty="0" smtClean="0">
                <a:latin typeface="Comic Sans MS" pitchFamily="66" charset="0"/>
              </a:rPr>
              <a:t>- 5</a:t>
            </a:r>
            <a:r>
              <a:rPr lang="cs-CZ" sz="3600" baseline="30000" dirty="0" smtClean="0">
                <a:latin typeface="Comic Sans MS" pitchFamily="66" charset="0"/>
              </a:rPr>
              <a:t>2</a:t>
            </a:r>
            <a:endParaRPr lang="cs-CZ" sz="3600" baseline="30000" dirty="0">
              <a:latin typeface="Comic Sans MS" pitchFamily="66" charset="0"/>
            </a:endParaRPr>
          </a:p>
          <a:p>
            <a:r>
              <a:rPr lang="cs-CZ" sz="3600" dirty="0" smtClean="0">
                <a:latin typeface="Comic Sans MS" pitchFamily="66" charset="0"/>
              </a:rPr>
              <a:t>3</a:t>
            </a:r>
            <a:r>
              <a:rPr lang="cs-CZ" sz="3600" baseline="30000" dirty="0" smtClean="0">
                <a:latin typeface="Comic Sans MS" pitchFamily="66" charset="0"/>
              </a:rPr>
              <a:t>2.</a:t>
            </a:r>
            <a:r>
              <a:rPr lang="cs-CZ" sz="3600" dirty="0" smtClean="0">
                <a:latin typeface="Comic Sans MS" pitchFamily="66" charset="0"/>
              </a:rPr>
              <a:t>4</a:t>
            </a:r>
            <a:r>
              <a:rPr lang="cs-CZ" sz="3600" baseline="30000" dirty="0" smtClean="0">
                <a:latin typeface="Comic Sans MS" pitchFamily="66" charset="0"/>
              </a:rPr>
              <a:t>2</a:t>
            </a:r>
            <a:endParaRPr lang="cs-CZ" sz="3600" baseline="30000" dirty="0">
              <a:latin typeface="Comic Sans MS" pitchFamily="66" charset="0"/>
            </a:endParaRPr>
          </a:p>
          <a:p>
            <a:endParaRPr lang="cs-CZ" sz="3600" baseline="30000" dirty="0">
              <a:latin typeface="Comic Sans MS" pitchFamily="66" charset="0"/>
            </a:endParaRPr>
          </a:p>
          <a:p>
            <a:endParaRPr lang="cs-CZ" sz="1000" baseline="30000" dirty="0">
              <a:latin typeface="Comic Sans MS" pitchFamily="66" charset="0"/>
            </a:endParaRPr>
          </a:p>
        </p:txBody>
      </p:sp>
      <p:sp>
        <p:nvSpPr>
          <p:cNvPr id="13316" name="Rectangle 4"/>
          <p:cNvSpPr>
            <a:spLocks noGrp="1" noChangeArrowheads="1"/>
          </p:cNvSpPr>
          <p:nvPr>
            <p:ph sz="half" idx="2"/>
          </p:nvPr>
        </p:nvSpPr>
        <p:spPr>
          <a:xfrm>
            <a:off x="4499992" y="1600200"/>
            <a:ext cx="4415408" cy="4419600"/>
          </a:xfrm>
        </p:spPr>
        <p:txBody>
          <a:bodyPr>
            <a:normAutofit/>
          </a:bodyPr>
          <a:lstStyle/>
          <a:p>
            <a:r>
              <a:rPr lang="cs-CZ" sz="3400" dirty="0" smtClean="0">
                <a:solidFill>
                  <a:srgbClr val="CC3300"/>
                </a:solidFill>
              </a:rPr>
              <a:t>20</a:t>
            </a:r>
            <a:endParaRPr lang="cs-CZ" sz="3400" dirty="0" smtClean="0">
              <a:solidFill>
                <a:srgbClr val="FF0000"/>
              </a:solidFill>
            </a:endParaRPr>
          </a:p>
          <a:p>
            <a:r>
              <a:rPr lang="cs-CZ" sz="3400" dirty="0" smtClean="0">
                <a:solidFill>
                  <a:srgbClr val="CC3300"/>
                </a:solidFill>
              </a:rPr>
              <a:t>29</a:t>
            </a:r>
            <a:endParaRPr lang="cs-CZ" sz="3400" dirty="0"/>
          </a:p>
          <a:p>
            <a:r>
              <a:rPr lang="cs-CZ" sz="1900" dirty="0" smtClean="0"/>
              <a:t>Nejedná se o mnohočlen.</a:t>
            </a:r>
          </a:p>
          <a:p>
            <a:endParaRPr lang="cs-CZ" sz="1900" dirty="0" smtClean="0"/>
          </a:p>
          <a:p>
            <a:r>
              <a:rPr lang="cs-CZ" sz="3400" dirty="0" smtClean="0">
                <a:solidFill>
                  <a:srgbClr val="CC3300"/>
                </a:solidFill>
              </a:rPr>
              <a:t>45</a:t>
            </a:r>
            <a:endParaRPr lang="cs-CZ" sz="3400" dirty="0"/>
          </a:p>
          <a:p>
            <a:r>
              <a:rPr lang="cs-CZ" sz="3400" dirty="0" smtClean="0">
                <a:solidFill>
                  <a:srgbClr val="CC3300"/>
                </a:solidFill>
              </a:rPr>
              <a:t>105</a:t>
            </a:r>
            <a:endParaRPr lang="cs-CZ" sz="3400" dirty="0"/>
          </a:p>
          <a:p>
            <a:r>
              <a:rPr lang="cs-CZ" sz="2400" dirty="0"/>
              <a:t>Nejedná se o mnohočlen.</a:t>
            </a:r>
          </a:p>
          <a:p>
            <a:endParaRPr lang="cs-CZ" sz="2400" dirty="0"/>
          </a:p>
          <a:p>
            <a:endParaRPr lang="cs-CZ" sz="2400" dirty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968657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133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133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133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6" dur="2000"/>
                                        <p:tgtEl>
                                          <p:spTgt spid="133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7" dur="2000"/>
                                        <p:tgtEl>
                                          <p:spTgt spid="133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2" dur="2000"/>
                                        <p:tgtEl>
                                          <p:spTgt spid="133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000" dirty="0" smtClean="0"/>
              <a:t>Mnohočleny jsou tedy                </a:t>
            </a:r>
            <a:r>
              <a:rPr lang="cs-CZ" sz="3800" dirty="0" smtClean="0"/>
              <a:t> </a:t>
            </a:r>
            <a:endParaRPr lang="cs-CZ" sz="3800" dirty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  <a:p>
            <a:r>
              <a:rPr lang="cs-CZ" dirty="0" smtClean="0"/>
              <a:t>SLOŽENÉ Z VÍCE </a:t>
            </a:r>
            <a:endParaRPr lang="cs-CZ" dirty="0"/>
          </a:p>
          <a:p>
            <a:r>
              <a:rPr lang="cs-CZ" dirty="0" smtClean="0"/>
              <a:t>JEDNOTLIVÝMI ČLENY MNOHOČLENU MOHOU BÝT</a:t>
            </a:r>
          </a:p>
          <a:p>
            <a:endParaRPr lang="cs-CZ" dirty="0"/>
          </a:p>
          <a:p>
            <a:r>
              <a:rPr lang="cs-CZ" dirty="0" smtClean="0"/>
              <a:t>MNOHOČLENY NAZÝVÁME PODLE </a:t>
            </a:r>
          </a:p>
          <a:p>
            <a:endParaRPr lang="cs-CZ" dirty="0"/>
          </a:p>
          <a:p>
            <a:r>
              <a:rPr lang="cs-CZ" dirty="0" smtClean="0"/>
              <a:t>VÝRAZ  4</a:t>
            </a:r>
            <a:r>
              <a:rPr lang="cs-CZ" dirty="0" smtClean="0">
                <a:latin typeface="Comic Sans MS" pitchFamily="66" charset="0"/>
              </a:rPr>
              <a:t>x</a:t>
            </a:r>
            <a:r>
              <a:rPr lang="cs-CZ" baseline="30000" dirty="0" smtClean="0">
                <a:latin typeface="Comic Sans MS" pitchFamily="66" charset="0"/>
              </a:rPr>
              <a:t>2 </a:t>
            </a:r>
            <a:r>
              <a:rPr lang="cs-CZ" dirty="0">
                <a:latin typeface="Comic Sans MS" pitchFamily="66" charset="0"/>
              </a:rPr>
              <a:t>+ </a:t>
            </a:r>
            <a:r>
              <a:rPr lang="cs-CZ" dirty="0" smtClean="0">
                <a:latin typeface="Comic Sans MS" pitchFamily="66" charset="0"/>
              </a:rPr>
              <a:t>3r</a:t>
            </a:r>
            <a:r>
              <a:rPr lang="cs-CZ" baseline="30000" dirty="0" smtClean="0">
                <a:latin typeface="Comic Sans MS" pitchFamily="66" charset="0"/>
              </a:rPr>
              <a:t>2 </a:t>
            </a:r>
            <a:r>
              <a:rPr lang="cs-CZ" dirty="0" smtClean="0">
                <a:latin typeface="Comic Sans MS" pitchFamily="66" charset="0"/>
              </a:rPr>
              <a:t>– 5   je </a:t>
            </a:r>
          </a:p>
          <a:p>
            <a:endParaRPr lang="cs-CZ" baseline="30000" dirty="0">
              <a:latin typeface="Comic Sans MS" pitchFamily="66" charset="0"/>
            </a:endParaRPr>
          </a:p>
          <a:p>
            <a:r>
              <a:rPr lang="cs-CZ" dirty="0" smtClean="0"/>
              <a:t>SOUČIN </a:t>
            </a:r>
            <a:r>
              <a:rPr lang="cs-CZ" dirty="0" smtClean="0">
                <a:latin typeface="Comic Sans MS" pitchFamily="66" charset="0"/>
              </a:rPr>
              <a:t>5x </a:t>
            </a:r>
            <a:r>
              <a:rPr lang="cs-CZ" dirty="0">
                <a:latin typeface="Comic Sans MS" pitchFamily="66" charset="0"/>
              </a:rPr>
              <a:t>. </a:t>
            </a:r>
            <a:r>
              <a:rPr lang="cs-CZ" dirty="0" smtClean="0">
                <a:latin typeface="Comic Sans MS" pitchFamily="66" charset="0"/>
              </a:rPr>
              <a:t>4</a:t>
            </a:r>
            <a:r>
              <a:rPr lang="cs-CZ" baseline="30000" dirty="0" smtClean="0">
                <a:latin typeface="Comic Sans MS" pitchFamily="66" charset="0"/>
              </a:rPr>
              <a:t>2 </a:t>
            </a:r>
            <a:endParaRPr lang="cs-CZ" baseline="30000" dirty="0">
              <a:latin typeface="Comic Sans MS" pitchFamily="66" charset="0"/>
            </a:endParaRPr>
          </a:p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2" name="Obdélníkový popisek 1"/>
          <p:cNvSpPr/>
          <p:nvPr/>
        </p:nvSpPr>
        <p:spPr>
          <a:xfrm>
            <a:off x="7092280" y="764704"/>
            <a:ext cx="1512168" cy="432048"/>
          </a:xfrm>
          <a:prstGeom prst="wedge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VÝRAZY</a:t>
            </a:r>
            <a:endParaRPr lang="cs-CZ" dirty="0"/>
          </a:p>
        </p:txBody>
      </p:sp>
      <p:sp>
        <p:nvSpPr>
          <p:cNvPr id="5" name="Obdélníkový popisek 4"/>
          <p:cNvSpPr/>
          <p:nvPr/>
        </p:nvSpPr>
        <p:spPr>
          <a:xfrm>
            <a:off x="3347864" y="2204864"/>
            <a:ext cx="3312368" cy="432048"/>
          </a:xfrm>
          <a:prstGeom prst="wedge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JEDNODUŠŠÍCH  VÝRAZŮ</a:t>
            </a:r>
            <a:endParaRPr lang="cs-CZ" dirty="0"/>
          </a:p>
        </p:txBody>
      </p:sp>
      <p:sp>
        <p:nvSpPr>
          <p:cNvPr id="6" name="Obdélníkový popisek 5"/>
          <p:cNvSpPr/>
          <p:nvPr/>
        </p:nvSpPr>
        <p:spPr>
          <a:xfrm>
            <a:off x="899592" y="3140968"/>
            <a:ext cx="1584176" cy="432048"/>
          </a:xfrm>
          <a:prstGeom prst="wedge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ČÍSLA</a:t>
            </a:r>
            <a:endParaRPr lang="cs-CZ" dirty="0"/>
          </a:p>
        </p:txBody>
      </p:sp>
      <p:sp>
        <p:nvSpPr>
          <p:cNvPr id="7" name="Obdélníkový popisek 6"/>
          <p:cNvSpPr/>
          <p:nvPr/>
        </p:nvSpPr>
        <p:spPr>
          <a:xfrm>
            <a:off x="2843808" y="3140968"/>
            <a:ext cx="1584176" cy="432048"/>
          </a:xfrm>
          <a:prstGeom prst="wedge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PROMĚNNÉ</a:t>
            </a:r>
            <a:endParaRPr lang="cs-CZ" dirty="0"/>
          </a:p>
        </p:txBody>
      </p:sp>
      <p:sp>
        <p:nvSpPr>
          <p:cNvPr id="8" name="Obdélníkový popisek 7"/>
          <p:cNvSpPr/>
          <p:nvPr/>
        </p:nvSpPr>
        <p:spPr>
          <a:xfrm>
            <a:off x="4860032" y="3117930"/>
            <a:ext cx="2988332" cy="432048"/>
          </a:xfrm>
          <a:prstGeom prst="wedge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SOUČINY A PODÍLY</a:t>
            </a:r>
            <a:endParaRPr lang="cs-CZ" dirty="0"/>
          </a:p>
        </p:txBody>
      </p:sp>
      <p:sp>
        <p:nvSpPr>
          <p:cNvPr id="9" name="Obdélníkový popisek 8"/>
          <p:cNvSpPr/>
          <p:nvPr/>
        </p:nvSpPr>
        <p:spPr>
          <a:xfrm>
            <a:off x="899592" y="3933056"/>
            <a:ext cx="2736304" cy="432048"/>
          </a:xfrm>
          <a:prstGeom prst="wedge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POČTU  JEJI ČLENŮ</a:t>
            </a:r>
            <a:endParaRPr lang="cs-CZ" dirty="0"/>
          </a:p>
        </p:txBody>
      </p:sp>
      <p:sp>
        <p:nvSpPr>
          <p:cNvPr id="10" name="Obdélníkový popisek 9"/>
          <p:cNvSpPr/>
          <p:nvPr/>
        </p:nvSpPr>
        <p:spPr>
          <a:xfrm>
            <a:off x="4555360" y="4335629"/>
            <a:ext cx="3312368" cy="432048"/>
          </a:xfrm>
          <a:prstGeom prst="wedge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PŘÍKLADEM  MNOHOČLENU</a:t>
            </a:r>
            <a:endParaRPr lang="cs-CZ" dirty="0"/>
          </a:p>
        </p:txBody>
      </p:sp>
      <p:sp>
        <p:nvSpPr>
          <p:cNvPr id="11" name="Obdélníkový popisek 10"/>
          <p:cNvSpPr/>
          <p:nvPr/>
        </p:nvSpPr>
        <p:spPr>
          <a:xfrm>
            <a:off x="3635896" y="5181397"/>
            <a:ext cx="2880320" cy="432048"/>
          </a:xfrm>
          <a:prstGeom prst="wedge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NENÍ  MNOHOČLEN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71507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4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4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4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43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43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43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433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433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433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10" name="Rectangle 6"/>
          <p:cNvSpPr>
            <a:spLocks noGrp="1" noChangeArrowheads="1"/>
          </p:cNvSpPr>
          <p:nvPr>
            <p:ph type="title"/>
          </p:nvPr>
        </p:nvSpPr>
        <p:spPr>
          <a:xfrm>
            <a:off x="323528" y="2420888"/>
            <a:ext cx="8260672" cy="1039427"/>
          </a:xfrm>
        </p:spPr>
        <p:txBody>
          <a:bodyPr/>
          <a:lstStyle/>
          <a:p>
            <a:r>
              <a:rPr lang="cs-CZ" dirty="0"/>
              <a:t>Děkuji za pozornost.</a:t>
            </a: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5877272"/>
            <a:ext cx="8229600" cy="248891"/>
          </a:xfrm>
        </p:spPr>
        <p:txBody>
          <a:bodyPr>
            <a:normAutofit fontScale="47500" lnSpcReduction="20000"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58778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ékárna">
  <a:themeElements>
    <a:clrScheme name="Lékárna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Lékárna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Lékárna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Apothecary</Template>
  <TotalTime>205</TotalTime>
  <Words>288</Words>
  <Application>Microsoft Office PowerPoint</Application>
  <PresentationFormat>Předvádění na obrazovce (4:3)</PresentationFormat>
  <Paragraphs>88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Lékárna</vt:lpstr>
      <vt:lpstr>Prezentace aplikace PowerPoint</vt:lpstr>
      <vt:lpstr>Prezentace aplikace PowerPoint</vt:lpstr>
      <vt:lpstr>Mnohočleny</vt:lpstr>
      <vt:lpstr>Co jsou  to Mnohočleny?</vt:lpstr>
      <vt:lpstr>Další příklady mnohočlenů</vt:lpstr>
      <vt:lpstr>Určete názvy mnohočlenů:</vt:lpstr>
      <vt:lpstr>Vypočítejte hodnotu mnohočlenu:</vt:lpstr>
      <vt:lpstr>Mnohočleny jsou tedy                 </vt:lpstr>
      <vt:lpstr>Děkuji za pozornost.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Student</dc:creator>
  <cp:lastModifiedBy>student</cp:lastModifiedBy>
  <cp:revision>29</cp:revision>
  <dcterms:created xsi:type="dcterms:W3CDTF">2011-09-22T07:34:55Z</dcterms:created>
  <dcterms:modified xsi:type="dcterms:W3CDTF">2012-06-19T06:37:13Z</dcterms:modified>
</cp:coreProperties>
</file>