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58" r:id="rId4"/>
    <p:sldId id="259" r:id="rId5"/>
    <p:sldId id="260" r:id="rId6"/>
    <p:sldId id="268" r:id="rId7"/>
    <p:sldId id="261" r:id="rId8"/>
    <p:sldId id="262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F210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Mnohočleny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4C3225-91E6-4B69-9423-3CBB4B9C0587}" type="presOf" srcId="{D1B46980-6531-4606-95E6-44980827E919}" destId="{6140AFEC-043D-4C43-A2F9-D0F5331DF3A3}" srcOrd="0" destOrd="0" presId="urn:microsoft.com/office/officeart/2005/8/layout/target3"/>
    <dgm:cxn modelId="{30808D4C-581E-41C5-9BF9-AA83CC1B136B}" type="presOf" srcId="{B651F6E3-6281-48DB-9319-2AEAFDAE7572}" destId="{6BB5E863-4638-4E1D-BFDE-399D028AC4ED}" srcOrd="1" destOrd="0" presId="urn:microsoft.com/office/officeart/2005/8/layout/target3"/>
    <dgm:cxn modelId="{E417C4B1-C7A1-497F-A35A-F0957981BD7D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681977-B28C-49B0-BAB1-268D80D7BC8A}" type="presOf" srcId="{757F3AB3-0718-4624-B441-E567A8F0AB56}" destId="{333A1088-737F-45CB-B68E-254E46348037}" srcOrd="0" destOrd="0" presId="urn:microsoft.com/office/officeart/2005/8/layout/target3"/>
    <dgm:cxn modelId="{30C7F49A-CA79-463D-B48E-9C415C81A57C}" type="presOf" srcId="{B651F6E3-6281-48DB-9319-2AEAFDAE7572}" destId="{619D679B-A015-4ECF-8348-D1034C574F40}" srcOrd="0" destOrd="0" presId="urn:microsoft.com/office/officeart/2005/8/layout/target3"/>
    <dgm:cxn modelId="{CC9CCF4C-BA50-425D-A2A1-AD534454F99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B4BD8B-50D1-4606-BB6E-42BBD3DCDA7A}" type="presOf" srcId="{D1B46980-6531-4606-95E6-44980827E919}" destId="{2BE915AB-18AA-4053-B92C-3BFC9ED204BB}" srcOrd="1" destOrd="0" presId="urn:microsoft.com/office/officeart/2005/8/layout/target3"/>
    <dgm:cxn modelId="{8427054C-C55C-4AF5-867E-202FBDF9ABED}" type="presOf" srcId="{D1D4F407-5343-4D3F-B5B9-D407B03CAEB4}" destId="{D005CE8C-CC26-4C3E-AC11-E15060ECD759}" srcOrd="0" destOrd="0" presId="urn:microsoft.com/office/officeart/2005/8/layout/target3"/>
    <dgm:cxn modelId="{586A7989-EA37-4E74-9B1F-3CBA0E1ABBAA}" type="presOf" srcId="{4C35D32F-0EAB-4CD7-82EE-45574DC2A586}" destId="{890E4F0B-2866-4A3F-A3C7-2A14B1797930}" srcOrd="1" destOrd="0" presId="urn:microsoft.com/office/officeart/2005/8/layout/target3"/>
    <dgm:cxn modelId="{754D2D37-EAF0-4708-A62F-3637CA4F62F0}" type="presOf" srcId="{D1D4F407-5343-4D3F-B5B9-D407B03CAEB4}" destId="{AED2198E-93D5-4001-81B4-73124B309672}" srcOrd="1" destOrd="0" presId="urn:microsoft.com/office/officeart/2005/8/layout/target3"/>
    <dgm:cxn modelId="{1FFDF152-843A-4B48-9372-30948E45383E}" type="presOf" srcId="{D8197B8C-B260-4A16-BDF4-0947B075E274}" destId="{25B08C86-7E15-44DC-BE7F-FFB55DD49D12}" srcOrd="0" destOrd="0" presId="urn:microsoft.com/office/officeart/2005/8/layout/target3"/>
    <dgm:cxn modelId="{EF23EF78-FCAC-410D-90F1-C387AB054AE5}" type="presParOf" srcId="{333A1088-737F-45CB-B68E-254E46348037}" destId="{F5ABB229-8D3B-4694-996A-96F23CF14429}" srcOrd="0" destOrd="0" presId="urn:microsoft.com/office/officeart/2005/8/layout/target3"/>
    <dgm:cxn modelId="{163AC5BA-D055-4760-ACFB-91122B904718}" type="presParOf" srcId="{333A1088-737F-45CB-B68E-254E46348037}" destId="{F41139FD-01EE-4571-8B17-4FB00FC51163}" srcOrd="1" destOrd="0" presId="urn:microsoft.com/office/officeart/2005/8/layout/target3"/>
    <dgm:cxn modelId="{9CBA62C5-3112-43B6-96AC-B7CC03ADBB23}" type="presParOf" srcId="{333A1088-737F-45CB-B68E-254E46348037}" destId="{D005CE8C-CC26-4C3E-AC11-E15060ECD759}" srcOrd="2" destOrd="0" presId="urn:microsoft.com/office/officeart/2005/8/layout/target3"/>
    <dgm:cxn modelId="{93CB7AC6-02F1-4D22-A686-F9A4AADDEADD}" type="presParOf" srcId="{333A1088-737F-45CB-B68E-254E46348037}" destId="{2C702D82-9B77-49B7-9568-BB8EB47C3372}" srcOrd="3" destOrd="0" presId="urn:microsoft.com/office/officeart/2005/8/layout/target3"/>
    <dgm:cxn modelId="{BA19576B-F33B-45C6-82F8-1A3026DD261A}" type="presParOf" srcId="{333A1088-737F-45CB-B68E-254E46348037}" destId="{A52A0455-90FF-4808-ABD0-F02540D31D5A}" srcOrd="4" destOrd="0" presId="urn:microsoft.com/office/officeart/2005/8/layout/target3"/>
    <dgm:cxn modelId="{00E85309-89A8-4337-8152-8DE0BB3D1C99}" type="presParOf" srcId="{333A1088-737F-45CB-B68E-254E46348037}" destId="{6140AFEC-043D-4C43-A2F9-D0F5331DF3A3}" srcOrd="5" destOrd="0" presId="urn:microsoft.com/office/officeart/2005/8/layout/target3"/>
    <dgm:cxn modelId="{A18A3712-3B14-4922-A7DC-CDDB5B218E6B}" type="presParOf" srcId="{333A1088-737F-45CB-B68E-254E46348037}" destId="{9358AC05-5D7D-4327-9F80-1AD486AEA664}" srcOrd="6" destOrd="0" presId="urn:microsoft.com/office/officeart/2005/8/layout/target3"/>
    <dgm:cxn modelId="{7131BB79-4F9F-4D27-9651-75F57D721968}" type="presParOf" srcId="{333A1088-737F-45CB-B68E-254E46348037}" destId="{313FC574-E1CD-4FB4-B054-0B805CE0447D}" srcOrd="7" destOrd="0" presId="urn:microsoft.com/office/officeart/2005/8/layout/target3"/>
    <dgm:cxn modelId="{1F1D11D1-1D81-499F-B72C-03D8D8C3B488}" type="presParOf" srcId="{333A1088-737F-45CB-B68E-254E46348037}" destId="{619D679B-A015-4ECF-8348-D1034C574F40}" srcOrd="8" destOrd="0" presId="urn:microsoft.com/office/officeart/2005/8/layout/target3"/>
    <dgm:cxn modelId="{2EE43C8B-38C2-476C-A72D-BA0FBA7ACC10}" type="presParOf" srcId="{333A1088-737F-45CB-B68E-254E46348037}" destId="{322283A8-4A27-4CDA-BAE3-F381106A9174}" srcOrd="9" destOrd="0" presId="urn:microsoft.com/office/officeart/2005/8/layout/target3"/>
    <dgm:cxn modelId="{BA80CA90-0E12-42FC-8C7C-174B8A27C2EA}" type="presParOf" srcId="{333A1088-737F-45CB-B68E-254E46348037}" destId="{FFC9F71D-1B4F-4AD9-A4A6-86ADEFC8AF5C}" srcOrd="10" destOrd="0" presId="urn:microsoft.com/office/officeart/2005/8/layout/target3"/>
    <dgm:cxn modelId="{3B6C808E-FF8F-48E2-82BB-10DE0E615777}" type="presParOf" srcId="{333A1088-737F-45CB-B68E-254E46348037}" destId="{25B08C86-7E15-44DC-BE7F-FFB55DD49D12}" srcOrd="11" destOrd="0" presId="urn:microsoft.com/office/officeart/2005/8/layout/target3"/>
    <dgm:cxn modelId="{B33C3669-E1B3-440A-90EB-B91614EE1BA8}" type="presParOf" srcId="{333A1088-737F-45CB-B68E-254E46348037}" destId="{76644BE8-9D7C-4C09-B250-3D10AF48CBB7}" srcOrd="12" destOrd="0" presId="urn:microsoft.com/office/officeart/2005/8/layout/target3"/>
    <dgm:cxn modelId="{6B3B8EC2-3781-4241-96A8-600FB8713836}" type="presParOf" srcId="{333A1088-737F-45CB-B68E-254E46348037}" destId="{EE85B701-7295-41C0-BA7A-34D3756A2AE6}" srcOrd="13" destOrd="0" presId="urn:microsoft.com/office/officeart/2005/8/layout/target3"/>
    <dgm:cxn modelId="{902B5830-B88F-417F-A351-D39F597E42B2}" type="presParOf" srcId="{333A1088-737F-45CB-B68E-254E46348037}" destId="{8BEBB6EC-1DAA-4CAC-8A25-BC0FCBD5DBD5}" srcOrd="14" destOrd="0" presId="urn:microsoft.com/office/officeart/2005/8/layout/target3"/>
    <dgm:cxn modelId="{16BBA384-7A8D-4938-9149-8BC2B3A1634D}" type="presParOf" srcId="{333A1088-737F-45CB-B68E-254E46348037}" destId="{AED2198E-93D5-4001-81B4-73124B309672}" srcOrd="15" destOrd="0" presId="urn:microsoft.com/office/officeart/2005/8/layout/target3"/>
    <dgm:cxn modelId="{40B136B7-FA10-408E-8F6D-3CF745F62404}" type="presParOf" srcId="{333A1088-737F-45CB-B68E-254E46348037}" destId="{2BE915AB-18AA-4053-B92C-3BFC9ED204BB}" srcOrd="16" destOrd="0" presId="urn:microsoft.com/office/officeart/2005/8/layout/target3"/>
    <dgm:cxn modelId="{A311DF00-E82B-4C26-9D6A-47D6B0CB22C8}" type="presParOf" srcId="{333A1088-737F-45CB-B68E-254E46348037}" destId="{6BB5E863-4638-4E1D-BFDE-399D028AC4ED}" srcOrd="17" destOrd="0" presId="urn:microsoft.com/office/officeart/2005/8/layout/target3"/>
    <dgm:cxn modelId="{0956EFB1-B229-41B1-8060-AEB19A51EEE3}" type="presParOf" srcId="{333A1088-737F-45CB-B68E-254E46348037}" destId="{5A5FFA88-C948-4069-8E93-59FA12366E83}" srcOrd="18" destOrd="0" presId="urn:microsoft.com/office/officeart/2005/8/layout/target3"/>
    <dgm:cxn modelId="{DA9BDFD8-D4C1-4367-A150-1EF793C72E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Mnohočleny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954720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25144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419872" y="378904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MNOHOČLENY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2681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5000"/>
    </mc:Choice>
    <mc:Fallback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37696927"/>
              </p:ext>
            </p:extLst>
          </p:nvPr>
        </p:nvGraphicFramePr>
        <p:xfrm>
          <a:off x="1763688" y="908720"/>
          <a:ext cx="5325496" cy="4983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2748"/>
                <a:gridCol w="2662748"/>
              </a:tblGrid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 vytvoření projektu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</a:t>
                      </a:r>
                      <a:r>
                        <a:rPr lang="cs-CZ" sz="1600" dirty="0" smtClean="0">
                          <a:effectLst/>
                        </a:rPr>
                        <a:t>duben, únor </a:t>
                      </a:r>
                      <a:r>
                        <a:rPr lang="cs-CZ" sz="1600" dirty="0" smtClean="0">
                          <a:effectLst/>
                        </a:rPr>
                        <a:t>2012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8.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662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Popis prezentace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je </a:t>
                      </a:r>
                      <a:r>
                        <a:rPr lang="cs-CZ" sz="1600" dirty="0" smtClean="0">
                          <a:effectLst/>
                        </a:rPr>
                        <a:t>určena</a:t>
                      </a:r>
                      <a:r>
                        <a:rPr lang="cs-CZ" sz="1600" baseline="0" dirty="0" smtClean="0">
                          <a:effectLst/>
                        </a:rPr>
                        <a:t> </a:t>
                      </a:r>
                      <a:r>
                        <a:rPr lang="cs-CZ" sz="1600" dirty="0" smtClean="0">
                          <a:effectLst/>
                        </a:rPr>
                        <a:t>do </a:t>
                      </a:r>
                      <a:r>
                        <a:rPr lang="cs-CZ" sz="1600" dirty="0">
                          <a:effectLst/>
                        </a:rPr>
                        <a:t>tématu </a:t>
                      </a:r>
                      <a:r>
                        <a:rPr lang="cs-CZ" sz="1600" dirty="0" smtClean="0">
                          <a:effectLst/>
                        </a:rPr>
                        <a:t>rovnost a lineární rovnice, </a:t>
                      </a:r>
                      <a:r>
                        <a:rPr lang="cs-CZ" sz="1600" dirty="0">
                          <a:effectLst/>
                        </a:rPr>
                        <a:t>využívá znalosti a dovednosti žáků s prací v editoru Microsoft </a:t>
                      </a:r>
                      <a:r>
                        <a:rPr lang="cs-CZ" sz="1600" dirty="0" smtClean="0">
                          <a:effectLst/>
                        </a:rPr>
                        <a:t>PowerPoint </a:t>
                      </a:r>
                      <a:r>
                        <a:rPr lang="cs-CZ" sz="1600" dirty="0">
                          <a:effectLst/>
                        </a:rPr>
                        <a:t>a matematické znalosti i dovednosti v oboru racionálních čísel.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může být </a:t>
                      </a:r>
                      <a:r>
                        <a:rPr lang="cs-CZ" sz="1600" dirty="0" smtClean="0">
                          <a:effectLst/>
                        </a:rPr>
                        <a:t>využita </a:t>
                      </a:r>
                      <a:r>
                        <a:rPr lang="cs-CZ" sz="1600" dirty="0">
                          <a:effectLst/>
                        </a:rPr>
                        <a:t>pro práci malé až tříčlenné skupiny, celé třídy na interaktivní tabuli a také jako práce pro jednotlivce.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0392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Lineární rovnice</a:t>
            </a:r>
            <a:endParaRPr lang="cs-CZ" dirty="0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Rovnost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700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Co </a:t>
            </a:r>
            <a:r>
              <a:rPr lang="cs-CZ" dirty="0" smtClean="0"/>
              <a:t>to je rovnost?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ctr">
              <a:buFont typeface="Wingdings" pitchFamily="2" charset="2"/>
              <a:buNone/>
            </a:pPr>
            <a:r>
              <a:rPr lang="cs-CZ" dirty="0" smtClean="0"/>
              <a:t>Rovnost je vztah dvou číselných výrazů např. 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14 – 2 = 24 : 2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Kdy se pravá strana rovnosti rovná levé straně rovnosti.</a:t>
            </a: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Rovnost si můžeme představit  jako rovnováhu na rovnoramenných vahách.  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Rovnost  se nezmění, jestliže k oběma stranám rovnosti, přičteme stejné číslo, respektive od obou stran rovnosti odečteme stejné číslo.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Stejný vztah platí i pro násobení a dělení</a:t>
            </a: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PŘÍKLADY:</a:t>
            </a: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65 + 35 = 100       65 + 35 + 10 = 100 + 10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3 + 7 = 10        4 . (3 + 7) = 4 . 10</a:t>
            </a:r>
            <a:endParaRPr lang="cs-CZ" dirty="0"/>
          </a:p>
        </p:txBody>
      </p:sp>
      <p:sp>
        <p:nvSpPr>
          <p:cNvPr id="2" name="Šipka doprava 1"/>
          <p:cNvSpPr/>
          <p:nvPr/>
        </p:nvSpPr>
        <p:spPr>
          <a:xfrm>
            <a:off x="3923928" y="5373216"/>
            <a:ext cx="3600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923928" y="5648643"/>
            <a:ext cx="3600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439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 dirty="0" smtClean="0"/>
              <a:t>Vyjádřete číslo 10 jako</a:t>
            </a:r>
            <a:endParaRPr lang="cs-CZ" sz="29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628800"/>
            <a:ext cx="3226172" cy="4530725"/>
          </a:xfrm>
        </p:spPr>
        <p:txBody>
          <a:bodyPr/>
          <a:lstStyle/>
          <a:p>
            <a:endParaRPr lang="cs-CZ" sz="1200" dirty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Součet dvou desetinných čísel</a:t>
            </a:r>
            <a:endParaRPr lang="cs-CZ" sz="1400" b="1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Rozdíl dvou desetinných čísel</a:t>
            </a:r>
            <a:endParaRPr lang="cs-CZ" sz="1400" b="1" dirty="0">
              <a:latin typeface="Comic Sans MS" pitchFamily="66" charset="0"/>
            </a:endParaRPr>
          </a:p>
          <a:p>
            <a:endParaRPr lang="cs-CZ" sz="1400" b="1" dirty="0">
              <a:latin typeface="Comic Sans MS" pitchFamily="66" charset="0"/>
            </a:endParaRPr>
          </a:p>
          <a:p>
            <a:endParaRPr lang="cs-CZ" sz="1400" b="1" dirty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Součin dvou desetinných čísel</a:t>
            </a:r>
          </a:p>
          <a:p>
            <a:endParaRPr lang="cs-CZ" sz="1400" b="1" dirty="0">
              <a:latin typeface="Comic Sans MS" pitchFamily="66" charset="0"/>
            </a:endParaRPr>
          </a:p>
          <a:p>
            <a:pPr marL="114300" indent="0">
              <a:buNone/>
            </a:pPr>
            <a:endParaRPr lang="cs-CZ" sz="1400" b="1" dirty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Podíl dvou desetinných čísel</a:t>
            </a:r>
            <a:endParaRPr lang="cs-CZ" sz="1400" b="1" dirty="0">
              <a:latin typeface="Comic Sans MS" pitchFamily="66" charset="0"/>
            </a:endParaRPr>
          </a:p>
          <a:p>
            <a:endParaRPr lang="cs-CZ" sz="1400" b="1" dirty="0">
              <a:latin typeface="Comic Sans MS" pitchFamily="66" charset="0"/>
            </a:endParaRPr>
          </a:p>
          <a:p>
            <a:endParaRPr lang="cs-CZ" sz="1400" b="1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Součet dvou zlomků</a:t>
            </a:r>
          </a:p>
          <a:p>
            <a:endParaRPr lang="cs-CZ" sz="1400" b="1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788024" y="1628800"/>
            <a:ext cx="3226172" cy="45307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200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4,5 + 5,5 = 3,3 + 6,7 = 10</a:t>
            </a:r>
          </a:p>
          <a:p>
            <a:endParaRPr lang="cs-CZ" sz="1200" dirty="0" smtClean="0">
              <a:latin typeface="Comic Sans MS" pitchFamily="66" charset="0"/>
            </a:endParaRPr>
          </a:p>
          <a:p>
            <a:endParaRPr lang="cs-CZ" sz="1200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15,65 – 5,65 = 12,3 -2,3 =10</a:t>
            </a:r>
          </a:p>
          <a:p>
            <a:endParaRPr lang="cs-CZ" sz="1400" b="1" dirty="0" smtClean="0">
              <a:latin typeface="Comic Sans MS" pitchFamily="66" charset="0"/>
            </a:endParaRPr>
          </a:p>
          <a:p>
            <a:endParaRPr lang="cs-CZ" sz="1400" b="1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0,8 . 12,5 = 62,5 .0,16 = 10</a:t>
            </a:r>
          </a:p>
          <a:p>
            <a:endParaRPr lang="cs-CZ" sz="1400" b="1" dirty="0" smtClean="0">
              <a:latin typeface="Comic Sans MS" pitchFamily="66" charset="0"/>
            </a:endParaRPr>
          </a:p>
          <a:p>
            <a:endParaRPr lang="cs-CZ" sz="1400" b="1" dirty="0" smtClean="0">
              <a:latin typeface="Comic Sans MS" pitchFamily="66" charset="0"/>
            </a:endParaRPr>
          </a:p>
          <a:p>
            <a:r>
              <a:rPr lang="cs-CZ" sz="1400" b="1" dirty="0" smtClean="0">
                <a:latin typeface="Comic Sans MS" pitchFamily="66" charset="0"/>
              </a:rPr>
              <a:t>22,5 : 2,25 = 44,5 : 4,45=10</a:t>
            </a:r>
          </a:p>
          <a:p>
            <a:endParaRPr lang="cs-CZ" sz="1400" b="1" dirty="0" smtClean="0">
              <a:latin typeface="Comic Sans MS" pitchFamily="66" charset="0"/>
            </a:endParaRPr>
          </a:p>
          <a:p>
            <a:endParaRPr lang="cs-CZ" sz="1400" b="1" u="sng" dirty="0" smtClean="0">
              <a:latin typeface="Comic Sans MS" pitchFamily="66" charset="0"/>
            </a:endParaRPr>
          </a:p>
          <a:p>
            <a:r>
              <a:rPr lang="cs-CZ" sz="1400" b="1" u="sng" dirty="0" smtClean="0">
                <a:latin typeface="Comic Sans MS" pitchFamily="66" charset="0"/>
              </a:rPr>
              <a:t>25</a:t>
            </a:r>
            <a:r>
              <a:rPr lang="cs-CZ" sz="1400" b="1" dirty="0" smtClean="0">
                <a:latin typeface="Comic Sans MS" pitchFamily="66" charset="0"/>
              </a:rPr>
              <a:t> + </a:t>
            </a:r>
            <a:r>
              <a:rPr lang="cs-CZ" sz="1400" b="1" u="sng" dirty="0" smtClean="0">
                <a:latin typeface="Comic Sans MS" pitchFamily="66" charset="0"/>
              </a:rPr>
              <a:t>50</a:t>
            </a:r>
            <a:r>
              <a:rPr lang="cs-CZ" sz="1400" b="1" dirty="0" smtClean="0">
                <a:latin typeface="Comic Sans MS" pitchFamily="66" charset="0"/>
              </a:rPr>
              <a:t> = </a:t>
            </a:r>
            <a:r>
              <a:rPr lang="cs-CZ" sz="1400" b="1" u="sng" dirty="0" smtClean="0">
                <a:latin typeface="Comic Sans MS" pitchFamily="66" charset="0"/>
              </a:rPr>
              <a:t>32</a:t>
            </a:r>
            <a:r>
              <a:rPr lang="cs-CZ" sz="1400" b="1" dirty="0" smtClean="0">
                <a:latin typeface="Comic Sans MS" pitchFamily="66" charset="0"/>
              </a:rPr>
              <a:t> + </a:t>
            </a:r>
            <a:r>
              <a:rPr lang="cs-CZ" sz="1400" b="1" u="sng" dirty="0" smtClean="0">
                <a:latin typeface="Comic Sans MS" pitchFamily="66" charset="0"/>
              </a:rPr>
              <a:t>6</a:t>
            </a:r>
            <a:r>
              <a:rPr lang="cs-CZ" sz="1400" b="1" dirty="0" smtClean="0">
                <a:latin typeface="Comic Sans MS" pitchFamily="66" charset="0"/>
              </a:rPr>
              <a:t> =</a:t>
            </a:r>
            <a:r>
              <a:rPr lang="cs-CZ" sz="1400" b="1" u="sng" dirty="0" smtClean="0">
                <a:latin typeface="Comic Sans MS" pitchFamily="66" charset="0"/>
              </a:rPr>
              <a:t> 10 </a:t>
            </a:r>
          </a:p>
          <a:p>
            <a:r>
              <a:rPr lang="cs-CZ" sz="1400" b="1" dirty="0" smtClean="0">
                <a:latin typeface="Comic Sans MS" pitchFamily="66" charset="0"/>
              </a:rPr>
              <a:t> 5    10    4    3  </a:t>
            </a:r>
            <a:r>
              <a:rPr lang="cs-CZ" sz="1400" b="1" dirty="0">
                <a:latin typeface="Comic Sans MS" pitchFamily="66" charset="0"/>
              </a:rPr>
              <a:t> </a:t>
            </a:r>
            <a:r>
              <a:rPr lang="cs-CZ" sz="1400" b="1" dirty="0" smtClean="0">
                <a:latin typeface="Comic Sans MS" pitchFamily="66" charset="0"/>
              </a:rPr>
              <a:t> 1</a:t>
            </a:r>
            <a:endParaRPr lang="cs-CZ" sz="1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2766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2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>
          <a:xfrm>
            <a:off x="425450" y="407988"/>
            <a:ext cx="8261350" cy="1039812"/>
          </a:xfrm>
        </p:spPr>
        <p:txBody>
          <a:bodyPr wrap="square" numCol="1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cs-CZ" sz="2900" cap="none" dirty="0" smtClean="0">
                <a:latin typeface="Arial" charset="0"/>
              </a:rPr>
              <a:t>Vyberte správný znak pro rovnost či nerovnost dvou číselných výrazů, po kliknutí zůstanou pouze správné odpovědi</a:t>
            </a:r>
            <a:r>
              <a:rPr lang="cs-CZ" sz="2900" cap="none" dirty="0" smtClean="0">
                <a:latin typeface="Comic Sans MS" pitchFamily="66" charset="0"/>
              </a:rPr>
              <a:t>: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914400" y="1600200"/>
            <a:ext cx="3802063" cy="4424363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Arial" charset="0"/>
              </a:rPr>
              <a:t>3+2 . </a:t>
            </a:r>
            <a:r>
              <a:rPr lang="cs-CZ" sz="3200" dirty="0" smtClean="0">
                <a:latin typeface="Comic Sans MS" pitchFamily="66" charset="0"/>
              </a:rPr>
              <a:t>2</a:t>
            </a:r>
            <a:r>
              <a:rPr lang="cs-CZ" sz="3200" baseline="30000" dirty="0" smtClean="0">
                <a:latin typeface="Comic Sans MS" pitchFamily="66" charset="0"/>
              </a:rPr>
              <a:t>2</a:t>
            </a:r>
            <a:r>
              <a:rPr lang="cs-CZ" sz="3200" baseline="30000" dirty="0" smtClean="0">
                <a:latin typeface="Arial" charset="0"/>
              </a:rPr>
              <a:t>  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smtClean="0">
                <a:latin typeface="Arial" charset="0"/>
              </a:rPr>
              <a:t>a  4</a:t>
            </a:r>
            <a:r>
              <a:rPr lang="cs-CZ" sz="3200" baseline="30000" dirty="0" smtClean="0">
                <a:latin typeface="Comic Sans MS" pitchFamily="66" charset="0"/>
              </a:rPr>
              <a:t>2</a:t>
            </a:r>
            <a:r>
              <a:rPr lang="cs-CZ" sz="3200" dirty="0" smtClean="0">
                <a:latin typeface="Arial" charset="0"/>
              </a:rPr>
              <a:t> - 7</a:t>
            </a:r>
            <a:endParaRPr lang="cs-CZ" sz="3200" baseline="300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3</a:t>
            </a:r>
            <a:r>
              <a:rPr lang="cs-CZ" sz="3200" baseline="30000" dirty="0" smtClean="0">
                <a:latin typeface="Comic Sans MS" pitchFamily="66" charset="0"/>
              </a:rPr>
              <a:t>2 </a:t>
            </a:r>
            <a:r>
              <a:rPr lang="cs-CZ" sz="3200" dirty="0" smtClean="0">
                <a:latin typeface="Comic Sans MS" pitchFamily="66" charset="0"/>
              </a:rPr>
              <a:t>+ </a:t>
            </a:r>
            <a:r>
              <a:rPr lang="cs-CZ" sz="3200" dirty="0" smtClean="0">
                <a:latin typeface="Arial" charset="0"/>
              </a:rPr>
              <a:t>6</a:t>
            </a:r>
            <a:r>
              <a:rPr lang="cs-CZ" sz="3200" baseline="30000" dirty="0" smtClean="0">
                <a:latin typeface="Comic Sans MS" pitchFamily="66" charset="0"/>
              </a:rPr>
              <a:t>2</a:t>
            </a:r>
            <a:r>
              <a:rPr lang="cs-CZ" sz="3200" dirty="0" smtClean="0">
                <a:latin typeface="Comic Sans MS" pitchFamily="66" charset="0"/>
              </a:rPr>
              <a:t> </a:t>
            </a:r>
            <a:r>
              <a:rPr lang="cs-CZ" sz="3200" dirty="0" smtClean="0">
                <a:latin typeface="Arial" charset="0"/>
              </a:rPr>
              <a:t> a  50 - 5</a:t>
            </a:r>
            <a:r>
              <a:rPr lang="cs-CZ" sz="3200" baseline="30000" dirty="0" smtClean="0">
                <a:latin typeface="Arial" charset="0"/>
              </a:rPr>
              <a:t>1</a:t>
            </a:r>
          </a:p>
          <a:p>
            <a:r>
              <a:rPr lang="cs-CZ" sz="3200" dirty="0" smtClean="0">
                <a:latin typeface="Arial" charset="0"/>
              </a:rPr>
              <a:t>3</a:t>
            </a:r>
            <a:r>
              <a:rPr lang="cs-CZ" sz="3200" dirty="0" smtClean="0">
                <a:latin typeface="Comic Sans MS" pitchFamily="66" charset="0"/>
              </a:rPr>
              <a:t>.4</a:t>
            </a:r>
            <a:r>
              <a:rPr lang="cs-CZ" sz="3200" dirty="0" smtClean="0">
                <a:latin typeface="Arial" charset="0"/>
              </a:rPr>
              <a:t> – 1</a:t>
            </a:r>
            <a:r>
              <a:rPr lang="cs-CZ" sz="3200" baseline="30000" dirty="0" smtClean="0">
                <a:latin typeface="Arial" charset="0"/>
              </a:rPr>
              <a:t>12  </a:t>
            </a:r>
            <a:r>
              <a:rPr lang="cs-CZ" sz="3200" dirty="0" smtClean="0">
                <a:latin typeface="Arial" charset="0"/>
              </a:rPr>
              <a:t>a  6- 2.3 </a:t>
            </a:r>
            <a:endParaRPr lang="cs-CZ" sz="3200" baseline="30000" dirty="0" smtClean="0">
              <a:latin typeface="Arial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3+5</a:t>
            </a:r>
            <a:r>
              <a:rPr lang="cs-CZ" sz="3200" baseline="30000" dirty="0" smtClean="0">
                <a:latin typeface="Comic Sans MS" pitchFamily="66" charset="0"/>
              </a:rPr>
              <a:t>2 </a:t>
            </a:r>
            <a:r>
              <a:rPr lang="cs-CZ" sz="3200" dirty="0">
                <a:latin typeface="Comic Sans MS" pitchFamily="66" charset="0"/>
              </a:rPr>
              <a:t> </a:t>
            </a:r>
            <a:r>
              <a:rPr lang="cs-CZ" sz="3200" dirty="0" smtClean="0">
                <a:latin typeface="Comic Sans MS" pitchFamily="66" charset="0"/>
              </a:rPr>
              <a:t>a 3+5 . 5</a:t>
            </a:r>
            <a:endParaRPr lang="cs-CZ" sz="3200" baseline="300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11-1-10 a 11</a:t>
            </a:r>
            <a:r>
              <a:rPr lang="cs-CZ" sz="3200" baseline="30000" dirty="0" smtClean="0">
                <a:latin typeface="Comic Sans MS" pitchFamily="66" charset="0"/>
              </a:rPr>
              <a:t>0</a:t>
            </a:r>
          </a:p>
          <a:p>
            <a:pPr marL="114300" indent="0">
              <a:buNone/>
            </a:pPr>
            <a:endParaRPr lang="cs-CZ" sz="1800" baseline="30000" dirty="0" smtClean="0">
              <a:latin typeface="Comic Sans MS" pitchFamily="66" charset="0"/>
            </a:endParaRPr>
          </a:p>
          <a:p>
            <a:r>
              <a:rPr lang="cs-CZ" sz="3200" dirty="0" smtClean="0">
                <a:latin typeface="Comic Sans MS" pitchFamily="66" charset="0"/>
              </a:rPr>
              <a:t>10 : 0</a:t>
            </a:r>
            <a:r>
              <a:rPr lang="cs-CZ" sz="3200" baseline="30000" dirty="0" smtClean="0">
                <a:latin typeface="Comic Sans MS" pitchFamily="66" charset="0"/>
              </a:rPr>
              <a:t>10  </a:t>
            </a:r>
            <a:r>
              <a:rPr lang="cs-CZ" sz="3200" dirty="0" smtClean="0">
                <a:latin typeface="Comic Sans MS" pitchFamily="66" charset="0"/>
              </a:rPr>
              <a:t>a  1</a:t>
            </a:r>
            <a:r>
              <a:rPr lang="cs-CZ" sz="3200" baseline="30000" dirty="0" smtClean="0">
                <a:latin typeface="Comic Sans MS" pitchFamily="66" charset="0"/>
              </a:rPr>
              <a:t>10</a:t>
            </a:r>
          </a:p>
          <a:p>
            <a:endParaRPr lang="cs-CZ" sz="3200" baseline="30000" dirty="0" smtClean="0">
              <a:latin typeface="Comic Sans MS" pitchFamily="66" charset="0"/>
            </a:endParaRPr>
          </a:p>
          <a:p>
            <a:endParaRPr lang="cs-CZ" sz="3600" baseline="30000" dirty="0" smtClean="0">
              <a:latin typeface="Comic Sans MS" pitchFamily="66" charset="0"/>
            </a:endParaRPr>
          </a:p>
          <a:p>
            <a:endParaRPr lang="cs-CZ" sz="1000" baseline="30000" dirty="0" smtClean="0">
              <a:latin typeface="Comic Sans MS" pitchFamily="66" charset="0"/>
            </a:endParaRPr>
          </a:p>
        </p:txBody>
      </p:sp>
      <p:sp>
        <p:nvSpPr>
          <p:cNvPr id="1127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932363" y="1628775"/>
            <a:ext cx="1150937" cy="3240385"/>
          </a:xfrm>
        </p:spPr>
        <p:txBody>
          <a:bodyPr>
            <a:normAutofit/>
          </a:bodyPr>
          <a:lstStyle/>
          <a:p>
            <a:r>
              <a:rPr lang="cs-CZ" sz="3400" dirty="0" smtClean="0">
                <a:latin typeface="Arial" charset="0"/>
              </a:rPr>
              <a:t>= 	</a:t>
            </a:r>
          </a:p>
          <a:p>
            <a:r>
              <a:rPr lang="cs-CZ" sz="3400" dirty="0" smtClean="0">
                <a:latin typeface="Arial" charset="0"/>
              </a:rPr>
              <a:t>=</a:t>
            </a:r>
          </a:p>
          <a:p>
            <a:r>
              <a:rPr lang="cs-CZ" sz="3400" dirty="0" smtClean="0">
                <a:latin typeface="Arial" charset="0"/>
              </a:rPr>
              <a:t>= 	</a:t>
            </a:r>
          </a:p>
          <a:p>
            <a:r>
              <a:rPr lang="cs-CZ" sz="3400" dirty="0" smtClean="0">
                <a:latin typeface="Arial" charset="0"/>
              </a:rPr>
              <a:t>= </a:t>
            </a:r>
          </a:p>
          <a:p>
            <a:r>
              <a:rPr lang="cs-CZ" sz="3400" dirty="0" smtClean="0">
                <a:latin typeface="Arial" charset="0"/>
              </a:rPr>
              <a:t>= 	         </a:t>
            </a:r>
          </a:p>
          <a:p>
            <a:endParaRPr lang="cs-CZ" sz="2400" dirty="0" smtClean="0"/>
          </a:p>
        </p:txBody>
      </p:sp>
      <p:sp>
        <p:nvSpPr>
          <p:cNvPr id="2" name="Rectangle 6"/>
          <p:cNvSpPr>
            <a:spLocks noChangeArrowheads="1"/>
          </p:cNvSpPr>
          <p:nvPr/>
        </p:nvSpPr>
        <p:spPr bwMode="auto">
          <a:xfrm>
            <a:off x="6372225" y="1700213"/>
            <a:ext cx="1150938" cy="3168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&lt; 	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&lt; 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&lt; 	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&lt; 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 smtClean="0">
                <a:solidFill>
                  <a:schemeClr val="tx2"/>
                </a:solidFill>
              </a:rPr>
              <a:t>&lt;</a:t>
            </a:r>
            <a:endParaRPr lang="cs-CZ" sz="3400" dirty="0">
              <a:solidFill>
                <a:schemeClr val="tx2"/>
              </a:solidFill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7596188" y="1628775"/>
            <a:ext cx="1150937" cy="3168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 	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 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 	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 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r>
              <a:rPr lang="cs-CZ" sz="3400" dirty="0">
                <a:solidFill>
                  <a:schemeClr val="tx2"/>
                </a:solidFill>
              </a:rPr>
              <a:t>&gt;</a:t>
            </a:r>
          </a:p>
          <a:p>
            <a:pPr marL="342900" indent="-2286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</a:pPr>
            <a:endParaRPr lang="cs-CZ" sz="2400" dirty="0">
              <a:solidFill>
                <a:schemeClr val="tx2"/>
              </a:solidFill>
              <a:latin typeface="Century Gothic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4869160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Výraz je neplatný, protože 0 nelze dělit.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9509701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900" dirty="0" smtClean="0">
                <a:latin typeface="Comic Sans MS" pitchFamily="66" charset="0"/>
              </a:rPr>
              <a:t>Určete hodnotu </a:t>
            </a:r>
            <a:r>
              <a:rPr lang="cs-CZ" sz="3200" cap="none" dirty="0">
                <a:latin typeface="Comic Sans MS" pitchFamily="66" charset="0"/>
              </a:rPr>
              <a:t>x</a:t>
            </a:r>
            <a:r>
              <a:rPr lang="cs-CZ" sz="2900" dirty="0" smtClean="0">
                <a:latin typeface="Comic Sans MS" pitchFamily="66" charset="0"/>
              </a:rPr>
              <a:t> v rovnosti:</a:t>
            </a:r>
            <a:endParaRPr lang="cs-CZ" sz="2900" dirty="0">
              <a:latin typeface="Comic Sans MS" pitchFamily="66" charset="0"/>
            </a:endParaRPr>
          </a:p>
        </p:txBody>
      </p:sp>
      <p:sp>
        <p:nvSpPr>
          <p:cNvPr id="1126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914400" y="1600200"/>
            <a:ext cx="3297560" cy="4424363"/>
          </a:xfrm>
        </p:spPr>
        <p:txBody>
          <a:bodyPr>
            <a:normAutofit lnSpcReduction="10000"/>
          </a:bodyPr>
          <a:lstStyle/>
          <a:p>
            <a:r>
              <a:rPr lang="cs-CZ" sz="3600" dirty="0">
                <a:latin typeface="Comic Sans MS" pitchFamily="66" charset="0"/>
              </a:rPr>
              <a:t>2</a:t>
            </a:r>
            <a:r>
              <a:rPr lang="cs-CZ" sz="3600" baseline="30000" dirty="0">
                <a:latin typeface="Comic Sans MS" pitchFamily="66" charset="0"/>
              </a:rPr>
              <a:t>2</a:t>
            </a:r>
            <a:r>
              <a:rPr lang="cs-CZ" sz="3600" dirty="0" smtClean="0">
                <a:latin typeface="Comic Sans MS" pitchFamily="66" charset="0"/>
              </a:rPr>
              <a:t> +10 = x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r>
              <a:rPr lang="cs-CZ" sz="3600" dirty="0" smtClean="0">
                <a:latin typeface="Comic Sans MS" pitchFamily="66" charset="0"/>
              </a:rPr>
              <a:t>+2. 5 = x</a:t>
            </a:r>
          </a:p>
          <a:p>
            <a:r>
              <a:rPr lang="cs-CZ" sz="3600" dirty="0" smtClean="0">
                <a:latin typeface="Comic Sans MS" pitchFamily="66" charset="0"/>
              </a:rPr>
              <a:t>x =6+4 :2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x = </a:t>
            </a:r>
            <a:r>
              <a:rPr lang="cs-CZ" sz="3600" dirty="0" smtClean="0">
                <a:latin typeface="Comic Sans MS" pitchFamily="66" charset="0"/>
              </a:rPr>
              <a:t>5 . 5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3+5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. 10 = x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2+2+6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 x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>
                <a:latin typeface="Comic Sans MS" pitchFamily="66" charset="0"/>
              </a:rPr>
              <a:t>45 : 9-5 = x</a:t>
            </a:r>
            <a:endParaRPr lang="cs-CZ" sz="3600" baseline="30000" dirty="0">
              <a:latin typeface="Comic Sans MS" pitchFamily="66" charset="0"/>
            </a:endParaRPr>
          </a:p>
          <a:p>
            <a:endParaRPr lang="cs-CZ" sz="3600" baseline="30000" dirty="0">
              <a:latin typeface="Comic Sans MS" pitchFamily="66" charset="0"/>
            </a:endParaRPr>
          </a:p>
          <a:p>
            <a:endParaRPr lang="cs-CZ" sz="3600" baseline="30000" dirty="0">
              <a:latin typeface="Comic Sans MS" pitchFamily="66" charset="0"/>
            </a:endParaRPr>
          </a:p>
          <a:p>
            <a:endParaRPr lang="cs-CZ" sz="1000" baseline="30000" dirty="0">
              <a:latin typeface="Comic Sans MS" pitchFamily="66" charset="0"/>
            </a:endParaRPr>
          </a:p>
        </p:txBody>
      </p:sp>
      <p:sp>
        <p:nvSpPr>
          <p:cNvPr id="11270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716016" y="1600200"/>
            <a:ext cx="3970784" cy="4424363"/>
          </a:xfrm>
        </p:spPr>
        <p:txBody>
          <a:bodyPr>
            <a:normAutofit lnSpcReduction="10000"/>
          </a:bodyPr>
          <a:lstStyle/>
          <a:p>
            <a:r>
              <a:rPr lang="cs-CZ" sz="3400" dirty="0" smtClean="0"/>
              <a:t>x = 14</a:t>
            </a:r>
          </a:p>
          <a:p>
            <a:r>
              <a:rPr lang="cs-CZ" sz="3400" dirty="0"/>
              <a:t>x = </a:t>
            </a:r>
            <a:r>
              <a:rPr lang="cs-CZ" sz="3400" dirty="0" smtClean="0"/>
              <a:t>19</a:t>
            </a:r>
            <a:endParaRPr lang="cs-CZ" sz="3400" dirty="0"/>
          </a:p>
          <a:p>
            <a:r>
              <a:rPr lang="cs-CZ" sz="3400" dirty="0"/>
              <a:t>x = </a:t>
            </a:r>
            <a:r>
              <a:rPr lang="cs-CZ" sz="3400" dirty="0" smtClean="0"/>
              <a:t>8</a:t>
            </a:r>
            <a:endParaRPr lang="cs-CZ" sz="3400" dirty="0"/>
          </a:p>
          <a:p>
            <a:r>
              <a:rPr lang="cs-CZ" sz="3400" dirty="0"/>
              <a:t>x = </a:t>
            </a:r>
            <a:r>
              <a:rPr lang="cs-CZ" sz="3400" dirty="0" smtClean="0"/>
              <a:t>125</a:t>
            </a:r>
            <a:endParaRPr lang="cs-CZ" sz="3400" dirty="0"/>
          </a:p>
          <a:p>
            <a:r>
              <a:rPr lang="cs-CZ" sz="3400" dirty="0"/>
              <a:t>x = </a:t>
            </a:r>
            <a:r>
              <a:rPr lang="cs-CZ" sz="3400" dirty="0" smtClean="0"/>
              <a:t> 253</a:t>
            </a:r>
            <a:endParaRPr lang="cs-CZ" sz="3400" dirty="0"/>
          </a:p>
          <a:p>
            <a:r>
              <a:rPr lang="cs-CZ" sz="3400" dirty="0"/>
              <a:t>x = </a:t>
            </a:r>
            <a:r>
              <a:rPr lang="cs-CZ" sz="3400" dirty="0" smtClean="0"/>
              <a:t>40</a:t>
            </a:r>
          </a:p>
          <a:p>
            <a:r>
              <a:rPr lang="cs-CZ" sz="3400" dirty="0"/>
              <a:t>x = </a:t>
            </a:r>
            <a:r>
              <a:rPr lang="cs-CZ" sz="3400" dirty="0" smtClean="0"/>
              <a:t>0</a:t>
            </a:r>
            <a:endParaRPr lang="cs-CZ" sz="3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581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12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900" dirty="0" smtClean="0">
                <a:latin typeface="Comic Sans MS" pitchFamily="66" charset="0"/>
              </a:rPr>
              <a:t>Vypočítejte hodnotu </a:t>
            </a:r>
            <a:r>
              <a:rPr lang="cs-CZ" sz="3600" dirty="0" smtClean="0">
                <a:solidFill>
                  <a:srgbClr val="7030A0"/>
                </a:solidFill>
                <a:latin typeface="Comic Sans MS" pitchFamily="66" charset="0"/>
              </a:rPr>
              <a:t>mnohočlenu v rovnosti</a:t>
            </a:r>
            <a:r>
              <a:rPr lang="cs-CZ" sz="2900" dirty="0" smtClean="0">
                <a:latin typeface="Comic Sans MS" pitchFamily="66" charset="0"/>
              </a:rPr>
              <a:t>:</a:t>
            </a:r>
            <a:endParaRPr lang="cs-CZ" sz="2900" dirty="0">
              <a:latin typeface="Comic Sans MS" pitchFamily="66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914400" y="1600200"/>
            <a:ext cx="3369568" cy="44243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4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r>
              <a:rPr lang="cs-CZ" sz="3600" dirty="0" smtClean="0">
                <a:latin typeface="Comic Sans MS" pitchFamily="66" charset="0"/>
              </a:rPr>
              <a:t> + 2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 smtClean="0">
                <a:latin typeface="Comic Sans MS" pitchFamily="66" charset="0"/>
              </a:rPr>
              <a:t>2  </a:t>
            </a:r>
            <a:r>
              <a:rPr lang="cs-CZ" sz="3600" dirty="0">
                <a:latin typeface="Comic Sans MS" pitchFamily="66" charset="0"/>
              </a:rPr>
              <a:t>+ 4</a:t>
            </a:r>
            <a:r>
              <a:rPr lang="cs-CZ" sz="3600" baseline="30000" dirty="0">
                <a:latin typeface="Comic Sans MS" pitchFamily="66" charset="0"/>
              </a:rPr>
              <a:t>2</a:t>
            </a:r>
            <a:r>
              <a:rPr lang="cs-CZ" sz="3600" dirty="0">
                <a:latin typeface="Comic Sans MS" pitchFamily="66" charset="0"/>
              </a:rPr>
              <a:t> </a:t>
            </a:r>
            <a:r>
              <a:rPr lang="cs-CZ" sz="3600" dirty="0" smtClean="0">
                <a:latin typeface="Comic Sans MS" pitchFamily="66" charset="0"/>
              </a:rPr>
              <a:t>+2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5 . 4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8 + 2.6 +5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11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+ 3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– 5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2</a:t>
            </a:r>
            <a:r>
              <a:rPr lang="cs-CZ" sz="3600" baseline="30000" dirty="0" smtClean="0">
                <a:latin typeface="Comic Sans MS" pitchFamily="66" charset="0"/>
              </a:rPr>
              <a:t>2.</a:t>
            </a:r>
            <a:r>
              <a:rPr lang="cs-CZ" sz="3600" dirty="0" smtClean="0">
                <a:latin typeface="Comic Sans MS" pitchFamily="66" charset="0"/>
              </a:rPr>
              <a:t>4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endParaRPr lang="cs-CZ" sz="3600" baseline="30000" dirty="0">
              <a:latin typeface="Comic Sans MS" pitchFamily="66" charset="0"/>
            </a:endParaRPr>
          </a:p>
          <a:p>
            <a:endParaRPr lang="cs-CZ" sz="1000" baseline="30000" dirty="0">
              <a:latin typeface="Comic Sans MS" pitchFamily="66" charset="0"/>
            </a:endParaRPr>
          </a:p>
        </p:txBody>
      </p:sp>
      <p:sp>
        <p:nvSpPr>
          <p:cNvPr id="13316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499992" y="1600200"/>
            <a:ext cx="4415408" cy="4419600"/>
          </a:xfrm>
        </p:spPr>
        <p:txBody>
          <a:bodyPr>
            <a:normAutofit/>
          </a:bodyPr>
          <a:lstStyle/>
          <a:p>
            <a:r>
              <a:rPr lang="cs-CZ" sz="3400" dirty="0" smtClean="0">
                <a:solidFill>
                  <a:srgbClr val="CC3300"/>
                </a:solidFill>
              </a:rPr>
              <a:t>20</a:t>
            </a:r>
            <a:endParaRPr lang="cs-CZ" sz="3400" dirty="0" smtClean="0">
              <a:solidFill>
                <a:srgbClr val="FF0000"/>
              </a:solidFill>
            </a:endParaRPr>
          </a:p>
          <a:p>
            <a:r>
              <a:rPr lang="cs-CZ" sz="3400" dirty="0" smtClean="0">
                <a:solidFill>
                  <a:srgbClr val="CC3300"/>
                </a:solidFill>
              </a:rPr>
              <a:t>29</a:t>
            </a:r>
            <a:endParaRPr lang="cs-CZ" sz="3400" dirty="0"/>
          </a:p>
          <a:p>
            <a:r>
              <a:rPr lang="cs-CZ" sz="1900" dirty="0" smtClean="0"/>
              <a:t>Nejedná se o mnohočlen. Hodnota výrazu je </a:t>
            </a:r>
            <a:r>
              <a:rPr lang="cs-CZ" sz="2000" dirty="0" smtClean="0">
                <a:solidFill>
                  <a:srgbClr val="CC3300"/>
                </a:solidFill>
              </a:rPr>
              <a:t>90</a:t>
            </a:r>
            <a:endParaRPr lang="cs-CZ" sz="1900" dirty="0" smtClean="0"/>
          </a:p>
          <a:p>
            <a:r>
              <a:rPr lang="cs-CZ" sz="3400" dirty="0" smtClean="0">
                <a:solidFill>
                  <a:srgbClr val="CC3300"/>
                </a:solidFill>
              </a:rPr>
              <a:t>45</a:t>
            </a:r>
            <a:endParaRPr lang="cs-CZ" sz="3400" dirty="0"/>
          </a:p>
          <a:p>
            <a:r>
              <a:rPr lang="cs-CZ" sz="3400" dirty="0" smtClean="0">
                <a:solidFill>
                  <a:srgbClr val="CC3300"/>
                </a:solidFill>
              </a:rPr>
              <a:t>105</a:t>
            </a:r>
            <a:endParaRPr lang="cs-CZ" sz="3400" dirty="0"/>
          </a:p>
          <a:p>
            <a:r>
              <a:rPr lang="cs-CZ" sz="2400" dirty="0"/>
              <a:t>Nejedná se o mnohočlen. Hodnota výrazu je </a:t>
            </a:r>
            <a:r>
              <a:rPr lang="cs-CZ" sz="2400" dirty="0" smtClean="0">
                <a:solidFill>
                  <a:srgbClr val="CC3300"/>
                </a:solidFill>
              </a:rPr>
              <a:t>64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6865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Rectangle 6"/>
          <p:cNvSpPr>
            <a:spLocks noGrp="1" noChangeArrowheads="1"/>
          </p:cNvSpPr>
          <p:nvPr>
            <p:ph type="title"/>
          </p:nvPr>
        </p:nvSpPr>
        <p:spPr>
          <a:xfrm>
            <a:off x="323528" y="2420888"/>
            <a:ext cx="8260672" cy="1039427"/>
          </a:xfrm>
        </p:spPr>
        <p:txBody>
          <a:bodyPr/>
          <a:lstStyle/>
          <a:p>
            <a:r>
              <a:rPr lang="cs-CZ" dirty="0"/>
              <a:t>Děkuji za pozornost.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877272"/>
            <a:ext cx="8229600" cy="248891"/>
          </a:xfrm>
        </p:spPr>
        <p:txBody>
          <a:bodyPr>
            <a:normAutofit fontScale="47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877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Cihlář J., Zelenka M., Matematika 8, Pythagoras </a:t>
            </a:r>
            <a:r>
              <a:rPr lang="cs-CZ" dirty="0" err="1" smtClean="0"/>
              <a:t>Publishing</a:t>
            </a:r>
            <a:r>
              <a:rPr lang="cs-CZ" dirty="0" smtClean="0"/>
              <a:t> a. s. Olomouc 1998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241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340</TotalTime>
  <Words>467</Words>
  <Application>Microsoft Office PowerPoint</Application>
  <PresentationFormat>Předvádění na obrazovce (4:3)</PresentationFormat>
  <Paragraphs>117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Lékárna</vt:lpstr>
      <vt:lpstr>Snímek 1</vt:lpstr>
      <vt:lpstr>Snímek 2</vt:lpstr>
      <vt:lpstr>Rovnost</vt:lpstr>
      <vt:lpstr>Co to je rovnost?</vt:lpstr>
      <vt:lpstr>Vyjádřete číslo 10 jako</vt:lpstr>
      <vt:lpstr>Vyberte správný znak pro rovnost či nerovnost dvou číselných výrazů, po kliknutí zůstanou pouze správné odpovědi:</vt:lpstr>
      <vt:lpstr>Určete hodnotu x v rovnosti:</vt:lpstr>
      <vt:lpstr>Vypočítejte hodnotu mnohočlenu v rovnosti:</vt:lpstr>
      <vt:lpstr>Děkuji za pozornost.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expert</cp:lastModifiedBy>
  <cp:revision>42</cp:revision>
  <dcterms:created xsi:type="dcterms:W3CDTF">2011-09-22T07:34:55Z</dcterms:created>
  <dcterms:modified xsi:type="dcterms:W3CDTF">2012-06-19T08:34:58Z</dcterms:modified>
</cp:coreProperties>
</file>