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7" r:id="rId2"/>
    <p:sldId id="277" r:id="rId3"/>
    <p:sldId id="258" r:id="rId4"/>
    <p:sldId id="259" r:id="rId5"/>
    <p:sldId id="281" r:id="rId6"/>
    <p:sldId id="262" r:id="rId7"/>
    <p:sldId id="263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82" r:id="rId18"/>
    <p:sldId id="275" r:id="rId19"/>
    <p:sldId id="276" r:id="rId20"/>
    <p:sldId id="283" r:id="rId21"/>
    <p:sldId id="279" r:id="rId22"/>
    <p:sldId id="280" r:id="rId23"/>
    <p:sldId id="264" r:id="rId2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VY_32_INOVACE_04_Pravěk a Starověk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Osoblaha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Marian Hrabovský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</a:t>
          </a:r>
          <a:r>
            <a:rPr lang="cs-CZ" sz="2000" smtClean="0"/>
            <a:t>: Vývoj společnosti v pravěku a starověku 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CZ.1.07/1.4.00/21.0816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24816" custLinFactNeighborY="26263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 custLinFactNeighborX="1020" custLinFactNeighborY="1213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B94E01D-5AC4-43E4-8180-C3E710AADA4D}" type="presOf" srcId="{757F3AB3-0718-4624-B441-E567A8F0AB56}" destId="{333A1088-737F-45CB-B68E-254E46348037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2BCEBFD9-D6F4-4D92-BC3C-DA2DD972D4DC}" type="presOf" srcId="{4C35D32F-0EAB-4CD7-82EE-45574DC2A586}" destId="{8BEBB6EC-1DAA-4CAC-8A25-BC0FCBD5DBD5}" srcOrd="0" destOrd="0" presId="urn:microsoft.com/office/officeart/2005/8/layout/target3"/>
    <dgm:cxn modelId="{0D78F501-AEF4-47B0-9C4E-A5BE32D2DDBD}" type="presOf" srcId="{D8197B8C-B260-4A16-BDF4-0947B075E274}" destId="{25B08C86-7E15-44DC-BE7F-FFB55DD49D12}" srcOrd="0" destOrd="0" presId="urn:microsoft.com/office/officeart/2005/8/layout/target3"/>
    <dgm:cxn modelId="{9CC548EA-FF59-432D-ABEE-E958150D6E84}" type="presOf" srcId="{D1B46980-6531-4606-95E6-44980827E919}" destId="{6140AFEC-043D-4C43-A2F9-D0F5331DF3A3}" srcOrd="0" destOrd="0" presId="urn:microsoft.com/office/officeart/2005/8/layout/target3"/>
    <dgm:cxn modelId="{4C0D2707-358A-44C6-8EE9-6872BF5E0E04}" type="presOf" srcId="{B651F6E3-6281-48DB-9319-2AEAFDAE7572}" destId="{619D679B-A015-4ECF-8348-D1034C574F40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03A2C2D7-C355-4799-AE27-24FC4BC41238}" type="presOf" srcId="{D8197B8C-B260-4A16-BDF4-0947B075E274}" destId="{5A5FFA88-C948-4069-8E93-59FA12366E83}" srcOrd="1" destOrd="0" presId="urn:microsoft.com/office/officeart/2005/8/layout/target3"/>
    <dgm:cxn modelId="{A257EC98-A66A-42F9-A521-2AA8BE9CD408}" type="presOf" srcId="{D1D4F407-5343-4D3F-B5B9-D407B03CAEB4}" destId="{AED2198E-93D5-4001-81B4-73124B309672}" srcOrd="1" destOrd="0" presId="urn:microsoft.com/office/officeart/2005/8/layout/target3"/>
    <dgm:cxn modelId="{035A8ADD-2368-4103-A638-38C7A57F3DDB}" type="presOf" srcId="{B651F6E3-6281-48DB-9319-2AEAFDAE7572}" destId="{6BB5E863-4638-4E1D-BFDE-399D028AC4ED}" srcOrd="1" destOrd="0" presId="urn:microsoft.com/office/officeart/2005/8/layout/target3"/>
    <dgm:cxn modelId="{BBE15FA5-C07E-46F5-AF75-610064F95A5A}" type="presOf" srcId="{D1D4F407-5343-4D3F-B5B9-D407B03CAEB4}" destId="{D005CE8C-CC26-4C3E-AC11-E15060ECD759}" srcOrd="0" destOrd="0" presId="urn:microsoft.com/office/officeart/2005/8/layout/target3"/>
    <dgm:cxn modelId="{7A723D72-ABB4-41E5-AC37-69F591A52907}" type="presOf" srcId="{4C35D32F-0EAB-4CD7-82EE-45574DC2A586}" destId="{890E4F0B-2866-4A3F-A3C7-2A14B1797930}" srcOrd="1" destOrd="0" presId="urn:microsoft.com/office/officeart/2005/8/layout/target3"/>
    <dgm:cxn modelId="{D6E0B587-540C-4E92-8131-089B22CC5C50}" type="presOf" srcId="{D1B46980-6531-4606-95E6-44980827E919}" destId="{2BE915AB-18AA-4053-B92C-3BFC9ED204BB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8071B18A-C893-437F-9966-4417B64ADB8C}" type="presParOf" srcId="{333A1088-737F-45CB-B68E-254E46348037}" destId="{F5ABB229-8D3B-4694-996A-96F23CF14429}" srcOrd="0" destOrd="0" presId="urn:microsoft.com/office/officeart/2005/8/layout/target3"/>
    <dgm:cxn modelId="{301BBF6F-3CC5-47FD-9C6C-17676AF5ACBE}" type="presParOf" srcId="{333A1088-737F-45CB-B68E-254E46348037}" destId="{F41139FD-01EE-4571-8B17-4FB00FC51163}" srcOrd="1" destOrd="0" presId="urn:microsoft.com/office/officeart/2005/8/layout/target3"/>
    <dgm:cxn modelId="{9DAAABF2-771E-495A-AFE2-CAB4C02BFA90}" type="presParOf" srcId="{333A1088-737F-45CB-B68E-254E46348037}" destId="{D005CE8C-CC26-4C3E-AC11-E15060ECD759}" srcOrd="2" destOrd="0" presId="urn:microsoft.com/office/officeart/2005/8/layout/target3"/>
    <dgm:cxn modelId="{89F5ACD9-87DB-47FD-A8B2-B159DC3C7312}" type="presParOf" srcId="{333A1088-737F-45CB-B68E-254E46348037}" destId="{2C702D82-9B77-49B7-9568-BB8EB47C3372}" srcOrd="3" destOrd="0" presId="urn:microsoft.com/office/officeart/2005/8/layout/target3"/>
    <dgm:cxn modelId="{E6658035-D9FF-4838-8D38-EC7B5940C282}" type="presParOf" srcId="{333A1088-737F-45CB-B68E-254E46348037}" destId="{A52A0455-90FF-4808-ABD0-F02540D31D5A}" srcOrd="4" destOrd="0" presId="urn:microsoft.com/office/officeart/2005/8/layout/target3"/>
    <dgm:cxn modelId="{D629610D-3D30-4058-94B6-D8C9CFD0C60F}" type="presParOf" srcId="{333A1088-737F-45CB-B68E-254E46348037}" destId="{6140AFEC-043D-4C43-A2F9-D0F5331DF3A3}" srcOrd="5" destOrd="0" presId="urn:microsoft.com/office/officeart/2005/8/layout/target3"/>
    <dgm:cxn modelId="{453FA04F-BAB8-4D64-94F5-7AA4041A3796}" type="presParOf" srcId="{333A1088-737F-45CB-B68E-254E46348037}" destId="{9358AC05-5D7D-4327-9F80-1AD486AEA664}" srcOrd="6" destOrd="0" presId="urn:microsoft.com/office/officeart/2005/8/layout/target3"/>
    <dgm:cxn modelId="{4F6741BC-F7AE-4EB1-919C-34C66B41D5B0}" type="presParOf" srcId="{333A1088-737F-45CB-B68E-254E46348037}" destId="{313FC574-E1CD-4FB4-B054-0B805CE0447D}" srcOrd="7" destOrd="0" presId="urn:microsoft.com/office/officeart/2005/8/layout/target3"/>
    <dgm:cxn modelId="{F66A1FB3-8C31-46C9-8B14-E9326C91E1F5}" type="presParOf" srcId="{333A1088-737F-45CB-B68E-254E46348037}" destId="{619D679B-A015-4ECF-8348-D1034C574F40}" srcOrd="8" destOrd="0" presId="urn:microsoft.com/office/officeart/2005/8/layout/target3"/>
    <dgm:cxn modelId="{65FAE641-5423-47D7-8187-C957A10391BF}" type="presParOf" srcId="{333A1088-737F-45CB-B68E-254E46348037}" destId="{322283A8-4A27-4CDA-BAE3-F381106A9174}" srcOrd="9" destOrd="0" presId="urn:microsoft.com/office/officeart/2005/8/layout/target3"/>
    <dgm:cxn modelId="{8490163F-1E06-4C1C-9A16-BC827F924E7E}" type="presParOf" srcId="{333A1088-737F-45CB-B68E-254E46348037}" destId="{FFC9F71D-1B4F-4AD9-A4A6-86ADEFC8AF5C}" srcOrd="10" destOrd="0" presId="urn:microsoft.com/office/officeart/2005/8/layout/target3"/>
    <dgm:cxn modelId="{8C684FD4-4A1E-45A6-9D7B-F9F12AE0E4AE}" type="presParOf" srcId="{333A1088-737F-45CB-B68E-254E46348037}" destId="{25B08C86-7E15-44DC-BE7F-FFB55DD49D12}" srcOrd="11" destOrd="0" presId="urn:microsoft.com/office/officeart/2005/8/layout/target3"/>
    <dgm:cxn modelId="{05AD2EF9-326C-4199-932E-343B35101ECC}" type="presParOf" srcId="{333A1088-737F-45CB-B68E-254E46348037}" destId="{76644BE8-9D7C-4C09-B250-3D10AF48CBB7}" srcOrd="12" destOrd="0" presId="urn:microsoft.com/office/officeart/2005/8/layout/target3"/>
    <dgm:cxn modelId="{2EF2FA05-0F12-40DE-86E3-94A91CF6372F}" type="presParOf" srcId="{333A1088-737F-45CB-B68E-254E46348037}" destId="{EE85B701-7295-41C0-BA7A-34D3756A2AE6}" srcOrd="13" destOrd="0" presId="urn:microsoft.com/office/officeart/2005/8/layout/target3"/>
    <dgm:cxn modelId="{828E3340-4435-4D53-9BE6-6A8C89D71CF1}" type="presParOf" srcId="{333A1088-737F-45CB-B68E-254E46348037}" destId="{8BEBB6EC-1DAA-4CAC-8A25-BC0FCBD5DBD5}" srcOrd="14" destOrd="0" presId="urn:microsoft.com/office/officeart/2005/8/layout/target3"/>
    <dgm:cxn modelId="{51C36CE2-9A46-4A8B-8DD2-3C639F089EFB}" type="presParOf" srcId="{333A1088-737F-45CB-B68E-254E46348037}" destId="{AED2198E-93D5-4001-81B4-73124B309672}" srcOrd="15" destOrd="0" presId="urn:microsoft.com/office/officeart/2005/8/layout/target3"/>
    <dgm:cxn modelId="{EB518A69-D529-476F-BA23-D4A5A7986F34}" type="presParOf" srcId="{333A1088-737F-45CB-B68E-254E46348037}" destId="{2BE915AB-18AA-4053-B92C-3BFC9ED204BB}" srcOrd="16" destOrd="0" presId="urn:microsoft.com/office/officeart/2005/8/layout/target3"/>
    <dgm:cxn modelId="{63F31D17-F284-4C5A-9064-FD8013FD9173}" type="presParOf" srcId="{333A1088-737F-45CB-B68E-254E46348037}" destId="{6BB5E863-4638-4E1D-BFDE-399D028AC4ED}" srcOrd="17" destOrd="0" presId="urn:microsoft.com/office/officeart/2005/8/layout/target3"/>
    <dgm:cxn modelId="{80DD5730-C4C5-488E-AB2B-0C68EF8101F4}" type="presParOf" srcId="{333A1088-737F-45CB-B68E-254E46348037}" destId="{5A5FFA88-C948-4069-8E93-59FA12366E83}" srcOrd="18" destOrd="0" presId="urn:microsoft.com/office/officeart/2005/8/layout/target3"/>
    <dgm:cxn modelId="{DDC04060-6743-4795-A1AD-E91FF1E2290D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53494" cy="25534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6747" y="0"/>
          <a:ext cx="5103241" cy="25534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Osoblaha</a:t>
          </a:r>
          <a:endParaRPr lang="cs-CZ" sz="2000" kern="1200" dirty="0"/>
        </a:p>
      </dsp:txBody>
      <dsp:txXfrm>
        <a:off x="1276747" y="0"/>
        <a:ext cx="5103241" cy="408559"/>
      </dsp:txXfrm>
    </dsp:sp>
    <dsp:sp modelId="{A52A0455-90FF-4808-ABD0-F02540D31D5A}">
      <dsp:nvSpPr>
        <dsp:cNvPr id="0" name=""/>
        <dsp:cNvSpPr/>
      </dsp:nvSpPr>
      <dsp:spPr>
        <a:xfrm>
          <a:off x="288692" y="433028"/>
          <a:ext cx="2017260" cy="201726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6747" y="408559"/>
          <a:ext cx="5103241" cy="201726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Marian Hrabovský</a:t>
          </a:r>
          <a:endParaRPr lang="cs-CZ" sz="2000" kern="1200" dirty="0"/>
        </a:p>
      </dsp:txBody>
      <dsp:txXfrm>
        <a:off x="1276747" y="408559"/>
        <a:ext cx="5103241" cy="408559"/>
      </dsp:txXfrm>
    </dsp:sp>
    <dsp:sp modelId="{313FC574-E1CD-4FB4-B054-0B805CE0447D}">
      <dsp:nvSpPr>
        <dsp:cNvPr id="0" name=""/>
        <dsp:cNvSpPr/>
      </dsp:nvSpPr>
      <dsp:spPr>
        <a:xfrm>
          <a:off x="536233" y="817118"/>
          <a:ext cx="1481026" cy="148102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6747" y="817118"/>
          <a:ext cx="5103241" cy="148102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VY_32_INOVACE_04_Pravěk a Starověk</a:t>
          </a:r>
          <a:endParaRPr lang="cs-CZ" sz="2000" kern="1200" dirty="0"/>
        </a:p>
      </dsp:txBody>
      <dsp:txXfrm>
        <a:off x="1276747" y="817118"/>
        <a:ext cx="5103241" cy="408559"/>
      </dsp:txXfrm>
    </dsp:sp>
    <dsp:sp modelId="{FFC9F71D-1B4F-4AD9-A4A6-86ADEFC8AF5C}">
      <dsp:nvSpPr>
        <dsp:cNvPr id="0" name=""/>
        <dsp:cNvSpPr/>
      </dsp:nvSpPr>
      <dsp:spPr>
        <a:xfrm>
          <a:off x="804350" y="1225677"/>
          <a:ext cx="944792" cy="94479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6747" y="1225677"/>
          <a:ext cx="5103241" cy="94479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</a:t>
          </a:r>
          <a:r>
            <a:rPr lang="cs-CZ" sz="2000" kern="1200" smtClean="0"/>
            <a:t>: Vývoj společnosti v pravěku a starověku </a:t>
          </a:r>
          <a:endParaRPr lang="cs-CZ" sz="2000" kern="1200" dirty="0"/>
        </a:p>
      </dsp:txBody>
      <dsp:txXfrm>
        <a:off x="1276747" y="1225677"/>
        <a:ext cx="5103241" cy="408559"/>
      </dsp:txXfrm>
    </dsp:sp>
    <dsp:sp modelId="{EE85B701-7295-41C0-BA7A-34D3756A2AE6}">
      <dsp:nvSpPr>
        <dsp:cNvPr id="0" name=""/>
        <dsp:cNvSpPr/>
      </dsp:nvSpPr>
      <dsp:spPr>
        <a:xfrm>
          <a:off x="1072467" y="1634236"/>
          <a:ext cx="408559" cy="40855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6747" y="1634236"/>
          <a:ext cx="5103241" cy="40855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CZ.1.07/1.4.00/21.0816</a:t>
          </a:r>
          <a:endParaRPr lang="cs-CZ" sz="2000" kern="1200" dirty="0"/>
        </a:p>
      </dsp:txBody>
      <dsp:txXfrm>
        <a:off x="1276747" y="1634236"/>
        <a:ext cx="5103241" cy="40855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70477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37155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94163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67766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77726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31150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94879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93608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90523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31127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36735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25127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slide" Target="slide5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//upload.wikimedia.org/wikipedia/commons/5/50/Vestonicka_venuse_right.jpg" TargetMode="External"/><Relationship Id="rId3" Type="http://schemas.openxmlformats.org/officeDocument/2006/relationships/image" Target="../media/image3.jpeg"/><Relationship Id="rId7" Type="http://schemas.openxmlformats.org/officeDocument/2006/relationships/image" Target="../media/image4.jpeg"/><Relationship Id="rId2" Type="http://schemas.openxmlformats.org/officeDocument/2006/relationships/hyperlink" Target="//upload.wikimedia.org/wikipedia/commons/b/b8/Vestonicka_venuse_edit.jpg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//upload.wikimedia.org/wikipedia/commons/0/03/Vestonicka_venuse_back.jpg" TargetMode="External"/><Relationship Id="rId11" Type="http://schemas.openxmlformats.org/officeDocument/2006/relationships/image" Target="../media/image6.jpeg"/><Relationship Id="rId5" Type="http://schemas.openxmlformats.org/officeDocument/2006/relationships/slide" Target="slide9.xml"/><Relationship Id="rId10" Type="http://schemas.openxmlformats.org/officeDocument/2006/relationships/hyperlink" Target="//upload.wikimedia.org/wikipedia/commons/7/76/Vestonicka_venuse_left.jpg" TargetMode="External"/><Relationship Id="rId4" Type="http://schemas.openxmlformats.org/officeDocument/2006/relationships/slide" Target="slide8.xml"/><Relationship Id="rId9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7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slide" Target="slide11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10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13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1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png"/><Relationship Id="rId5" Type="http://schemas.openxmlformats.org/officeDocument/2006/relationships/slide" Target="slide15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" Target="slide13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16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slide" Target="slide17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1.jpeg"/><Relationship Id="rId4" Type="http://schemas.openxmlformats.org/officeDocument/2006/relationships/hyperlink" Target="//upload.wikimedia.org/wikipedia/commons/2/2b/Altamira,_bison.jpg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" Target="slide16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19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slide" Target="slide20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" Target="slide19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22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encyklopedie.ckrumlov.cz/img.php?img=2564&amp;LANG=cz" TargetMode="External"/><Relationship Id="rId13" Type="http://schemas.openxmlformats.org/officeDocument/2006/relationships/hyperlink" Target="http://cs.wikipedia.org/wiki/Soubor:Biface_Silex_Venerque_MHNT_PRE_.2009.0.194.1_Fond.jpg" TargetMode="External"/><Relationship Id="rId3" Type="http://schemas.openxmlformats.org/officeDocument/2006/relationships/hyperlink" Target="http://cs.wikipedia.org/wiki/Soubor:Vestonicka_venuse_left.jpg" TargetMode="External"/><Relationship Id="rId7" Type="http://schemas.openxmlformats.org/officeDocument/2006/relationships/hyperlink" Target="http://jelinekart.cz/prodej/archeologicke-odlitky/nastroje" TargetMode="External"/><Relationship Id="rId12" Type="http://schemas.openxmlformats.org/officeDocument/2006/relationships/hyperlink" Target="http://cs.wikipedia.org/wiki/Soubor:Predmosti_-_archeological_exploration_2006.JPG" TargetMode="External"/><Relationship Id="rId2" Type="http://schemas.openxmlformats.org/officeDocument/2006/relationships/hyperlink" Target="http://cs.wikipedia.cz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cs.wikipedia.org/wiki/Soubor:Vestonicka_venuse_back.jpg" TargetMode="External"/><Relationship Id="rId11" Type="http://schemas.openxmlformats.org/officeDocument/2006/relationships/hyperlink" Target="http://cs.wikipedia.org/wiki/Soubor:Privesek_M.Kriz_1896.JPG" TargetMode="External"/><Relationship Id="rId5" Type="http://schemas.openxmlformats.org/officeDocument/2006/relationships/hyperlink" Target="http://cs.wikipedia.org/wiki/Soubor:Vestonicka_venuse_edit.jpg" TargetMode="External"/><Relationship Id="rId10" Type="http://schemas.openxmlformats.org/officeDocument/2006/relationships/hyperlink" Target="http://cs.wikipedia.org/wiki/Soubor:Altamira,_bison.jpg" TargetMode="External"/><Relationship Id="rId4" Type="http://schemas.openxmlformats.org/officeDocument/2006/relationships/hyperlink" Target="http://cs.wikipedia.org/wiki/Soubor:Vestonicka_venuse_right.jpg" TargetMode="External"/><Relationship Id="rId9" Type="http://schemas.openxmlformats.org/officeDocument/2006/relationships/hyperlink" Target="http://cs.wikipedia.org/wiki/Soubor:Harpon_2010.0.3.5._Global_simple_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669503639"/>
              </p:ext>
            </p:extLst>
          </p:nvPr>
        </p:nvGraphicFramePr>
        <p:xfrm>
          <a:off x="1576387" y="457200"/>
          <a:ext cx="6379989" cy="25534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434104" y="3520842"/>
            <a:ext cx="8275791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Opakování pravěku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DIGITÁLNÍ UČEBNÍ MATERIÁL  Prezentace</a:t>
            </a:r>
            <a:endParaRPr kumimoji="0" lang="cs-CZ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0239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7286456"/>
              </p:ext>
            </p:extLst>
          </p:nvPr>
        </p:nvGraphicFramePr>
        <p:xfrm>
          <a:off x="1331640" y="980728"/>
          <a:ext cx="6096000" cy="31465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Datum vytvoření projektu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 </a:t>
                      </a:r>
                      <a:r>
                        <a:rPr lang="cs-CZ" sz="1200" dirty="0" smtClean="0">
                          <a:effectLst/>
                        </a:rPr>
                        <a:t>listopad  </a:t>
                      </a:r>
                      <a:r>
                        <a:rPr lang="cs-CZ" sz="1200" dirty="0">
                          <a:effectLst/>
                        </a:rPr>
                        <a:t>2011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Ročník</a:t>
                      </a:r>
                      <a:endParaRPr lang="cs-CZ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6.</a:t>
                      </a:r>
                      <a:endParaRPr lang="cs-CZ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Popis </a:t>
                      </a:r>
                      <a:r>
                        <a:rPr lang="cs-CZ" sz="1200" dirty="0" smtClean="0">
                          <a:effectLst/>
                        </a:rPr>
                        <a:t>prezentace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Prezentace  </a:t>
                      </a:r>
                      <a:r>
                        <a:rPr lang="cs-CZ" sz="1200" dirty="0">
                          <a:effectLst/>
                        </a:rPr>
                        <a:t>je </a:t>
                      </a:r>
                      <a:r>
                        <a:rPr lang="cs-CZ" sz="1200" dirty="0" smtClean="0">
                          <a:effectLst/>
                        </a:rPr>
                        <a:t>určena </a:t>
                      </a:r>
                      <a:r>
                        <a:rPr lang="cs-CZ" sz="1200" dirty="0">
                          <a:effectLst/>
                        </a:rPr>
                        <a:t>k </a:t>
                      </a:r>
                      <a:r>
                        <a:rPr lang="cs-CZ" sz="1200" dirty="0" smtClean="0">
                          <a:effectLst/>
                        </a:rPr>
                        <a:t>opakování </a:t>
                      </a:r>
                      <a:r>
                        <a:rPr lang="cs-CZ" sz="1200" dirty="0">
                          <a:effectLst/>
                        </a:rPr>
                        <a:t>tématu Vznik a vývoj lidské společnosti v pravěku a starověku. Rozvíjí kompetence k učení a řešení problému. Dále rozvíjí komunikační dovednosti a zlepšuje čtení s porozuměním. </a:t>
                      </a:r>
                      <a:r>
                        <a:rPr lang="cs-CZ" sz="1200" dirty="0" smtClean="0">
                          <a:effectLst/>
                        </a:rPr>
                        <a:t>Prezentace  může </a:t>
                      </a:r>
                      <a:r>
                        <a:rPr lang="cs-CZ" sz="1200" dirty="0">
                          <a:effectLst/>
                        </a:rPr>
                        <a:t>být </a:t>
                      </a:r>
                      <a:r>
                        <a:rPr lang="cs-CZ" sz="1200" dirty="0" smtClean="0">
                          <a:effectLst/>
                        </a:rPr>
                        <a:t>využita </a:t>
                      </a:r>
                      <a:r>
                        <a:rPr lang="cs-CZ" sz="1200" dirty="0">
                          <a:effectLst/>
                        </a:rPr>
                        <a:t>pro práci malé až tříčlenné skupiny, celé třídy na interaktivní tabuli a také jako práce pro jednotlivce. Je </a:t>
                      </a:r>
                      <a:r>
                        <a:rPr lang="cs-CZ" sz="1200" dirty="0" smtClean="0">
                          <a:effectLst/>
                        </a:rPr>
                        <a:t>určena </a:t>
                      </a:r>
                      <a:r>
                        <a:rPr lang="cs-CZ" sz="1200" dirty="0">
                          <a:effectLst/>
                        </a:rPr>
                        <a:t>jako materiál k procvičování, ale může být </a:t>
                      </a:r>
                      <a:r>
                        <a:rPr lang="cs-CZ" sz="1200" dirty="0" smtClean="0">
                          <a:effectLst/>
                        </a:rPr>
                        <a:t>vhodná </a:t>
                      </a:r>
                      <a:r>
                        <a:rPr lang="cs-CZ" sz="1200" dirty="0">
                          <a:effectLst/>
                        </a:rPr>
                        <a:t>i </a:t>
                      </a:r>
                      <a:r>
                        <a:rPr lang="cs-CZ" sz="1200" dirty="0" smtClean="0">
                          <a:effectLst/>
                        </a:rPr>
                        <a:t>jako doprovodný </a:t>
                      </a:r>
                      <a:r>
                        <a:rPr lang="cs-CZ" sz="1200" dirty="0">
                          <a:effectLst/>
                        </a:rPr>
                        <a:t>materiál k novému učivu.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Obrázek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4653136"/>
            <a:ext cx="5407025" cy="1045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998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611560" y="836712"/>
            <a:ext cx="7772400" cy="18002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Opakování: </a:t>
            </a:r>
            <a:br>
              <a:rPr lang="cs-CZ" dirty="0" smtClean="0"/>
            </a:br>
            <a:r>
              <a:rPr lang="cs-CZ" dirty="0" smtClean="0"/>
              <a:t>PRAVĚK -PRVOBYTNĚ POSPOLNÁ SPOLEČNOST</a:t>
            </a:r>
            <a:endParaRPr lang="cs-CZ" dirty="0"/>
          </a:p>
        </p:txBody>
      </p:sp>
      <p:sp>
        <p:nvSpPr>
          <p:cNvPr id="13" name="Podnadpis 12"/>
          <p:cNvSpPr>
            <a:spLocks noGrp="1"/>
          </p:cNvSpPr>
          <p:nvPr>
            <p:ph type="subTitle" idx="1"/>
          </p:nvPr>
        </p:nvSpPr>
        <p:spPr>
          <a:xfrm>
            <a:off x="1331640" y="3501008"/>
            <a:ext cx="6400800" cy="1752600"/>
          </a:xfrm>
        </p:spPr>
        <p:txBody>
          <a:bodyPr/>
          <a:lstStyle/>
          <a:p>
            <a:pPr marL="457200" indent="-457200">
              <a:buFont typeface="Arial" pitchFamily="34" charset="0"/>
              <a:buChar char="•"/>
            </a:pPr>
            <a:r>
              <a:rPr lang="cs-CZ" dirty="0" smtClean="0">
                <a:latin typeface="Arial Black" pitchFamily="34" charset="0"/>
              </a:rPr>
              <a:t>STARŠÍ DOBA KAMENNÁ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dirty="0" smtClean="0">
                <a:latin typeface="Arial Black" pitchFamily="34" charset="0"/>
              </a:rPr>
              <a:t>MLADŠÍ DOBA KAMENNÁ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dirty="0" smtClean="0">
                <a:latin typeface="Arial Black" pitchFamily="34" charset="0"/>
              </a:rPr>
              <a:t>POZDNÍ DOBA KAMENNÁ</a:t>
            </a:r>
            <a:endParaRPr lang="cs-CZ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2890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sz="2400" dirty="0" smtClean="0">
                <a:solidFill>
                  <a:srgbClr val="0070C0"/>
                </a:solidFill>
                <a:latin typeface="Book Antiqua" pitchFamily="18" charset="0"/>
              </a:rPr>
              <a:t>Roztřiďte pojmy na dvě skupiny: </a:t>
            </a:r>
            <a:r>
              <a:rPr lang="cs-CZ" sz="2200" dirty="0" smtClean="0">
                <a:latin typeface="Comic Sans MS" pitchFamily="66" charset="0"/>
              </a:rPr>
              <a:t>pěstní klín, hrnčířství, harpuna, sekeromlat, lov, zemědělství, sběr, pastevectví, rod, tlupa, otloukané a štípané nástroje, vrtané a broušené nástroje, první amulety, srp, kult ženy matky, jeskyně, tkalcovství</a:t>
            </a:r>
            <a:endParaRPr lang="cs-CZ" sz="2200" dirty="0">
              <a:latin typeface="Book Antiqua" pitchFamily="18" charset="0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7544" y="1916832"/>
            <a:ext cx="4040188" cy="639762"/>
          </a:xfrm>
        </p:spPr>
        <p:txBody>
          <a:bodyPr/>
          <a:lstStyle/>
          <a:p>
            <a:r>
              <a:rPr lang="cs-CZ" dirty="0" smtClean="0">
                <a:hlinkClick r:id="rId2" action="ppaction://hlinksldjump"/>
              </a:rPr>
              <a:t>a)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23528" y="2780928"/>
            <a:ext cx="4173860" cy="3342357"/>
          </a:xfrm>
        </p:spPr>
        <p:txBody>
          <a:bodyPr>
            <a:normAutofit/>
          </a:bodyPr>
          <a:lstStyle/>
          <a:p>
            <a:r>
              <a:rPr lang="cs-CZ" dirty="0" smtClean="0"/>
              <a:t>Pozdní doba kamenná- </a:t>
            </a:r>
            <a:r>
              <a:rPr lang="cs-CZ" dirty="0" smtClean="0">
                <a:latin typeface="Comic Sans MS" pitchFamily="66" charset="0"/>
              </a:rPr>
              <a:t> </a:t>
            </a:r>
            <a:r>
              <a:rPr lang="cs-CZ" sz="1800" dirty="0" smtClean="0">
                <a:latin typeface="Comic Sans MS" pitchFamily="66" charset="0"/>
              </a:rPr>
              <a:t>pěstní klín, hrnčířství, </a:t>
            </a:r>
            <a:r>
              <a:rPr lang="cs-CZ" sz="1800" dirty="0">
                <a:latin typeface="Comic Sans MS" pitchFamily="66" charset="0"/>
              </a:rPr>
              <a:t>tlupa, </a:t>
            </a:r>
            <a:r>
              <a:rPr lang="cs-CZ" sz="1800" dirty="0" smtClean="0">
                <a:latin typeface="Comic Sans MS" pitchFamily="66" charset="0"/>
              </a:rPr>
              <a:t>sekeromlat, zemědělství, otloukané a štípané nástroje, první amulety, jeskyně </a:t>
            </a:r>
          </a:p>
          <a:p>
            <a:endParaRPr lang="cs-CZ" dirty="0" smtClean="0"/>
          </a:p>
          <a:p>
            <a:r>
              <a:rPr lang="cs-CZ" dirty="0" smtClean="0"/>
              <a:t>Mladší doba kamenná- </a:t>
            </a:r>
            <a:r>
              <a:rPr lang="cs-CZ" sz="1800" dirty="0" smtClean="0">
                <a:latin typeface="Comic Sans MS" pitchFamily="66" charset="0"/>
              </a:rPr>
              <a:t>sběr</a:t>
            </a:r>
            <a:r>
              <a:rPr lang="cs-CZ" dirty="0" smtClean="0"/>
              <a:t> </a:t>
            </a:r>
            <a:r>
              <a:rPr lang="cs-CZ" sz="1800" dirty="0" smtClean="0">
                <a:latin typeface="Comic Sans MS" pitchFamily="66" charset="0"/>
              </a:rPr>
              <a:t>harpuna, lov, pastevectví, rod, vrtané a broušené nástroje, kult ženy matky, tkalcovství, srp</a:t>
            </a:r>
            <a:endParaRPr lang="cs-CZ" sz="1800" dirty="0">
              <a:latin typeface="Comic Sans MS" pitchFamily="66" charset="0"/>
            </a:endParaRPr>
          </a:p>
          <a:p>
            <a:endParaRPr lang="cs-CZ" dirty="0" smtClean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4008" y="1916832"/>
            <a:ext cx="4041775" cy="639762"/>
          </a:xfrm>
        </p:spPr>
        <p:txBody>
          <a:bodyPr/>
          <a:lstStyle/>
          <a:p>
            <a:r>
              <a:rPr lang="cs-CZ" dirty="0" smtClean="0">
                <a:hlinkClick r:id="rId3" action="ppaction://hlinksldjump"/>
              </a:rPr>
              <a:t>b)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4008" y="2780928"/>
            <a:ext cx="4175447" cy="3414365"/>
          </a:xfrm>
        </p:spPr>
        <p:txBody>
          <a:bodyPr>
            <a:normAutofit/>
          </a:bodyPr>
          <a:lstStyle/>
          <a:p>
            <a:r>
              <a:rPr lang="cs-CZ" dirty="0" smtClean="0"/>
              <a:t>Starší </a:t>
            </a:r>
            <a:r>
              <a:rPr lang="cs-CZ" dirty="0"/>
              <a:t>doba kamenná-  </a:t>
            </a:r>
            <a:r>
              <a:rPr lang="cs-CZ" sz="1800" dirty="0">
                <a:latin typeface="Comic Sans MS" pitchFamily="66" charset="0"/>
              </a:rPr>
              <a:t>pěstní klín, </a:t>
            </a:r>
            <a:r>
              <a:rPr lang="cs-CZ" sz="1800" dirty="0" smtClean="0">
                <a:latin typeface="Comic Sans MS" pitchFamily="66" charset="0"/>
              </a:rPr>
              <a:t>tlupa, harpuna, lov, sběr, rod, </a:t>
            </a:r>
            <a:r>
              <a:rPr lang="cs-CZ" sz="1800" dirty="0">
                <a:latin typeface="Comic Sans MS" pitchFamily="66" charset="0"/>
              </a:rPr>
              <a:t>otloukané a štípané nástroje, první amulety, jeskyně </a:t>
            </a:r>
          </a:p>
          <a:p>
            <a:endParaRPr lang="cs-CZ" dirty="0"/>
          </a:p>
          <a:p>
            <a:r>
              <a:rPr lang="cs-CZ" dirty="0"/>
              <a:t>Mladší doba </a:t>
            </a:r>
            <a:r>
              <a:rPr lang="cs-CZ" dirty="0" smtClean="0"/>
              <a:t>kamenná- rod, </a:t>
            </a:r>
            <a:r>
              <a:rPr lang="cs-CZ" sz="1800" dirty="0" smtClean="0">
                <a:latin typeface="Comic Sans MS" pitchFamily="66" charset="0"/>
              </a:rPr>
              <a:t>hrnčířství, </a:t>
            </a:r>
            <a:r>
              <a:rPr lang="cs-CZ" sz="1800" dirty="0">
                <a:latin typeface="Comic Sans MS" pitchFamily="66" charset="0"/>
              </a:rPr>
              <a:t>pastevectví, </a:t>
            </a:r>
            <a:r>
              <a:rPr lang="cs-CZ" sz="1800" dirty="0" smtClean="0">
                <a:latin typeface="Comic Sans MS" pitchFamily="66" charset="0"/>
              </a:rPr>
              <a:t>srp, </a:t>
            </a:r>
            <a:r>
              <a:rPr lang="cs-CZ" sz="1800" dirty="0">
                <a:latin typeface="Comic Sans MS" pitchFamily="66" charset="0"/>
              </a:rPr>
              <a:t>vrtané a broušené nástroje, kult ženy matky, tkalcovství, </a:t>
            </a:r>
            <a:r>
              <a:rPr lang="cs-CZ" sz="1800" dirty="0" smtClean="0">
                <a:latin typeface="Comic Sans MS" pitchFamily="66" charset="0"/>
              </a:rPr>
              <a:t>sekeromlat, zemědělství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7957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  <p:bldP spid="5" grpId="0" build="p"/>
      <p:bldP spid="6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9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2045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Správná odpověď</a:t>
            </a:r>
            <a:endParaRPr lang="cs-CZ" dirty="0"/>
          </a:p>
        </p:txBody>
      </p:sp>
      <p:sp>
        <p:nvSpPr>
          <p:cNvPr id="5" name="Veselý obličej 4">
            <a:hlinkClick r:id="" action="ppaction://noaction"/>
          </p:cNvPr>
          <p:cNvSpPr/>
          <p:nvPr/>
        </p:nvSpPr>
        <p:spPr>
          <a:xfrm>
            <a:off x="2843808" y="2204864"/>
            <a:ext cx="3312368" cy="3168352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Šipka doleva 3">
            <a:hlinkClick r:id="rId2" action="ppaction://hlinksldjump"/>
          </p:cNvPr>
          <p:cNvSpPr/>
          <p:nvPr/>
        </p:nvSpPr>
        <p:spPr>
          <a:xfrm rot="10800000">
            <a:off x="7524328" y="5949280"/>
            <a:ext cx="1152128" cy="50405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9501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Co je na obrázku?</a:t>
            </a:r>
            <a:endParaRPr lang="cs-CZ" dirty="0">
              <a:latin typeface="Comic Sans MS" pitchFamily="66" charset="0"/>
            </a:endParaRPr>
          </a:p>
        </p:txBody>
      </p:sp>
      <p:pic>
        <p:nvPicPr>
          <p:cNvPr id="1026" name="Picture 2" descr="Soubor:Vestonicka venuse edit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107" y="1268760"/>
            <a:ext cx="2544217" cy="4972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3664745" y="1637610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4" action="ppaction://hlinksldjump"/>
              </a:rPr>
              <a:t>a) </a:t>
            </a:r>
            <a:r>
              <a:rPr lang="cs-CZ" dirty="0" err="1" smtClean="0">
                <a:hlinkClick r:id="rId4" action="ppaction://hlinksldjump"/>
              </a:rPr>
              <a:t>Předmostenská</a:t>
            </a:r>
            <a:r>
              <a:rPr lang="cs-CZ" dirty="0" smtClean="0">
                <a:hlinkClick r:id="rId4" action="ppaction://hlinksldjump"/>
              </a:rPr>
              <a:t> </a:t>
            </a:r>
            <a:r>
              <a:rPr lang="cs-CZ" dirty="0" err="1" smtClean="0">
                <a:hlinkClick r:id="rId4" action="ppaction://hlinksldjump"/>
              </a:rPr>
              <a:t>venuše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664745" y="2132856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hlinkClick r:id="rId4" action="ppaction://hlinksldjump"/>
              </a:rPr>
              <a:t>b</a:t>
            </a:r>
            <a:r>
              <a:rPr lang="cs-CZ" dirty="0" smtClean="0">
                <a:hlinkClick r:id="rId4" action="ppaction://hlinksldjump"/>
              </a:rPr>
              <a:t>) Pavlovská </a:t>
            </a:r>
            <a:r>
              <a:rPr lang="cs-CZ" dirty="0" err="1" smtClean="0">
                <a:hlinkClick r:id="rId4" action="ppaction://hlinksldjump"/>
              </a:rPr>
              <a:t>venuše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667085" y="2662687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5" action="ppaction://hlinksldjump"/>
              </a:rPr>
              <a:t>c) Věstonická  </a:t>
            </a:r>
            <a:r>
              <a:rPr lang="cs-CZ" dirty="0" err="1" smtClean="0">
                <a:hlinkClick r:id="rId5" action="ppaction://hlinksldjump"/>
              </a:rPr>
              <a:t>venuše</a:t>
            </a:r>
            <a:endParaRPr lang="cs-CZ" dirty="0"/>
          </a:p>
        </p:txBody>
      </p:sp>
      <p:pic>
        <p:nvPicPr>
          <p:cNvPr id="1028" name="Picture 4" descr="Soubor:Vestonicka venuse back.jpg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212289"/>
            <a:ext cx="1529585" cy="3028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oubor:Vestonicka venuse right.jpg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185154"/>
            <a:ext cx="1492231" cy="2994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Soubor:Vestonicka venuse left.jpg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3212289"/>
            <a:ext cx="1379758" cy="2994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090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0053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Správná odpověď</a:t>
            </a:r>
            <a:endParaRPr lang="cs-CZ" dirty="0"/>
          </a:p>
        </p:txBody>
      </p:sp>
      <p:sp>
        <p:nvSpPr>
          <p:cNvPr id="5" name="Veselý obličej 4">
            <a:hlinkClick r:id="" action="ppaction://noaction"/>
          </p:cNvPr>
          <p:cNvSpPr/>
          <p:nvPr/>
        </p:nvSpPr>
        <p:spPr>
          <a:xfrm>
            <a:off x="2843808" y="2204864"/>
            <a:ext cx="3312368" cy="3168352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Šipka doleva 3">
            <a:hlinkClick r:id="rId2" action="ppaction://hlinksldjump"/>
          </p:cNvPr>
          <p:cNvSpPr/>
          <p:nvPr/>
        </p:nvSpPr>
        <p:spPr>
          <a:xfrm rot="10800000">
            <a:off x="7524328" y="5949280"/>
            <a:ext cx="1152128" cy="50405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327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Koho z našich předchůdců popisuje následující text?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Měl mohutnou kostru a  svalstvo, vyráběl otloukané, štípané, specializované nástroje.</a:t>
            </a:r>
          </a:p>
          <a:p>
            <a:r>
              <a:rPr lang="cs-CZ" dirty="0" smtClean="0"/>
              <a:t>Objevil oštěp a uměl křesáním rozdělat oheň.</a:t>
            </a:r>
          </a:p>
          <a:p>
            <a:r>
              <a:rPr lang="cs-CZ" dirty="0" smtClean="0"/>
              <a:t>Lovil velká zvířata a stavěl si přístřešky z kůží, větví a kamenů.</a:t>
            </a:r>
          </a:p>
          <a:p>
            <a:r>
              <a:rPr lang="cs-CZ" dirty="0" smtClean="0"/>
              <a:t>Osídlil Evropu, Asii. Žil v německém </a:t>
            </a:r>
            <a:r>
              <a:rPr lang="cs-CZ" dirty="0" err="1" smtClean="0"/>
              <a:t>Neandertalu</a:t>
            </a:r>
            <a:r>
              <a:rPr lang="cs-CZ" dirty="0" smtClean="0"/>
              <a:t>. U nás osídlil jeskyni Šipku a na Slovensku </a:t>
            </a:r>
            <a:r>
              <a:rPr lang="cs-CZ" dirty="0" err="1" smtClean="0"/>
              <a:t>Gánovce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 smtClean="0"/>
          </a:p>
          <a:p>
            <a:endParaRPr lang="cs-CZ" dirty="0"/>
          </a:p>
          <a:p>
            <a:r>
              <a:rPr lang="cs-CZ" dirty="0" smtClean="0">
                <a:hlinkClick r:id="rId2" action="ppaction://hlinksldjump"/>
              </a:rPr>
              <a:t>Člověk zručný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>
                <a:hlinkClick r:id="rId2" action="ppaction://hlinksldjump"/>
              </a:rPr>
              <a:t>Člověk vzpřímený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>
                <a:hlinkClick r:id="rId3" action="ppaction://hlinksldjump"/>
              </a:rPr>
              <a:t>Člověk rozumný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>
                <a:hlinkClick r:id="rId2" action="ppaction://hlinksldjump"/>
              </a:rPr>
              <a:t>Člověk dnešního typu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7597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18051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83614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Správná odpověď</a:t>
            </a:r>
            <a:endParaRPr lang="cs-CZ" dirty="0"/>
          </a:p>
        </p:txBody>
      </p:sp>
      <p:sp>
        <p:nvSpPr>
          <p:cNvPr id="5" name="Veselý obličej 4">
            <a:hlinkClick r:id="" action="ppaction://noaction"/>
          </p:cNvPr>
          <p:cNvSpPr/>
          <p:nvPr/>
        </p:nvSpPr>
        <p:spPr>
          <a:xfrm>
            <a:off x="2843808" y="2204864"/>
            <a:ext cx="3312368" cy="3168352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Šipka doleva 3">
            <a:hlinkClick r:id="rId2" action="ppaction://hlinksldjump"/>
          </p:cNvPr>
          <p:cNvSpPr/>
          <p:nvPr/>
        </p:nvSpPr>
        <p:spPr>
          <a:xfrm rot="10800000">
            <a:off x="7524328" y="5949280"/>
            <a:ext cx="1152128" cy="50405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2932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Spojte příslušné dvojice pojmů a obrázků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A)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B)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C)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964704"/>
          </a:xfrm>
        </p:spPr>
        <p:txBody>
          <a:bodyPr>
            <a:normAutofit/>
          </a:bodyPr>
          <a:lstStyle/>
          <a:p>
            <a:r>
              <a:rPr lang="cs-CZ" sz="2000" dirty="0" smtClean="0">
                <a:hlinkClick r:id="rId2" action="ppaction://hlinksldjump"/>
              </a:rPr>
              <a:t>1)</a:t>
            </a:r>
            <a:r>
              <a:rPr lang="cs-CZ" sz="2000" dirty="0" smtClean="0"/>
              <a:t> </a:t>
            </a:r>
            <a:r>
              <a:rPr lang="cs-CZ" sz="2400" dirty="0" smtClean="0"/>
              <a:t>A</a:t>
            </a:r>
            <a:r>
              <a:rPr lang="cs-CZ" sz="2000" dirty="0" smtClean="0"/>
              <a:t> – kamenný sekeromlat, </a:t>
            </a:r>
            <a:r>
              <a:rPr lang="cs-CZ" sz="2400" dirty="0" smtClean="0"/>
              <a:t>B</a:t>
            </a:r>
            <a:r>
              <a:rPr lang="cs-CZ" sz="2000" dirty="0" smtClean="0"/>
              <a:t> – pěstní klín, </a:t>
            </a:r>
            <a:r>
              <a:rPr lang="cs-CZ" sz="2400" dirty="0" smtClean="0"/>
              <a:t>C</a:t>
            </a:r>
            <a:r>
              <a:rPr lang="cs-CZ" sz="2000" dirty="0" smtClean="0"/>
              <a:t> – kostěná harpuna</a:t>
            </a:r>
          </a:p>
          <a:p>
            <a:endParaRPr lang="cs-CZ" sz="2000" dirty="0"/>
          </a:p>
          <a:p>
            <a:endParaRPr lang="cs-CZ" sz="20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870016" y="1882509"/>
            <a:ext cx="2124075" cy="32008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36" y="4653136"/>
            <a:ext cx="3200833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Zástupný symbol pro obsah 3"/>
          <p:cNvSpPr txBox="1">
            <a:spLocks/>
          </p:cNvSpPr>
          <p:nvPr/>
        </p:nvSpPr>
        <p:spPr>
          <a:xfrm>
            <a:off x="4800600" y="3000573"/>
            <a:ext cx="4038600" cy="9647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dirty="0" smtClean="0">
                <a:hlinkClick r:id="rId2" action="ppaction://hlinksldjump"/>
              </a:rPr>
              <a:t>2)</a:t>
            </a:r>
            <a:r>
              <a:rPr lang="cs-CZ" sz="2000" dirty="0" smtClean="0"/>
              <a:t> </a:t>
            </a:r>
            <a:r>
              <a:rPr lang="cs-CZ" sz="2400" dirty="0" smtClean="0"/>
              <a:t>A</a:t>
            </a:r>
            <a:r>
              <a:rPr lang="cs-CZ" sz="2000" dirty="0" smtClean="0"/>
              <a:t> – kamenný sekeromlat, </a:t>
            </a:r>
            <a:r>
              <a:rPr lang="cs-CZ" sz="2400" dirty="0" smtClean="0"/>
              <a:t>B</a:t>
            </a:r>
            <a:r>
              <a:rPr lang="cs-CZ" sz="2000" dirty="0" smtClean="0"/>
              <a:t> –  </a:t>
            </a:r>
            <a:r>
              <a:rPr lang="cs-CZ" sz="2000" dirty="0"/>
              <a:t>kostěná </a:t>
            </a:r>
            <a:r>
              <a:rPr lang="cs-CZ" sz="2000" dirty="0" smtClean="0"/>
              <a:t>harpuna, </a:t>
            </a:r>
            <a:r>
              <a:rPr lang="cs-CZ" sz="2400" dirty="0" smtClean="0"/>
              <a:t>C</a:t>
            </a:r>
            <a:r>
              <a:rPr lang="cs-CZ" sz="2000" dirty="0" smtClean="0"/>
              <a:t> – </a:t>
            </a:r>
            <a:r>
              <a:rPr lang="cs-CZ" sz="2000" dirty="0"/>
              <a:t>pěstní </a:t>
            </a:r>
            <a:r>
              <a:rPr lang="cs-CZ" sz="2000" dirty="0" smtClean="0"/>
              <a:t>klín</a:t>
            </a:r>
          </a:p>
          <a:p>
            <a:endParaRPr lang="cs-CZ" sz="2000" dirty="0" smtClean="0"/>
          </a:p>
          <a:p>
            <a:endParaRPr lang="cs-CZ" sz="2000" dirty="0"/>
          </a:p>
        </p:txBody>
      </p:sp>
      <p:sp>
        <p:nvSpPr>
          <p:cNvPr id="10" name="Zástupný symbol pro obsah 3"/>
          <p:cNvSpPr txBox="1">
            <a:spLocks/>
          </p:cNvSpPr>
          <p:nvPr/>
        </p:nvSpPr>
        <p:spPr>
          <a:xfrm>
            <a:off x="4940388" y="4653136"/>
            <a:ext cx="4038600" cy="96470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dirty="0" smtClean="0">
                <a:hlinkClick r:id="rId5" action="ppaction://hlinksldjump"/>
              </a:rPr>
              <a:t>3)</a:t>
            </a:r>
            <a:r>
              <a:rPr lang="cs-CZ" sz="2000" dirty="0" smtClean="0"/>
              <a:t> </a:t>
            </a:r>
            <a:r>
              <a:rPr lang="cs-CZ" sz="2400" dirty="0" smtClean="0"/>
              <a:t>A</a:t>
            </a:r>
            <a:r>
              <a:rPr lang="cs-CZ" sz="2000" dirty="0" smtClean="0"/>
              <a:t> – kostěná harpuna, </a:t>
            </a:r>
            <a:r>
              <a:rPr lang="cs-CZ" sz="2400" dirty="0" smtClean="0"/>
              <a:t>B</a:t>
            </a:r>
            <a:r>
              <a:rPr lang="cs-CZ" sz="2000" dirty="0" smtClean="0"/>
              <a:t> –</a:t>
            </a:r>
            <a:r>
              <a:rPr lang="cs-CZ" sz="2000" dirty="0"/>
              <a:t>pěstní </a:t>
            </a:r>
            <a:r>
              <a:rPr lang="cs-CZ" sz="2000" dirty="0" smtClean="0"/>
              <a:t>klín, </a:t>
            </a:r>
            <a:r>
              <a:rPr lang="cs-CZ" sz="2400" dirty="0" smtClean="0"/>
              <a:t>C</a:t>
            </a:r>
            <a:r>
              <a:rPr lang="cs-CZ" sz="2000" dirty="0" smtClean="0"/>
              <a:t> – </a:t>
            </a:r>
            <a:r>
              <a:rPr lang="cs-CZ" sz="2000" dirty="0"/>
              <a:t>kamenný sekeromlat</a:t>
            </a:r>
            <a:endParaRPr lang="cs-CZ" sz="2000" dirty="0" smtClean="0"/>
          </a:p>
          <a:p>
            <a:endParaRPr lang="cs-CZ" sz="20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37" y="1412776"/>
            <a:ext cx="3200833" cy="9031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1820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39" y="0"/>
            <a:ext cx="909866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Veselý obličej 7">
            <a:hlinkClick r:id="rId2" action="ppaction://hlinksldjump"/>
          </p:cNvPr>
          <p:cNvSpPr/>
          <p:nvPr/>
        </p:nvSpPr>
        <p:spPr>
          <a:xfrm>
            <a:off x="2843808" y="2060848"/>
            <a:ext cx="3816424" cy="3240360"/>
          </a:xfrm>
          <a:prstGeom prst="smileyFace">
            <a:avLst>
              <a:gd name="adj" fmla="val -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leva 8">
            <a:hlinkClick r:id="rId2" action="ppaction://hlinksldjump"/>
          </p:cNvPr>
          <p:cNvSpPr/>
          <p:nvPr/>
        </p:nvSpPr>
        <p:spPr>
          <a:xfrm>
            <a:off x="467544" y="5877272"/>
            <a:ext cx="1152128" cy="50405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6291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Správná odpověď</a:t>
            </a:r>
            <a:endParaRPr lang="cs-CZ" dirty="0"/>
          </a:p>
        </p:txBody>
      </p:sp>
      <p:sp>
        <p:nvSpPr>
          <p:cNvPr id="5" name="Veselý obličej 4">
            <a:hlinkClick r:id="" action="ppaction://noaction"/>
          </p:cNvPr>
          <p:cNvSpPr/>
          <p:nvPr/>
        </p:nvSpPr>
        <p:spPr>
          <a:xfrm>
            <a:off x="2843808" y="2204864"/>
            <a:ext cx="3312368" cy="3168352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Šipka doleva 3">
            <a:hlinkClick r:id="rId2" action="ppaction://hlinksldjump"/>
          </p:cNvPr>
          <p:cNvSpPr/>
          <p:nvPr/>
        </p:nvSpPr>
        <p:spPr>
          <a:xfrm rot="10800000">
            <a:off x="7524328" y="5949280"/>
            <a:ext cx="1152128" cy="50405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2092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Je následující řazení pojmů správně?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Mladší doba kamenná</a:t>
            </a:r>
          </a:p>
          <a:p>
            <a:r>
              <a:rPr lang="cs-CZ" dirty="0" smtClean="0"/>
              <a:t>Starší doba kamenná</a:t>
            </a:r>
          </a:p>
          <a:p>
            <a:r>
              <a:rPr lang="cs-CZ" dirty="0" smtClean="0"/>
              <a:t>Pozdní doba kamenná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1468760"/>
          </a:xfrm>
        </p:spPr>
        <p:txBody>
          <a:bodyPr>
            <a:normAutofit/>
          </a:bodyPr>
          <a:lstStyle/>
          <a:p>
            <a:r>
              <a:rPr lang="cs-CZ" sz="8000" dirty="0" smtClean="0">
                <a:hlinkClick r:id="rId2" action="ppaction://hlinksldjump"/>
              </a:rPr>
              <a:t>  ANO</a:t>
            </a:r>
            <a:endParaRPr lang="cs-CZ" sz="8000" dirty="0"/>
          </a:p>
        </p:txBody>
      </p:sp>
      <p:sp>
        <p:nvSpPr>
          <p:cNvPr id="6" name="Zástupný symbol pro obsah 4"/>
          <p:cNvSpPr txBox="1">
            <a:spLocks/>
          </p:cNvSpPr>
          <p:nvPr/>
        </p:nvSpPr>
        <p:spPr>
          <a:xfrm>
            <a:off x="4800600" y="3789040"/>
            <a:ext cx="4038600" cy="14687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8000" dirty="0" smtClean="0">
                <a:hlinkClick r:id="rId3" action="ppaction://hlinksldjump"/>
              </a:rPr>
              <a:t> NE</a:t>
            </a:r>
            <a:endParaRPr lang="cs-CZ" sz="8000" dirty="0"/>
          </a:p>
        </p:txBody>
      </p:sp>
      <p:pic>
        <p:nvPicPr>
          <p:cNvPr id="1026" name="Picture 2" descr="Soubor:Altamira, bison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527088"/>
            <a:ext cx="3715707" cy="2350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9473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39" y="0"/>
            <a:ext cx="909866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Veselý obličej 7">
            <a:hlinkClick r:id="rId2" action="ppaction://hlinksldjump"/>
          </p:cNvPr>
          <p:cNvSpPr/>
          <p:nvPr/>
        </p:nvSpPr>
        <p:spPr>
          <a:xfrm>
            <a:off x="2843808" y="2060848"/>
            <a:ext cx="3816424" cy="3240360"/>
          </a:xfrm>
          <a:prstGeom prst="smileyFace">
            <a:avLst>
              <a:gd name="adj" fmla="val -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leva 8">
            <a:hlinkClick r:id="rId2" action="ppaction://hlinksldjump"/>
          </p:cNvPr>
          <p:cNvSpPr/>
          <p:nvPr/>
        </p:nvSpPr>
        <p:spPr>
          <a:xfrm>
            <a:off x="467544" y="5877272"/>
            <a:ext cx="1152128" cy="50405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8222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Správná odpověď</a:t>
            </a:r>
            <a:endParaRPr lang="cs-CZ" dirty="0"/>
          </a:p>
        </p:txBody>
      </p:sp>
      <p:sp>
        <p:nvSpPr>
          <p:cNvPr id="5" name="Veselý obličej 4">
            <a:hlinkClick r:id="" action="ppaction://noaction"/>
          </p:cNvPr>
          <p:cNvSpPr/>
          <p:nvPr/>
        </p:nvSpPr>
        <p:spPr>
          <a:xfrm>
            <a:off x="2843808" y="2204864"/>
            <a:ext cx="3312368" cy="3168352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Šipka doleva 3">
            <a:hlinkClick r:id="rId2" action="ppaction://hlinksldjump"/>
          </p:cNvPr>
          <p:cNvSpPr/>
          <p:nvPr/>
        </p:nvSpPr>
        <p:spPr>
          <a:xfrm rot="10800000">
            <a:off x="7524328" y="5949280"/>
            <a:ext cx="1152128" cy="50405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239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Comic Sans MS" pitchFamily="66" charset="0"/>
              </a:rPr>
              <a:t>Která posloupnost vývoje lidské společnosti je správná?</a:t>
            </a:r>
            <a:endParaRPr lang="cs-CZ" sz="2800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532655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>
                <a:solidFill>
                  <a:srgbClr val="7030A0"/>
                </a:solidFill>
                <a:hlinkClick r:id="rId2" action="ppaction://hlinksldjump"/>
              </a:rPr>
              <a:t>Tlupa, rod, velkorodina, sousedská občina, rodová občina.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467544" y="2564904"/>
            <a:ext cx="8229600" cy="532655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rgbClr val="0070C0"/>
                </a:solidFill>
                <a:hlinkClick r:id="rId2" action="ppaction://hlinksldjump"/>
              </a:rPr>
              <a:t>Rod, velkorodina, sousedská občina, tlupa, rodová občina.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467544" y="3284984"/>
            <a:ext cx="8229600" cy="532655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rgbClr val="00B0F0"/>
                </a:solidFill>
                <a:hlinkClick r:id="rId2" action="ppaction://hlinksldjump"/>
              </a:rPr>
              <a:t>Tlupa, rod, velkorodina, sousedská občina, rodová občina.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7" name="Zástupný symbol pro obsah 2"/>
          <p:cNvSpPr txBox="1">
            <a:spLocks/>
          </p:cNvSpPr>
          <p:nvPr/>
        </p:nvSpPr>
        <p:spPr>
          <a:xfrm>
            <a:off x="474565" y="4149080"/>
            <a:ext cx="8229600" cy="532655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rgbClr val="00B050"/>
                </a:solidFill>
                <a:hlinkClick r:id="rId3" action="ppaction://hlinksldjump"/>
              </a:rPr>
              <a:t>Tlupa, velkorodina, rod, rodová občina, sousedská občina. 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457023" y="5013176"/>
            <a:ext cx="8229600" cy="532655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  <a:hlinkClick r:id="rId2" action="ppaction://hlinksldjump"/>
              </a:rPr>
              <a:t>Tlupa</a:t>
            </a:r>
            <a:r>
              <a:rPr lang="cs-CZ" dirty="0">
                <a:solidFill>
                  <a:schemeClr val="accent6">
                    <a:lumMod val="50000"/>
                  </a:schemeClr>
                </a:solidFill>
                <a:hlinkClick r:id="rId2" action="ppaction://hlinksldjump"/>
              </a:rPr>
              <a:t>, rodová 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  <a:hlinkClick r:id="rId2" action="ppaction://hlinksldjump"/>
              </a:rPr>
              <a:t>občina, rod, velkorodina, sousedská občina. 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2752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9866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Veselý obličej 7">
            <a:hlinkClick r:id="rId2" action="ppaction://hlinksldjump"/>
          </p:cNvPr>
          <p:cNvSpPr/>
          <p:nvPr/>
        </p:nvSpPr>
        <p:spPr>
          <a:xfrm>
            <a:off x="2843808" y="2060848"/>
            <a:ext cx="3816424" cy="3240360"/>
          </a:xfrm>
          <a:prstGeom prst="smileyFace">
            <a:avLst>
              <a:gd name="adj" fmla="val -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leva 8">
            <a:hlinkClick r:id="rId2" action="ppaction://hlinksldjump"/>
          </p:cNvPr>
          <p:cNvSpPr/>
          <p:nvPr/>
        </p:nvSpPr>
        <p:spPr>
          <a:xfrm>
            <a:off x="467544" y="5877272"/>
            <a:ext cx="1152128" cy="50405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5790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Správná odpověď</a:t>
            </a:r>
            <a:endParaRPr lang="cs-CZ" dirty="0"/>
          </a:p>
        </p:txBody>
      </p:sp>
      <p:sp>
        <p:nvSpPr>
          <p:cNvPr id="5" name="Veselý obličej 4">
            <a:hlinkClick r:id="" action="ppaction://noaction"/>
          </p:cNvPr>
          <p:cNvSpPr/>
          <p:nvPr/>
        </p:nvSpPr>
        <p:spPr>
          <a:xfrm>
            <a:off x="2843808" y="2204864"/>
            <a:ext cx="3312368" cy="3168352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Šipka doleva 3">
            <a:hlinkClick r:id="rId2" action="ppaction://hlinksldjump"/>
          </p:cNvPr>
          <p:cNvSpPr/>
          <p:nvPr/>
        </p:nvSpPr>
        <p:spPr>
          <a:xfrm rot="10800000">
            <a:off x="7524328" y="5949280"/>
            <a:ext cx="1152128" cy="50405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2653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Algerian" pitchFamily="82" charset="0"/>
              </a:rPr>
              <a:t>Pokud jste došli až sem, je vaše Řešení správné.</a:t>
            </a:r>
            <a:endParaRPr lang="cs-CZ" sz="2800" dirty="0">
              <a:latin typeface="Algerian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604664"/>
          </a:xfrm>
        </p:spPr>
        <p:txBody>
          <a:bodyPr>
            <a:normAutofit fontScale="85000" lnSpcReduction="10000"/>
          </a:bodyPr>
          <a:lstStyle/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Děkuji za pozornost a na shledanou u dalších úkolů.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2204864"/>
            <a:ext cx="4890120" cy="23599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717032"/>
            <a:ext cx="3449960" cy="25880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Zástupný symbol pro obsah 2"/>
          <p:cNvSpPr txBox="1">
            <a:spLocks/>
          </p:cNvSpPr>
          <p:nvPr/>
        </p:nvSpPr>
        <p:spPr>
          <a:xfrm>
            <a:off x="456668" y="2204864"/>
            <a:ext cx="3251235" cy="604664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6400" dirty="0" smtClean="0"/>
              <a:t>Přívěšek z mamutoviny., objevený  Martinem Křížem v Předmostí u Přerova</a:t>
            </a:r>
          </a:p>
          <a:p>
            <a:endParaRPr lang="cs-CZ" dirty="0"/>
          </a:p>
        </p:txBody>
      </p:sp>
      <p:sp>
        <p:nvSpPr>
          <p:cNvPr id="7" name="Zástupný symbol pro obsah 2"/>
          <p:cNvSpPr txBox="1">
            <a:spLocks/>
          </p:cNvSpPr>
          <p:nvPr/>
        </p:nvSpPr>
        <p:spPr>
          <a:xfrm>
            <a:off x="4139951" y="5589240"/>
            <a:ext cx="4608079" cy="60466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700" dirty="0" smtClean="0"/>
              <a:t>Archeologické vykopávky v Předmostí u Přerova. Hranická Ulice září 2006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83463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404664"/>
            <a:ext cx="7772400" cy="1470025"/>
          </a:xfrm>
        </p:spPr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9512" y="1700808"/>
            <a:ext cx="8784976" cy="4464496"/>
          </a:xfrm>
        </p:spPr>
        <p:txBody>
          <a:bodyPr>
            <a:normAutofit/>
          </a:bodyPr>
          <a:lstStyle/>
          <a:p>
            <a:pPr algn="l"/>
            <a:r>
              <a:rPr lang="cs-CZ" sz="1900" dirty="0">
                <a:hlinkClick r:id="rId2"/>
              </a:rPr>
              <a:t>http://</a:t>
            </a:r>
            <a:r>
              <a:rPr lang="cs-CZ" sz="1900" dirty="0" smtClean="0">
                <a:hlinkClick r:id="rId2"/>
              </a:rPr>
              <a:t>cs.wikipedia.cz</a:t>
            </a:r>
            <a:endParaRPr lang="cs-CZ" sz="1900" dirty="0" smtClean="0">
              <a:hlinkClick r:id="rId3"/>
            </a:endParaRPr>
          </a:p>
          <a:p>
            <a:pPr algn="l"/>
            <a:r>
              <a:rPr lang="cs-CZ" sz="1900" dirty="0" smtClean="0">
                <a:hlinkClick r:id="rId3"/>
              </a:rPr>
              <a:t>http://cs.wikipedia.org/wiki/Soubor:Vestonicka_venuse_left.jpg</a:t>
            </a:r>
            <a:r>
              <a:rPr lang="cs-CZ" sz="1900" dirty="0"/>
              <a:t> </a:t>
            </a:r>
            <a:r>
              <a:rPr lang="cs-CZ" sz="1900" dirty="0">
                <a:hlinkClick r:id="rId4"/>
              </a:rPr>
              <a:t>http://</a:t>
            </a:r>
            <a:r>
              <a:rPr lang="cs-CZ" sz="1900" dirty="0" smtClean="0">
                <a:hlinkClick r:id="rId4"/>
              </a:rPr>
              <a:t>cs.wikipedia.org/wiki/Soubor:Vestonicka_venuse_right.jpg</a:t>
            </a:r>
            <a:endParaRPr lang="cs-CZ" sz="1900" dirty="0" smtClean="0"/>
          </a:p>
          <a:p>
            <a:pPr algn="l"/>
            <a:r>
              <a:rPr lang="cs-CZ" sz="1900" dirty="0" smtClean="0">
                <a:hlinkClick r:id="rId5"/>
              </a:rPr>
              <a:t>http</a:t>
            </a:r>
            <a:r>
              <a:rPr lang="cs-CZ" sz="1900" dirty="0">
                <a:hlinkClick r:id="rId5"/>
              </a:rPr>
              <a:t>://</a:t>
            </a:r>
            <a:r>
              <a:rPr lang="cs-CZ" sz="1900" dirty="0" smtClean="0">
                <a:hlinkClick r:id="rId5"/>
              </a:rPr>
              <a:t>cs.wikipedia.org/wiki/Soubor:Vestonicka_venuse_edit.jpg</a:t>
            </a:r>
            <a:r>
              <a:rPr lang="cs-CZ" sz="1900" dirty="0"/>
              <a:t> </a:t>
            </a:r>
            <a:r>
              <a:rPr lang="cs-CZ" sz="1900" dirty="0">
                <a:hlinkClick r:id="rId6"/>
              </a:rPr>
              <a:t>http://</a:t>
            </a:r>
            <a:r>
              <a:rPr lang="cs-CZ" sz="1900" dirty="0" smtClean="0">
                <a:hlinkClick r:id="rId6"/>
              </a:rPr>
              <a:t>cs.wikipedia.org/wiki/Soubor:Vestonicka_venuse_back.jpg</a:t>
            </a:r>
            <a:endParaRPr lang="cs-CZ" sz="1900" dirty="0" smtClean="0"/>
          </a:p>
          <a:p>
            <a:pPr algn="l"/>
            <a:r>
              <a:rPr lang="cs-CZ" sz="1900" dirty="0" smtClean="0">
                <a:hlinkClick r:id="rId7"/>
              </a:rPr>
              <a:t>http</a:t>
            </a:r>
            <a:r>
              <a:rPr lang="cs-CZ" sz="1900" dirty="0">
                <a:hlinkClick r:id="rId7"/>
              </a:rPr>
              <a:t>://</a:t>
            </a:r>
            <a:r>
              <a:rPr lang="cs-CZ" sz="1900" dirty="0" smtClean="0">
                <a:hlinkClick r:id="rId7"/>
              </a:rPr>
              <a:t>jelinekart.cz/prodej/archeologicke-odlitky/nastroje</a:t>
            </a:r>
            <a:endParaRPr lang="cs-CZ" sz="1900" dirty="0" smtClean="0"/>
          </a:p>
          <a:p>
            <a:pPr algn="l"/>
            <a:r>
              <a:rPr lang="cs-CZ" sz="1900" dirty="0">
                <a:hlinkClick r:id="rId8"/>
              </a:rPr>
              <a:t>http://</a:t>
            </a:r>
            <a:r>
              <a:rPr lang="cs-CZ" sz="1900" dirty="0" smtClean="0">
                <a:hlinkClick r:id="rId8"/>
              </a:rPr>
              <a:t>www.encyklopedie.ckrumlov.cz/img.php?img=2564&amp;LANG=cz</a:t>
            </a:r>
            <a:endParaRPr lang="cs-CZ" sz="1900" dirty="0" smtClean="0"/>
          </a:p>
          <a:p>
            <a:pPr algn="l"/>
            <a:r>
              <a:rPr lang="cs-CZ" sz="1900" dirty="0">
                <a:hlinkClick r:id="rId9"/>
              </a:rPr>
              <a:t>http://cs.wikipedia.org/wiki/Soubor:Harpon_2010.0.3.5._Global_simple_.</a:t>
            </a:r>
            <a:r>
              <a:rPr lang="cs-CZ" sz="1900" dirty="0" smtClean="0">
                <a:hlinkClick r:id="rId9"/>
              </a:rPr>
              <a:t>JPG</a:t>
            </a:r>
            <a:endParaRPr lang="cs-CZ" sz="1900" dirty="0" smtClean="0"/>
          </a:p>
          <a:p>
            <a:pPr algn="l"/>
            <a:r>
              <a:rPr lang="cs-CZ" sz="1900" dirty="0">
                <a:hlinkClick r:id="rId10"/>
              </a:rPr>
              <a:t>http://cs.wikipedia.org/wiki/Soubor:Altamira,_</a:t>
            </a:r>
            <a:r>
              <a:rPr lang="cs-CZ" sz="1900" dirty="0" smtClean="0">
                <a:hlinkClick r:id="rId10"/>
              </a:rPr>
              <a:t>bison.jpg</a:t>
            </a:r>
            <a:endParaRPr lang="cs-CZ" sz="1900" dirty="0" smtClean="0"/>
          </a:p>
          <a:p>
            <a:pPr algn="l"/>
            <a:r>
              <a:rPr lang="cs-CZ" sz="1900" dirty="0">
                <a:hlinkClick r:id="rId11"/>
              </a:rPr>
              <a:t>http://</a:t>
            </a:r>
            <a:r>
              <a:rPr lang="cs-CZ" sz="1900" dirty="0" smtClean="0">
                <a:hlinkClick r:id="rId11"/>
              </a:rPr>
              <a:t>cs.wikipedia.org/wiki/Soubor:Privesek_M.Kriz_1896.JPG</a:t>
            </a:r>
            <a:endParaRPr lang="cs-CZ" sz="1900" dirty="0" smtClean="0"/>
          </a:p>
          <a:p>
            <a:pPr algn="l"/>
            <a:r>
              <a:rPr lang="cs-CZ" sz="1900" dirty="0">
                <a:hlinkClick r:id="rId12"/>
              </a:rPr>
              <a:t>http://cs.wikipedia.org/wiki/Soubor:Predmosti_-_</a:t>
            </a:r>
            <a:r>
              <a:rPr lang="cs-CZ" sz="1900" dirty="0" smtClean="0">
                <a:hlinkClick r:id="rId12"/>
              </a:rPr>
              <a:t>archeological_exploration_2006.JPG</a:t>
            </a:r>
            <a:endParaRPr lang="cs-CZ" sz="1900" dirty="0" smtClean="0"/>
          </a:p>
          <a:p>
            <a:pPr algn="l"/>
            <a:r>
              <a:rPr lang="cs-CZ" sz="1900">
                <a:hlinkClick r:id="rId13"/>
              </a:rPr>
              <a:t>http://cs.wikipedia.org/wiki/Soubor:Biface_Silex_Venerque_MHNT_PRE_.</a:t>
            </a:r>
            <a:r>
              <a:rPr lang="cs-CZ" sz="1900" smtClean="0">
                <a:hlinkClick r:id="rId13"/>
              </a:rPr>
              <a:t>2009.0.194.1_Fond.jpg</a:t>
            </a:r>
            <a:endParaRPr lang="cs-CZ" sz="1900" smtClean="0"/>
          </a:p>
          <a:p>
            <a:pPr algn="l"/>
            <a:endParaRPr lang="cs-CZ" sz="1900" dirty="0" smtClean="0"/>
          </a:p>
          <a:p>
            <a:pPr algn="l"/>
            <a:endParaRPr lang="cs-CZ" sz="1900" dirty="0" smtClean="0"/>
          </a:p>
          <a:p>
            <a:pPr algn="l"/>
            <a:endParaRPr lang="cs-CZ" sz="1900" dirty="0" smtClean="0"/>
          </a:p>
          <a:p>
            <a:pPr algn="l"/>
            <a:endParaRPr lang="cs-CZ" sz="1900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25140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278</TotalTime>
  <Words>557</Words>
  <Application>Microsoft Office PowerPoint</Application>
  <PresentationFormat>Předvádění na obrazovce (4:3)</PresentationFormat>
  <Paragraphs>94</Paragraphs>
  <Slides>23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4" baseType="lpstr">
      <vt:lpstr>Motiv systému Office</vt:lpstr>
      <vt:lpstr>Prezentace aplikace PowerPoint</vt:lpstr>
      <vt:lpstr>Prezentace aplikace PowerPoint</vt:lpstr>
      <vt:lpstr>Opakování:  PRAVĚK -PRVOBYTNĚ POSPOLNÁ SPOLEČNOST</vt:lpstr>
      <vt:lpstr>Roztřiďte pojmy na dvě skupiny: pěstní klín, hrnčířství, harpuna, sekeromlat, lov, zemědělství, sběr, pastevectví, rod, tlupa, otloukané a štípané nástroje, vrtané a broušené nástroje, první amulety, srp, kult ženy matky, jeskyně, tkalcovství</vt:lpstr>
      <vt:lpstr>Prezentace aplikace PowerPoint</vt:lpstr>
      <vt:lpstr>Správná odpověď</vt:lpstr>
      <vt:lpstr>Co je na obrázku?</vt:lpstr>
      <vt:lpstr>Prezentace aplikace PowerPoint</vt:lpstr>
      <vt:lpstr>Správná odpověď</vt:lpstr>
      <vt:lpstr>Koho z našich předchůdců popisuje následující text?</vt:lpstr>
      <vt:lpstr>Prezentace aplikace PowerPoint</vt:lpstr>
      <vt:lpstr>Správná odpověď</vt:lpstr>
      <vt:lpstr>Spojte příslušné dvojice pojmů a obrázků</vt:lpstr>
      <vt:lpstr>Prezentace aplikace PowerPoint</vt:lpstr>
      <vt:lpstr>Správná odpověď</vt:lpstr>
      <vt:lpstr>Je následující řazení pojmů správně?</vt:lpstr>
      <vt:lpstr>Prezentace aplikace PowerPoint</vt:lpstr>
      <vt:lpstr>Správná odpověď</vt:lpstr>
      <vt:lpstr>Která posloupnost vývoje lidské společnosti je správná?</vt:lpstr>
      <vt:lpstr>Prezentace aplikace PowerPoint</vt:lpstr>
      <vt:lpstr>Správná odpověď</vt:lpstr>
      <vt:lpstr>Pokud jste došli až sem, je vaše Řešení správné.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student</dc:creator>
  <cp:lastModifiedBy>student</cp:lastModifiedBy>
  <cp:revision>32</cp:revision>
  <dcterms:modified xsi:type="dcterms:W3CDTF">2012-06-19T07:07:19Z</dcterms:modified>
</cp:coreProperties>
</file>