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94" r:id="rId14"/>
    <p:sldId id="289" r:id="rId15"/>
    <p:sldId id="290" r:id="rId16"/>
    <p:sldId id="291" r:id="rId17"/>
    <p:sldId id="292" r:id="rId18"/>
    <p:sldId id="29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94E01D-5AC4-43E4-8180-C3E710AADA4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BCEBFD9-D6F4-4D92-BC3C-DA2DD972D4DC}" type="presOf" srcId="{4C35D32F-0EAB-4CD7-82EE-45574DC2A586}" destId="{8BEBB6EC-1DAA-4CAC-8A25-BC0FCBD5DBD5}" srcOrd="0" destOrd="0" presId="urn:microsoft.com/office/officeart/2005/8/layout/target3"/>
    <dgm:cxn modelId="{0D78F501-AEF4-47B0-9C4E-A5BE32D2DDBD}" type="presOf" srcId="{D8197B8C-B260-4A16-BDF4-0947B075E274}" destId="{25B08C86-7E15-44DC-BE7F-FFB55DD49D12}" srcOrd="0" destOrd="0" presId="urn:microsoft.com/office/officeart/2005/8/layout/target3"/>
    <dgm:cxn modelId="{9CC548EA-FF59-432D-ABEE-E958150D6E84}" type="presOf" srcId="{D1B46980-6531-4606-95E6-44980827E919}" destId="{6140AFEC-043D-4C43-A2F9-D0F5331DF3A3}" srcOrd="0" destOrd="0" presId="urn:microsoft.com/office/officeart/2005/8/layout/target3"/>
    <dgm:cxn modelId="{4C0D2707-358A-44C6-8EE9-6872BF5E0E0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A2C2D7-C355-4799-AE27-24FC4BC41238}" type="presOf" srcId="{D8197B8C-B260-4A16-BDF4-0947B075E274}" destId="{5A5FFA88-C948-4069-8E93-59FA12366E83}" srcOrd="1" destOrd="0" presId="urn:microsoft.com/office/officeart/2005/8/layout/target3"/>
    <dgm:cxn modelId="{A257EC98-A66A-42F9-A521-2AA8BE9CD408}" type="presOf" srcId="{D1D4F407-5343-4D3F-B5B9-D407B03CAEB4}" destId="{AED2198E-93D5-4001-81B4-73124B309672}" srcOrd="1" destOrd="0" presId="urn:microsoft.com/office/officeart/2005/8/layout/target3"/>
    <dgm:cxn modelId="{035A8ADD-2368-4103-A638-38C7A57F3DDB}" type="presOf" srcId="{B651F6E3-6281-48DB-9319-2AEAFDAE7572}" destId="{6BB5E863-4638-4E1D-BFDE-399D028AC4ED}" srcOrd="1" destOrd="0" presId="urn:microsoft.com/office/officeart/2005/8/layout/target3"/>
    <dgm:cxn modelId="{BBE15FA5-C07E-46F5-AF75-610064F95A5A}" type="presOf" srcId="{D1D4F407-5343-4D3F-B5B9-D407B03CAEB4}" destId="{D005CE8C-CC26-4C3E-AC11-E15060ECD759}" srcOrd="0" destOrd="0" presId="urn:microsoft.com/office/officeart/2005/8/layout/target3"/>
    <dgm:cxn modelId="{7A723D72-ABB4-41E5-AC37-69F591A52907}" type="presOf" srcId="{4C35D32F-0EAB-4CD7-82EE-45574DC2A586}" destId="{890E4F0B-2866-4A3F-A3C7-2A14B1797930}" srcOrd="1" destOrd="0" presId="urn:microsoft.com/office/officeart/2005/8/layout/target3"/>
    <dgm:cxn modelId="{D6E0B587-540C-4E92-8131-089B22CC5C5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71B18A-C893-437F-9966-4417B64ADB8C}" type="presParOf" srcId="{333A1088-737F-45CB-B68E-254E46348037}" destId="{F5ABB229-8D3B-4694-996A-96F23CF14429}" srcOrd="0" destOrd="0" presId="urn:microsoft.com/office/officeart/2005/8/layout/target3"/>
    <dgm:cxn modelId="{301BBF6F-3CC5-47FD-9C6C-17676AF5ACBE}" type="presParOf" srcId="{333A1088-737F-45CB-B68E-254E46348037}" destId="{F41139FD-01EE-4571-8B17-4FB00FC51163}" srcOrd="1" destOrd="0" presId="urn:microsoft.com/office/officeart/2005/8/layout/target3"/>
    <dgm:cxn modelId="{9DAAABF2-771E-495A-AFE2-CAB4C02BFA90}" type="presParOf" srcId="{333A1088-737F-45CB-B68E-254E46348037}" destId="{D005CE8C-CC26-4C3E-AC11-E15060ECD759}" srcOrd="2" destOrd="0" presId="urn:microsoft.com/office/officeart/2005/8/layout/target3"/>
    <dgm:cxn modelId="{89F5ACD9-87DB-47FD-A8B2-B159DC3C7312}" type="presParOf" srcId="{333A1088-737F-45CB-B68E-254E46348037}" destId="{2C702D82-9B77-49B7-9568-BB8EB47C3372}" srcOrd="3" destOrd="0" presId="urn:microsoft.com/office/officeart/2005/8/layout/target3"/>
    <dgm:cxn modelId="{E6658035-D9FF-4838-8D38-EC7B5940C282}" type="presParOf" srcId="{333A1088-737F-45CB-B68E-254E46348037}" destId="{A52A0455-90FF-4808-ABD0-F02540D31D5A}" srcOrd="4" destOrd="0" presId="urn:microsoft.com/office/officeart/2005/8/layout/target3"/>
    <dgm:cxn modelId="{D629610D-3D30-4058-94B6-D8C9CFD0C60F}" type="presParOf" srcId="{333A1088-737F-45CB-B68E-254E46348037}" destId="{6140AFEC-043D-4C43-A2F9-D0F5331DF3A3}" srcOrd="5" destOrd="0" presId="urn:microsoft.com/office/officeart/2005/8/layout/target3"/>
    <dgm:cxn modelId="{453FA04F-BAB8-4D64-94F5-7AA4041A3796}" type="presParOf" srcId="{333A1088-737F-45CB-B68E-254E46348037}" destId="{9358AC05-5D7D-4327-9F80-1AD486AEA664}" srcOrd="6" destOrd="0" presId="urn:microsoft.com/office/officeart/2005/8/layout/target3"/>
    <dgm:cxn modelId="{4F6741BC-F7AE-4EB1-919C-34C66B41D5B0}" type="presParOf" srcId="{333A1088-737F-45CB-B68E-254E46348037}" destId="{313FC574-E1CD-4FB4-B054-0B805CE0447D}" srcOrd="7" destOrd="0" presId="urn:microsoft.com/office/officeart/2005/8/layout/target3"/>
    <dgm:cxn modelId="{F66A1FB3-8C31-46C9-8B14-E9326C91E1F5}" type="presParOf" srcId="{333A1088-737F-45CB-B68E-254E46348037}" destId="{619D679B-A015-4ECF-8348-D1034C574F40}" srcOrd="8" destOrd="0" presId="urn:microsoft.com/office/officeart/2005/8/layout/target3"/>
    <dgm:cxn modelId="{65FAE641-5423-47D7-8187-C957A10391BF}" type="presParOf" srcId="{333A1088-737F-45CB-B68E-254E46348037}" destId="{322283A8-4A27-4CDA-BAE3-F381106A9174}" srcOrd="9" destOrd="0" presId="urn:microsoft.com/office/officeart/2005/8/layout/target3"/>
    <dgm:cxn modelId="{8490163F-1E06-4C1C-9A16-BC827F924E7E}" type="presParOf" srcId="{333A1088-737F-45CB-B68E-254E46348037}" destId="{FFC9F71D-1B4F-4AD9-A4A6-86ADEFC8AF5C}" srcOrd="10" destOrd="0" presId="urn:microsoft.com/office/officeart/2005/8/layout/target3"/>
    <dgm:cxn modelId="{8C684FD4-4A1E-45A6-9D7B-F9F12AE0E4AE}" type="presParOf" srcId="{333A1088-737F-45CB-B68E-254E46348037}" destId="{25B08C86-7E15-44DC-BE7F-FFB55DD49D12}" srcOrd="11" destOrd="0" presId="urn:microsoft.com/office/officeart/2005/8/layout/target3"/>
    <dgm:cxn modelId="{05AD2EF9-326C-4199-932E-343B35101ECC}" type="presParOf" srcId="{333A1088-737F-45CB-B68E-254E46348037}" destId="{76644BE8-9D7C-4C09-B250-3D10AF48CBB7}" srcOrd="12" destOrd="0" presId="urn:microsoft.com/office/officeart/2005/8/layout/target3"/>
    <dgm:cxn modelId="{2EF2FA05-0F12-40DE-86E3-94A91CF6372F}" type="presParOf" srcId="{333A1088-737F-45CB-B68E-254E46348037}" destId="{EE85B701-7295-41C0-BA7A-34D3756A2AE6}" srcOrd="13" destOrd="0" presId="urn:microsoft.com/office/officeart/2005/8/layout/target3"/>
    <dgm:cxn modelId="{828E3340-4435-4D53-9BE6-6A8C89D71CF1}" type="presParOf" srcId="{333A1088-737F-45CB-B68E-254E46348037}" destId="{8BEBB6EC-1DAA-4CAC-8A25-BC0FCBD5DBD5}" srcOrd="14" destOrd="0" presId="urn:microsoft.com/office/officeart/2005/8/layout/target3"/>
    <dgm:cxn modelId="{51C36CE2-9A46-4A8B-8DD2-3C639F089EFB}" type="presParOf" srcId="{333A1088-737F-45CB-B68E-254E46348037}" destId="{AED2198E-93D5-4001-81B4-73124B309672}" srcOrd="15" destOrd="0" presId="urn:microsoft.com/office/officeart/2005/8/layout/target3"/>
    <dgm:cxn modelId="{EB518A69-D529-476F-BA23-D4A5A7986F34}" type="presParOf" srcId="{333A1088-737F-45CB-B68E-254E46348037}" destId="{2BE915AB-18AA-4053-B92C-3BFC9ED204BB}" srcOrd="16" destOrd="0" presId="urn:microsoft.com/office/officeart/2005/8/layout/target3"/>
    <dgm:cxn modelId="{63F31D17-F284-4C5A-9064-FD8013FD9173}" type="presParOf" srcId="{333A1088-737F-45CB-B68E-254E46348037}" destId="{6BB5E863-4638-4E1D-BFDE-399D028AC4ED}" srcOrd="17" destOrd="0" presId="urn:microsoft.com/office/officeart/2005/8/layout/target3"/>
    <dgm:cxn modelId="{80DD5730-C4C5-488E-AB2B-0C68EF8101F4}" type="presParOf" srcId="{333A1088-737F-45CB-B68E-254E46348037}" destId="{5A5FFA88-C948-4069-8E93-59FA12366E83}" srcOrd="18" destOrd="0" presId="urn:microsoft.com/office/officeart/2005/8/layout/target3"/>
    <dgm:cxn modelId="{DDC04060-6743-4795-A1AD-E91FF1E2290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657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657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657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657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5657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VY_32_INOVACE_06_Pravěk a Starověk</a:t>
          </a:r>
          <a:endParaRPr lang="cs-CZ" sz="2000" kern="1200" dirty="0"/>
        </a:p>
      </dsp:txBody>
      <dsp:txXfrm>
        <a:off x="1276747" y="817118"/>
        <a:ext cx="5657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657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Vývoj společnosti v pravěku a starověku </a:t>
          </a:r>
          <a:endParaRPr lang="cs-CZ" sz="2000" kern="1200" dirty="0"/>
        </a:p>
      </dsp:txBody>
      <dsp:txXfrm>
        <a:off x="1276747" y="1225677"/>
        <a:ext cx="5657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657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657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5/5b/British_Museum_Flood_Tablet_1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1/Sumerian_MS2272_2400BC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c/c0/Pergamonmuseum_Ishtartor_06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ergamonmuseum_Ishtartor_06.jpg" TargetMode="External"/><Relationship Id="rId3" Type="http://schemas.openxmlformats.org/officeDocument/2006/relationships/hyperlink" Target="http://stepankovar.blog.idnes.cz/c/47055/O-puvodu-Sumeru.html" TargetMode="External"/><Relationship Id="rId7" Type="http://schemas.openxmlformats.org/officeDocument/2006/relationships/hyperlink" Target="http://cs.wikipedia.org/wiki/Soubor:Mushkhushu.jpg" TargetMode="External"/><Relationship Id="rId2" Type="http://schemas.openxmlformats.org/officeDocument/2006/relationships/hyperlink" Target="http://frantina.webovastranka.cz/image/1562/92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umerian_MS2272_2400BC.jpg" TargetMode="External"/><Relationship Id="rId5" Type="http://schemas.openxmlformats.org/officeDocument/2006/relationships/hyperlink" Target="http://cs.wikipedia.org/wiki/Sumer" TargetMode="External"/><Relationship Id="rId4" Type="http://schemas.openxmlformats.org/officeDocument/2006/relationships/hyperlink" Target="http://www.rozhlas.cz/praha/rady/_zprava/za-hudbou-davnych-casu--984072" TargetMode="External"/><Relationship Id="rId9" Type="http://schemas.openxmlformats.org/officeDocument/2006/relationships/hyperlink" Target="http://cs.wikipedia.org/wiki/Soubor:Code-de-Hammurabi-1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81911367"/>
              </p:ext>
            </p:extLst>
          </p:nvPr>
        </p:nvGraphicFramePr>
        <p:xfrm>
          <a:off x="1237989" y="457200"/>
          <a:ext cx="6934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14451" y="3520842"/>
            <a:ext cx="8315097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Staroorientální státy v Mezopotámii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023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7408362"/>
              </p:ext>
            </p:extLst>
          </p:nvPr>
        </p:nvGraphicFramePr>
        <p:xfrm>
          <a:off x="1331640" y="980728"/>
          <a:ext cx="6096000" cy="3777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prosinec 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</a:t>
                      </a:r>
                      <a:r>
                        <a:rPr lang="cs-CZ" sz="1200" dirty="0" smtClean="0">
                          <a:effectLst/>
                        </a:rPr>
                        <a:t>. Konkrétně je zaměřena na vznik a počátky vývoje sumerských států </a:t>
                      </a:r>
                      <a:r>
                        <a:rPr lang="cs-CZ" sz="1200" smtClean="0">
                          <a:effectLst/>
                        </a:rPr>
                        <a:t>v Mezopotámii. </a:t>
                      </a:r>
                      <a:r>
                        <a:rPr lang="cs-CZ" sz="1200" dirty="0">
                          <a:effectLst/>
                        </a:rPr>
                        <a:t>Rozvíjí 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Je </a:t>
                      </a:r>
                      <a:r>
                        <a:rPr lang="cs-CZ" sz="1200" dirty="0" smtClean="0">
                          <a:effectLst/>
                        </a:rPr>
                        <a:t>určena jako doprovodný materiál k pracovnímu listu Sumerské státy</a:t>
                      </a:r>
                      <a:r>
                        <a:rPr lang="cs-CZ" sz="1200" baseline="0" dirty="0" smtClean="0">
                          <a:effectLst/>
                        </a:rPr>
                        <a:t> I, </a:t>
                      </a:r>
                      <a:r>
                        <a:rPr lang="cs-CZ" sz="1200" dirty="0" smtClean="0">
                          <a:effectLst/>
                        </a:rPr>
                        <a:t>ale může být vhodná i jako </a:t>
                      </a:r>
                      <a:r>
                        <a:rPr lang="cs-CZ" sz="1200" dirty="0">
                          <a:effectLst/>
                        </a:rPr>
                        <a:t>materiál k </a:t>
                      </a:r>
                      <a:r>
                        <a:rPr lang="cs-CZ" sz="1200" dirty="0" smtClean="0">
                          <a:effectLst/>
                        </a:rPr>
                        <a:t>procvičování.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653136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99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33400"/>
            <a:ext cx="7772400" cy="1470025"/>
          </a:xfrm>
        </p:spPr>
        <p:txBody>
          <a:bodyPr/>
          <a:lstStyle/>
          <a:p>
            <a:r>
              <a:rPr lang="cs-CZ" sz="4400">
                <a:solidFill>
                  <a:srgbClr val="003399"/>
                </a:solidFill>
                <a:latin typeface="Andalus" pitchFamily="18" charset="-78"/>
              </a:rPr>
              <a:t>STAROORIENTÁLNÍ STÁTY V MEZOPOTÁMII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00800" cy="762000"/>
          </a:xfrm>
        </p:spPr>
        <p:txBody>
          <a:bodyPr/>
          <a:lstStyle/>
          <a:p>
            <a:r>
              <a:rPr lang="cs-CZ" sz="2800"/>
              <a:t>SUMERSKÉ MĚSTSKÉ STÁTY </a:t>
            </a: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1524000" y="4267200"/>
            <a:ext cx="64008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STAROBABYLONSKÁ ŘÍŠE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1524000" y="3276600"/>
            <a:ext cx="13716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UR </a:t>
            </a: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1600200" y="4953000"/>
            <a:ext cx="64008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BABYLON </a:t>
            </a: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3429000" y="3276600"/>
            <a:ext cx="13716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URUK </a:t>
            </a: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5715000" y="3200400"/>
            <a:ext cx="13716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LAGAŠ </a:t>
            </a:r>
          </a:p>
        </p:txBody>
      </p:sp>
    </p:spTree>
    <p:extLst>
      <p:ext uri="{BB962C8B-B14F-4D97-AF65-F5344CB8AC3E}">
        <p14:creationId xmlns:p14="http://schemas.microsoft.com/office/powerpoint/2010/main" val="61930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5" grpId="0"/>
      <p:bldP spid="5126" grpId="0"/>
      <p:bldP spid="5127" grpId="0"/>
      <p:bldP spid="51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0" name="Rectangle 6"/>
          <p:cNvSpPr>
            <a:spLocks noGrp="1" noChangeArrowheads="1"/>
          </p:cNvSpPr>
          <p:nvPr>
            <p:ph type="ctrTitle"/>
          </p:nvPr>
        </p:nvSpPr>
        <p:spPr>
          <a:xfrm>
            <a:off x="838200" y="685800"/>
            <a:ext cx="7772400" cy="1470025"/>
          </a:xfrm>
          <a:ln/>
        </p:spPr>
        <p:txBody>
          <a:bodyPr anchor="ctr" anchorCtr="0"/>
          <a:lstStyle/>
          <a:p>
            <a:endParaRPr lang="cs-CZ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54" name="Picture 10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mezopot%C3%A1mi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8686800" cy="658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26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Nejstarší státy v Mezopotámii založili: </a:t>
            </a:r>
            <a:r>
              <a:rPr lang="cs-CZ" sz="2400"/>
              <a:t>klikni na správný národ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2895600" cy="4530725"/>
          </a:xfrm>
        </p:spPr>
        <p:txBody>
          <a:bodyPr/>
          <a:lstStyle/>
          <a:p>
            <a:r>
              <a:rPr lang="cs-CZ" dirty="0">
                <a:hlinkClick r:id="rId2" action="ppaction://hlinksldjump"/>
              </a:rPr>
              <a:t>Egypťané</a:t>
            </a:r>
          </a:p>
          <a:p>
            <a:r>
              <a:rPr lang="cs-CZ" dirty="0">
                <a:hlinkClick r:id="rId2" action="ppaction://hlinksldjump"/>
              </a:rPr>
              <a:t>Řekové</a:t>
            </a:r>
          </a:p>
          <a:p>
            <a:r>
              <a:rPr lang="cs-CZ" dirty="0">
                <a:hlinkClick r:id="rId2" action="ppaction://hlinksldjump"/>
              </a:rPr>
              <a:t>Babyloňané</a:t>
            </a:r>
          </a:p>
          <a:p>
            <a:r>
              <a:rPr lang="cs-CZ" dirty="0">
                <a:hlinkClick r:id="rId2" action="ppaction://hlinksldjump"/>
              </a:rPr>
              <a:t>Peršané</a:t>
            </a:r>
          </a:p>
          <a:p>
            <a:r>
              <a:rPr lang="cs-CZ" dirty="0">
                <a:hlinkClick r:id="rId2" action="ppaction://hlinksldjump"/>
              </a:rPr>
              <a:t>Římané</a:t>
            </a:r>
          </a:p>
          <a:p>
            <a:r>
              <a:rPr lang="cs-CZ" dirty="0">
                <a:hlinkClick r:id="rId2" action="ppaction://hlinksldjump"/>
              </a:rPr>
              <a:t>Asyřané</a:t>
            </a:r>
            <a:endParaRPr lang="cs-CZ" dirty="0"/>
          </a:p>
          <a:p>
            <a:r>
              <a:rPr lang="cs-CZ" dirty="0">
                <a:hlinkClick r:id="rId3" action="ppaction://hlinksldjump"/>
              </a:rPr>
              <a:t>Sumerové</a:t>
            </a:r>
            <a:endParaRPr lang="cs-CZ" dirty="0"/>
          </a:p>
        </p:txBody>
      </p:sp>
      <p:pic>
        <p:nvPicPr>
          <p:cNvPr id="10249" name="Picture 9" descr="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76400"/>
            <a:ext cx="3352800" cy="363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3505200" y="5562600"/>
            <a:ext cx="5334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1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Standarta z Uru ukazuje život obyvatel starověké Mezopotámie.</a:t>
            </a:r>
            <a:r>
              <a:rPr lang="cs-CZ" sz="40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3742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5334000"/>
            <a:ext cx="5638800" cy="1143000"/>
          </a:xfrm>
        </p:spPr>
        <p:txBody>
          <a:bodyPr/>
          <a:lstStyle/>
          <a:p>
            <a:r>
              <a:rPr lang="cs-CZ">
                <a:latin typeface="Comic Sans MS" pitchFamily="66" charset="0"/>
              </a:rPr>
              <a:t>Klepni na šipku</a:t>
            </a:r>
          </a:p>
        </p:txBody>
      </p:sp>
      <p:pic>
        <p:nvPicPr>
          <p:cNvPr id="11268" name="Picture 4" descr="MC90043572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828800"/>
            <a:ext cx="320040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5486400"/>
            <a:ext cx="93345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Správná odpověď</a:t>
            </a:r>
          </a:p>
        </p:txBody>
      </p:sp>
    </p:spTree>
    <p:extLst>
      <p:ext uri="{BB962C8B-B14F-4D97-AF65-F5344CB8AC3E}">
        <p14:creationId xmlns:p14="http://schemas.microsoft.com/office/powerpoint/2010/main" val="386772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Špatná odpověď</a:t>
            </a:r>
          </a:p>
        </p:txBody>
      </p:sp>
      <p:sp>
        <p:nvSpPr>
          <p:cNvPr id="12293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latin typeface="Comic Sans MS" pitchFamily="66" charset="0"/>
              </a:rPr>
              <a:t>Klepni na šipku</a:t>
            </a:r>
          </a:p>
        </p:txBody>
      </p:sp>
      <p:pic>
        <p:nvPicPr>
          <p:cNvPr id="12294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572000"/>
            <a:ext cx="1981200" cy="158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Soubor:British Museum Flood Tablet 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371600"/>
            <a:ext cx="4176713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4267200" y="5943600"/>
            <a:ext cx="4267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Comic Sans MS" pitchFamily="66" charset="0"/>
              </a:rPr>
              <a:t>Epos o Gilgamešovi na hliněné tabulce</a:t>
            </a:r>
          </a:p>
        </p:txBody>
      </p:sp>
    </p:spTree>
    <p:extLst>
      <p:ext uri="{BB962C8B-B14F-4D97-AF65-F5344CB8AC3E}">
        <p14:creationId xmlns:p14="http://schemas.microsoft.com/office/powerpoint/2010/main" val="213650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Dovednosti Sumerů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latin typeface="Comic Sans MS" pitchFamily="66" charset="0"/>
              </a:rPr>
              <a:t>Sumerové znali bronz. Vyráběli z něj zbraně a nástroje. K výrobě  nástrojů používali také samotnou měď.</a:t>
            </a:r>
          </a:p>
          <a:p>
            <a:pPr>
              <a:lnSpc>
                <a:spcPct val="90000"/>
              </a:lnSpc>
            </a:pPr>
            <a:endParaRPr lang="cs-CZ" sz="140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800">
                <a:latin typeface="Comic Sans MS" pitchFamily="66" charset="0"/>
              </a:rPr>
              <a:t>Z hlíny vyráběli nádoby a cihly. Vynalezli kolo a vůz. Zpracovávali kůže a tkali příze.</a:t>
            </a:r>
          </a:p>
          <a:p>
            <a:pPr>
              <a:lnSpc>
                <a:spcPct val="90000"/>
              </a:lnSpc>
            </a:pPr>
            <a:endParaRPr lang="cs-CZ" sz="140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800">
                <a:latin typeface="Comic Sans MS" pitchFamily="66" charset="0"/>
              </a:rPr>
              <a:t>V zemědělství jim hojnost úrody zajišťoval složitý zavlažovací systém, který umožnil zavlažovat plodiny vodou z Eufratu  nebo Tigridu i v období mimo záplavy.</a:t>
            </a:r>
          </a:p>
        </p:txBody>
      </p:sp>
    </p:spTree>
    <p:extLst>
      <p:ext uri="{BB962C8B-B14F-4D97-AF65-F5344CB8AC3E}">
        <p14:creationId xmlns:p14="http://schemas.microsoft.com/office/powerpoint/2010/main" val="226362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>
                <a:latin typeface="Comic Sans MS" pitchFamily="66" charset="0"/>
              </a:rPr>
              <a:t>Důkazem Sumerské zručnosti jsou tato umělecká díla</a:t>
            </a:r>
          </a:p>
        </p:txBody>
      </p:sp>
      <p:pic>
        <p:nvPicPr>
          <p:cNvPr id="14341" name="Picture 5" descr="sumerske_vytvarne_umen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2743200"/>
            <a:ext cx="1712913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3" name="Picture 7" descr="Soubor:Sumerian MS2272 2400BC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295400"/>
            <a:ext cx="2725738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 descr="2498349--sumersky-hrac-na-lyru-za-nim-zpevacka-detail-z-tzv-urske-standarty-skrinka-203-483-cm-inkrustace-z-ulomku-musli-na-pozadi-tmavom--1-600x517p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687638"/>
            <a:ext cx="3962400" cy="341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685800" y="1447800"/>
            <a:ext cx="3124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Comic Sans MS" pitchFamily="66" charset="0"/>
              </a:rPr>
              <a:t>Detail z urské standarty: hráč na lyru a zpěvačka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648200" y="4419600"/>
            <a:ext cx="259080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>
                <a:latin typeface="Comic Sans MS" pitchFamily="66" charset="0"/>
              </a:rPr>
              <a:t>Hliněná tabulka se jmény sumerských bohů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4800600" y="5181600"/>
            <a:ext cx="2514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Comic Sans MS" pitchFamily="66" charset="0"/>
              </a:rPr>
              <a:t>Soška sumerského úředníka</a:t>
            </a:r>
          </a:p>
        </p:txBody>
      </p:sp>
    </p:spTree>
    <p:extLst>
      <p:ext uri="{BB962C8B-B14F-4D97-AF65-F5344CB8AC3E}">
        <p14:creationId xmlns:p14="http://schemas.microsoft.com/office/powerpoint/2010/main" val="52470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Rozvoj sumerských států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40188" cy="4530725"/>
          </a:xfrm>
        </p:spPr>
        <p:txBody>
          <a:bodyPr/>
          <a:lstStyle/>
          <a:p>
            <a:r>
              <a:rPr lang="cs-CZ" sz="1400">
                <a:solidFill>
                  <a:schemeClr val="hlink"/>
                </a:solidFill>
              </a:rPr>
              <a:t>Zpočátku mělo vliv na vedení státu lidové shromáždění. To tvořili všichni svobodní muži. Sněm volil úředníky –správce sýpek, správce stád atd.</a:t>
            </a:r>
          </a:p>
          <a:p>
            <a:r>
              <a:rPr lang="cs-CZ" sz="1400">
                <a:solidFill>
                  <a:srgbClr val="0033CC"/>
                </a:solidFill>
              </a:rPr>
              <a:t>Centrem města byl chrám boha ochránce města, kde sídlil také kněz. Ten řídil sumerské hospodářství i práce na zavlažovacím zařízení. Tento systém hospodaření nazýváme CHRÁMOVÉ HOSPODÁŘSTVÍ.</a:t>
            </a:r>
          </a:p>
          <a:p>
            <a:r>
              <a:rPr lang="cs-CZ" sz="1400">
                <a:solidFill>
                  <a:srgbClr val="000066"/>
                </a:solidFill>
              </a:rPr>
              <a:t>Sumerská města bohatla z obchodu a rozvoje řemeslné výroby. Stávala se často cílem loupeživých útoků. Na svou obranu stavěli Sumerové hradby, vyráběli zbraně a zřídili stálou armádu. Vojáci, kteří se v době míru cvičili v boji, se tak stali další skupinou obyvatel Sumeru spolu s rolníky, řemeslníky,kněžími a otroky. 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6613" y="1600200"/>
            <a:ext cx="4040187" cy="4530725"/>
          </a:xfrm>
        </p:spPr>
        <p:txBody>
          <a:bodyPr/>
          <a:lstStyle/>
          <a:p>
            <a:r>
              <a:rPr lang="cs-CZ" sz="1400">
                <a:solidFill>
                  <a:srgbClr val="009900"/>
                </a:solidFill>
              </a:rPr>
              <a:t>Později začali Sumerové rozšiřovat své území. Jednotlivá města se tak začala vojensky střetávat. Začaly boje o dobytek, bohatství a území.</a:t>
            </a:r>
          </a:p>
          <a:p>
            <a:r>
              <a:rPr lang="cs-CZ" sz="1400">
                <a:solidFill>
                  <a:srgbClr val="008000"/>
                </a:solidFill>
              </a:rPr>
              <a:t>Ve válkách mezi sumerskými městy stoupal vliv vojenského velitele. Byl často neju-datnějším válečníkem a svým vojenským uměním získal oblibu a moc. Získal největší podíl na kořisti a nejvíce zajatců - otroků Stal se z něj vládce města KRÁL. </a:t>
            </a:r>
          </a:p>
          <a:p>
            <a:r>
              <a:rPr lang="cs-CZ" sz="1400">
                <a:solidFill>
                  <a:srgbClr val="003300"/>
                </a:solidFill>
              </a:rPr>
              <a:t>Král měl pravomoc nejvyššího kněze, soudce a také velitele vojska. Vládl neomezeně a sídlil v paláci. Palác se stal novým centrem města.</a:t>
            </a:r>
          </a:p>
          <a:p>
            <a:r>
              <a:rPr lang="cs-CZ" sz="1400">
                <a:solidFill>
                  <a:srgbClr val="333300"/>
                </a:solidFill>
              </a:rPr>
              <a:t>Také král řídil hospodářství Sumerů a dohlížel na stavbu zavlažovacího zařízení. Proto postupně zanikalo chrámové hospodářství a bylo nahrazeno PALÁCOVÝM HOSPODÁŘSTVÍM</a:t>
            </a:r>
          </a:p>
        </p:txBody>
      </p:sp>
    </p:spTree>
    <p:extLst>
      <p:ext uri="{BB962C8B-B14F-4D97-AF65-F5344CB8AC3E}">
        <p14:creationId xmlns:p14="http://schemas.microsoft.com/office/powerpoint/2010/main" val="222108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3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3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3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3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3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Starobabylonská říše</a:t>
            </a:r>
          </a:p>
        </p:txBody>
      </p:sp>
      <p:sp>
        <p:nvSpPr>
          <p:cNvPr id="18437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40188" cy="4530725"/>
          </a:xfrm>
        </p:spPr>
        <p:txBody>
          <a:bodyPr/>
          <a:lstStyle/>
          <a:p>
            <a:r>
              <a:rPr lang="cs-CZ" sz="1400"/>
              <a:t>Války mezi Sumery o nadvládu skončily nezdarem Žádné sumerské město nemělo dost sil, aby ovládlo celý Sumer.</a:t>
            </a:r>
          </a:p>
          <a:p>
            <a:r>
              <a:rPr lang="cs-CZ" sz="1400"/>
              <a:t>Obyvatelé poražených měst se proti vítězům často bouřili a postupně je vždy vyhnali. </a:t>
            </a:r>
          </a:p>
          <a:p>
            <a:r>
              <a:rPr lang="cs-CZ" sz="1400"/>
              <a:t>Bratrovražedné sumerské války města vyčerpaly a ta se nedokázala bránit novým nepřátelům.</a:t>
            </a:r>
          </a:p>
          <a:p>
            <a:r>
              <a:rPr lang="cs-CZ" sz="1400"/>
              <a:t>Ze severu útočily z Akkadu kočovné semitské kmeny, které ovládaly válečné umění.</a:t>
            </a:r>
          </a:p>
          <a:p>
            <a:r>
              <a:rPr lang="cs-CZ" sz="1400"/>
              <a:t>Král Sargon z Akkadu tak dokázal kolem roku 2300 př. n. l. ovládnout  Sumer a sjednotit sumerská města pod svou nadvládou</a:t>
            </a:r>
          </a:p>
          <a:p>
            <a:r>
              <a:rPr lang="cs-CZ" sz="1400"/>
              <a:t>Vládu Akkadského krále Sargona provázel kulturní rozvoj, ale akkadština postupně zcela vytlačila sumerský jazyk.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6613" y="1600200"/>
            <a:ext cx="4040187" cy="4530725"/>
          </a:xfrm>
        </p:spPr>
        <p:txBody>
          <a:bodyPr/>
          <a:lstStyle/>
          <a:p>
            <a:r>
              <a:rPr lang="cs-CZ" sz="1400"/>
              <a:t>Po zániku Akkadské říše se centrem Mezopotámie stalo město Babylon na severu Mezopotámie. Podle něj se nazývá celý stát STAROBABYLONSKÁ ŘÍŠE. Zkráceně jí říkáme Babylonie.</a:t>
            </a:r>
          </a:p>
          <a:p>
            <a:r>
              <a:rPr lang="cs-CZ" sz="1400"/>
              <a:t>Babyloňané zdokonalili  zavlažovací zařízení a zvětšili plochu svých polí. Babylon se stal výstavným městem se širokými ulicemi a zahradami. Kvetla zde řemeslná výroba a obchod. </a:t>
            </a:r>
          </a:p>
          <a:p>
            <a:r>
              <a:rPr lang="cs-CZ" sz="1400"/>
              <a:t>Vrcholem rozvoje říše se stalo období vlády krále Chammurapiho. Ten vydal první známý zákoník, ve kterém platila zásada: „Oko za oko, zub za zub.“ Po smrti krále Chammurapiho se říše postupně rozpadala. </a:t>
            </a:r>
          </a:p>
          <a:p>
            <a:r>
              <a:rPr lang="cs-CZ" sz="1400"/>
              <a:t>Město Babylon se zůstalo centrem Mezopotámie, ale v 6. století př. n. l. jej ovládli Peršané a celou Mezopotámii připojili ke své obrovské říši. Jejich moc zlomil Alexandr Makedonský.</a:t>
            </a:r>
          </a:p>
        </p:txBody>
      </p:sp>
    </p:spTree>
    <p:extLst>
      <p:ext uri="{BB962C8B-B14F-4D97-AF65-F5344CB8AC3E}">
        <p14:creationId xmlns:p14="http://schemas.microsoft.com/office/powerpoint/2010/main" val="2055364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8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84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84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je na obrázku?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40188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>
                <a:hlinkClick r:id="rId2" action="ppaction://hlinksldjump"/>
              </a:rPr>
              <a:t>Brána bohyně </a:t>
            </a:r>
            <a:r>
              <a:rPr lang="cs-CZ" dirty="0" err="1">
                <a:hlinkClick r:id="rId2" action="ppaction://hlinksldjump"/>
              </a:rPr>
              <a:t>Ištar</a:t>
            </a:r>
            <a:r>
              <a:rPr lang="cs-CZ" dirty="0">
                <a:hlinkClick r:id="rId2" action="ppaction://hlinksldjump"/>
              </a:rPr>
              <a:t>    z Ninive</a:t>
            </a:r>
          </a:p>
          <a:p>
            <a:pPr>
              <a:lnSpc>
                <a:spcPct val="90000"/>
              </a:lnSpc>
            </a:pPr>
            <a:r>
              <a:rPr lang="cs-CZ" dirty="0">
                <a:hlinkClick r:id="rId2" action="ppaction://hlinksldjump"/>
              </a:rPr>
              <a:t>Brána bohyně </a:t>
            </a:r>
            <a:r>
              <a:rPr lang="cs-CZ" dirty="0" err="1">
                <a:hlinkClick r:id="rId2" action="ppaction://hlinksldjump"/>
              </a:rPr>
              <a:t>Ištar</a:t>
            </a:r>
            <a:r>
              <a:rPr lang="cs-CZ" dirty="0">
                <a:hlinkClick r:id="rId2" action="ppaction://hlinksldjump"/>
              </a:rPr>
              <a:t>    z </a:t>
            </a:r>
            <a:r>
              <a:rPr lang="cs-CZ" dirty="0" err="1">
                <a:hlinkClick r:id="rId2" action="ppaction://hlinksldjump"/>
              </a:rPr>
              <a:t>Aššuru</a:t>
            </a:r>
            <a:endParaRPr lang="cs-CZ" dirty="0">
              <a:hlinkClick r:id="" action="ppaction://noaction"/>
            </a:endParaRPr>
          </a:p>
          <a:p>
            <a:pPr>
              <a:lnSpc>
                <a:spcPct val="90000"/>
              </a:lnSpc>
            </a:pPr>
            <a:r>
              <a:rPr lang="cs-CZ" dirty="0">
                <a:hlinkClick r:id="rId2" action="ppaction://hlinksldjump"/>
              </a:rPr>
              <a:t>Brána bohyně </a:t>
            </a:r>
            <a:r>
              <a:rPr lang="cs-CZ" dirty="0" err="1">
                <a:hlinkClick r:id="rId2" action="ppaction://hlinksldjump"/>
              </a:rPr>
              <a:t>Ištar</a:t>
            </a:r>
            <a:r>
              <a:rPr lang="cs-CZ" dirty="0">
                <a:hlinkClick r:id="rId2" action="ppaction://hlinksldjump"/>
              </a:rPr>
              <a:t>    z Persepole</a:t>
            </a:r>
          </a:p>
          <a:p>
            <a:pPr>
              <a:lnSpc>
                <a:spcPct val="90000"/>
              </a:lnSpc>
            </a:pPr>
            <a:r>
              <a:rPr lang="cs-CZ" dirty="0">
                <a:hlinkClick r:id="rId2" action="ppaction://hlinksldjump"/>
              </a:rPr>
              <a:t>Brána bohyně </a:t>
            </a:r>
            <a:r>
              <a:rPr lang="cs-CZ" dirty="0" err="1">
                <a:hlinkClick r:id="rId2" action="ppaction://hlinksldjump"/>
              </a:rPr>
              <a:t>Ištar</a:t>
            </a:r>
            <a:r>
              <a:rPr lang="cs-CZ" dirty="0">
                <a:hlinkClick r:id="rId2" action="ppaction://hlinksldjump"/>
              </a:rPr>
              <a:t>     z </a:t>
            </a:r>
            <a:r>
              <a:rPr lang="cs-CZ" dirty="0" err="1">
                <a:hlinkClick r:id="rId2" action="ppaction://hlinksldjump"/>
              </a:rPr>
              <a:t>Lagaše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>
                <a:hlinkClick r:id="rId3" action="ppaction://hlinksldjump"/>
              </a:rPr>
              <a:t>Brána bohyně </a:t>
            </a:r>
            <a:r>
              <a:rPr lang="cs-CZ" dirty="0" err="1">
                <a:hlinkClick r:id="rId3" action="ppaction://hlinksldjump"/>
              </a:rPr>
              <a:t>Ištar</a:t>
            </a:r>
            <a:r>
              <a:rPr lang="cs-CZ" dirty="0">
                <a:hlinkClick r:id="rId3" action="ppaction://hlinksldjump"/>
              </a:rPr>
              <a:t>    z Babylónu</a:t>
            </a:r>
            <a:endParaRPr lang="cs-CZ" dirty="0"/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endParaRPr lang="cs-CZ" dirty="0"/>
          </a:p>
        </p:txBody>
      </p:sp>
      <p:sp>
        <p:nvSpPr>
          <p:cNvPr id="2048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6613" y="1600200"/>
            <a:ext cx="4040187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cs-CZ"/>
          </a:p>
        </p:txBody>
      </p:sp>
      <p:pic>
        <p:nvPicPr>
          <p:cNvPr id="20488" name="Picture 8" descr="Soubor:Pergamonmuseum Ishtartor 06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600200"/>
            <a:ext cx="3886200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625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9424" y="3244334"/>
            <a:ext cx="17251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Klepni na šipku</a:t>
            </a:r>
          </a:p>
        </p:txBody>
      </p:sp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692696"/>
            <a:ext cx="41072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hlinkClick r:id="rId2" action="ppaction://hlinksldjump"/>
              </a:rPr>
              <a:t>Špatná odpověď</a:t>
            </a:r>
            <a:endParaRPr lang="cs-CZ" sz="4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4869160"/>
            <a:ext cx="2160240" cy="13681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10048"/>
            <a:ext cx="4803775" cy="3402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79911" y="5553236"/>
            <a:ext cx="49477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omic Sans MS" pitchFamily="66" charset="0"/>
                <a:hlinkClick r:id="rId2" action="ppaction://hlinksldjump"/>
              </a:rPr>
              <a:t>Freska draka na </a:t>
            </a:r>
            <a:r>
              <a:rPr lang="cs-CZ" dirty="0" err="1">
                <a:latin typeface="Comic Sans MS" pitchFamily="66" charset="0"/>
                <a:hlinkClick r:id="rId2" action="ppaction://hlinksldjump"/>
              </a:rPr>
              <a:t>Ištařině</a:t>
            </a:r>
            <a:r>
              <a:rPr lang="cs-CZ" dirty="0">
                <a:latin typeface="Comic Sans MS" pitchFamily="66" charset="0"/>
                <a:hlinkClick r:id="rId2" action="ppaction://hlinksldjump"/>
              </a:rPr>
              <a:t> bráně z Babylónu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72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5334000"/>
            <a:ext cx="5638800" cy="1143000"/>
          </a:xfrm>
        </p:spPr>
        <p:txBody>
          <a:bodyPr/>
          <a:lstStyle/>
          <a:p>
            <a:r>
              <a:rPr lang="cs-CZ">
                <a:latin typeface="Comic Sans MS" pitchFamily="66" charset="0"/>
              </a:rPr>
              <a:t>Klepni na šipku</a:t>
            </a:r>
          </a:p>
        </p:txBody>
      </p:sp>
      <p:pic>
        <p:nvPicPr>
          <p:cNvPr id="24579" name="Picture 3" descr="MC90043572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828800"/>
            <a:ext cx="320040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5486400"/>
            <a:ext cx="93345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Správná odpověď</a:t>
            </a:r>
          </a:p>
        </p:txBody>
      </p:sp>
    </p:spTree>
    <p:extLst>
      <p:ext uri="{BB962C8B-B14F-4D97-AF65-F5344CB8AC3E}">
        <p14:creationId xmlns:p14="http://schemas.microsoft.com/office/powerpoint/2010/main" val="388791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Několik otázek na závěr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533400" y="1676400"/>
            <a:ext cx="396240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>
                <a:latin typeface="Comic Sans MS" pitchFamily="66" charset="0"/>
              </a:rPr>
              <a:t>Jak se jmenuje první historický národ, který se usídlil na jihu Mezopotámie?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533400" y="2514600"/>
            <a:ext cx="4038600" cy="99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sz="1600">
                <a:latin typeface="Comic Sans MS" pitchFamily="66" charset="0"/>
              </a:rPr>
              <a:t>Co rozumíme pod pojmy Ur, Uruk a </a:t>
            </a:r>
          </a:p>
          <a:p>
            <a:pPr>
              <a:spcBef>
                <a:spcPct val="20000"/>
              </a:spcBef>
            </a:pPr>
            <a:r>
              <a:rPr lang="cs-CZ" sz="1600">
                <a:latin typeface="Comic Sans MS" pitchFamily="66" charset="0"/>
              </a:rPr>
              <a:t>Lagaš?</a:t>
            </a:r>
          </a:p>
          <a:p>
            <a:pPr>
              <a:spcBef>
                <a:spcPct val="50000"/>
              </a:spcBef>
            </a:pPr>
            <a:endParaRPr lang="cs-CZ" sz="1600">
              <a:latin typeface="Comic Sans MS" pitchFamily="66" charset="0"/>
            </a:endParaRPr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4800600" y="1752600"/>
            <a:ext cx="3962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latin typeface="Comic Sans MS" pitchFamily="66" charset="0"/>
              </a:rPr>
              <a:t>SUMEROVÉ</a:t>
            </a: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4876800" y="2514600"/>
            <a:ext cx="3962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latin typeface="Comic Sans MS" pitchFamily="66" charset="0"/>
              </a:rPr>
              <a:t>SUMERSKÁ MĚSTA</a:t>
            </a: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533400" y="3429000"/>
            <a:ext cx="3962400" cy="99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sz="1600">
                <a:latin typeface="Comic Sans MS" pitchFamily="66" charset="0"/>
              </a:rPr>
              <a:t>Jak se jmenoval panovník, který </a:t>
            </a:r>
          </a:p>
          <a:p>
            <a:pPr>
              <a:spcBef>
                <a:spcPct val="20000"/>
              </a:spcBef>
            </a:pPr>
            <a:r>
              <a:rPr lang="cs-CZ" sz="1600">
                <a:latin typeface="Comic Sans MS" pitchFamily="66" charset="0"/>
              </a:rPr>
              <a:t>v Mezopotámii vytvořil Akkadskou říši?</a:t>
            </a:r>
          </a:p>
          <a:p>
            <a:pPr>
              <a:spcBef>
                <a:spcPct val="50000"/>
              </a:spcBef>
            </a:pPr>
            <a:endParaRPr lang="cs-CZ" sz="1600">
              <a:latin typeface="Comic Sans MS" pitchFamily="66" charset="0"/>
            </a:endParaRPr>
          </a:p>
        </p:txBody>
      </p:sp>
      <p:sp>
        <p:nvSpPr>
          <p:cNvPr id="25615" name="Text Box 15"/>
          <p:cNvSpPr txBox="1">
            <a:spLocks noChangeArrowheads="1"/>
          </p:cNvSpPr>
          <p:nvPr/>
        </p:nvSpPr>
        <p:spPr bwMode="auto">
          <a:xfrm>
            <a:off x="4876800" y="3581400"/>
            <a:ext cx="3962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latin typeface="Comic Sans MS" pitchFamily="66" charset="0"/>
              </a:rPr>
              <a:t>SARGON Z AKKADU</a:t>
            </a:r>
          </a:p>
        </p:txBody>
      </p:sp>
      <p:sp>
        <p:nvSpPr>
          <p:cNvPr id="25616" name="Text Box 16"/>
          <p:cNvSpPr txBox="1">
            <a:spLocks noChangeArrowheads="1"/>
          </p:cNvSpPr>
          <p:nvPr/>
        </p:nvSpPr>
        <p:spPr bwMode="auto">
          <a:xfrm>
            <a:off x="533400" y="4343400"/>
            <a:ext cx="396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>
                <a:latin typeface="Comic Sans MS" pitchFamily="66" charset="0"/>
              </a:rPr>
              <a:t>Kdo nechal sepsat nejstarší známý zákoník, ve kterém platila zásada „oko za oko, zub za zub“?</a:t>
            </a:r>
          </a:p>
        </p:txBody>
      </p:sp>
      <p:sp>
        <p:nvSpPr>
          <p:cNvPr id="25617" name="Text Box 17"/>
          <p:cNvSpPr txBox="1">
            <a:spLocks noChangeArrowheads="1"/>
          </p:cNvSpPr>
          <p:nvPr/>
        </p:nvSpPr>
        <p:spPr bwMode="auto">
          <a:xfrm>
            <a:off x="4953000" y="4495800"/>
            <a:ext cx="3276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latin typeface="Comic Sans MS" pitchFamily="66" charset="0"/>
              </a:rPr>
              <a:t>CHAMMURAPI</a:t>
            </a:r>
          </a:p>
        </p:txBody>
      </p:sp>
      <p:sp>
        <p:nvSpPr>
          <p:cNvPr id="25618" name="Text Box 18"/>
          <p:cNvSpPr txBox="1">
            <a:spLocks noChangeArrowheads="1"/>
          </p:cNvSpPr>
          <p:nvPr/>
        </p:nvSpPr>
        <p:spPr bwMode="auto">
          <a:xfrm>
            <a:off x="533400" y="5334000"/>
            <a:ext cx="396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>
                <a:latin typeface="Comic Sans MS" pitchFamily="66" charset="0"/>
              </a:rPr>
              <a:t>Jak se jmenovalo město, nové centrum Mezopotámie, podle kterého se jmenovala Chammurapiho říše?</a:t>
            </a:r>
          </a:p>
        </p:txBody>
      </p:sp>
      <p:sp>
        <p:nvSpPr>
          <p:cNvPr id="25619" name="Text Box 19"/>
          <p:cNvSpPr txBox="1">
            <a:spLocks noChangeArrowheads="1"/>
          </p:cNvSpPr>
          <p:nvPr/>
        </p:nvSpPr>
        <p:spPr bwMode="auto">
          <a:xfrm>
            <a:off x="4953000" y="5562600"/>
            <a:ext cx="3962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latin typeface="Comic Sans MS" pitchFamily="66" charset="0"/>
              </a:rPr>
              <a:t>BABYLON </a:t>
            </a:r>
          </a:p>
        </p:txBody>
      </p:sp>
    </p:spTree>
    <p:extLst>
      <p:ext uri="{BB962C8B-B14F-4D97-AF65-F5344CB8AC3E}">
        <p14:creationId xmlns:p14="http://schemas.microsoft.com/office/powerpoint/2010/main" val="163110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6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6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8" grpId="0"/>
      <p:bldP spid="25609" grpId="0"/>
      <p:bldP spid="25612" grpId="0"/>
      <p:bldP spid="25613" grpId="0"/>
      <p:bldP spid="25614" grpId="0"/>
      <p:bldP spid="25615" grpId="0"/>
      <p:bldP spid="25617" grpId="0"/>
      <p:bldP spid="25618" grpId="0"/>
      <p:bldP spid="256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914400"/>
            <a:ext cx="4176464" cy="4525963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Comic Sans MS" pitchFamily="66" charset="0"/>
              </a:rPr>
              <a:t>S pohledem na </a:t>
            </a:r>
            <a:r>
              <a:rPr lang="cs-CZ" sz="3200" dirty="0" err="1">
                <a:latin typeface="Comic Sans MS" pitchFamily="66" charset="0"/>
              </a:rPr>
              <a:t>Chammurapiho</a:t>
            </a:r>
            <a:r>
              <a:rPr lang="cs-CZ" sz="3200" dirty="0">
                <a:latin typeface="Comic Sans MS" pitchFamily="66" charset="0"/>
              </a:rPr>
              <a:t> zákoník se </a:t>
            </a:r>
            <a:r>
              <a:rPr lang="cs-CZ" sz="3200" dirty="0" smtClean="0">
                <a:latin typeface="Comic Sans MS" pitchFamily="66" charset="0"/>
              </a:rPr>
              <a:t/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s Vámi loučím</a:t>
            </a:r>
            <a:r>
              <a:rPr lang="cs-CZ" sz="3200" dirty="0">
                <a:latin typeface="Comic Sans MS" pitchFamily="66" charset="0"/>
              </a:rPr>
              <a:t>, děkuji </a:t>
            </a:r>
            <a:r>
              <a:rPr lang="cs-CZ" sz="3200" dirty="0" smtClean="0">
                <a:latin typeface="Comic Sans MS" pitchFamily="66" charset="0"/>
              </a:rPr>
              <a:t>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za </a:t>
            </a:r>
            <a:r>
              <a:rPr lang="cs-CZ" sz="3200" dirty="0">
                <a:latin typeface="Comic Sans MS" pitchFamily="66" charset="0"/>
              </a:rPr>
              <a:t>pozornost </a:t>
            </a:r>
            <a:r>
              <a:rPr lang="cs-CZ" sz="3200" dirty="0" smtClean="0">
                <a:latin typeface="Comic Sans MS" pitchFamily="66" charset="0"/>
              </a:rPr>
              <a:t/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a </a:t>
            </a:r>
            <a:r>
              <a:rPr lang="cs-CZ" sz="3200" dirty="0">
                <a:latin typeface="Comic Sans MS" pitchFamily="66" charset="0"/>
              </a:rPr>
              <a:t>příště </a:t>
            </a:r>
            <a:r>
              <a:rPr lang="cs-CZ" sz="3200" dirty="0" err="1">
                <a:latin typeface="Comic Sans MS" pitchFamily="66" charset="0"/>
              </a:rPr>
              <a:t>nashledanou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27654" name="Picture 6" descr="Code-de-Hammurabi-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24744"/>
            <a:ext cx="3413125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31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hlinkClick r:id="rId2"/>
              </a:rPr>
              <a:t>http://frantina.webovastranka.cz/image/1562/9220</a:t>
            </a:r>
            <a:endParaRPr lang="cs-CZ" sz="2000" dirty="0"/>
          </a:p>
          <a:p>
            <a:r>
              <a:rPr lang="cs-CZ" sz="2000" dirty="0">
                <a:hlinkClick r:id="rId3"/>
              </a:rPr>
              <a:t>http://stepankovar.blog.idnes.cz/c/47055/O-puvodu-Sumeru.html</a:t>
            </a:r>
            <a:endParaRPr lang="cs-CZ" sz="2000" dirty="0"/>
          </a:p>
          <a:p>
            <a:r>
              <a:rPr lang="cs-CZ" sz="2000" dirty="0">
                <a:hlinkClick r:id="rId4"/>
              </a:rPr>
              <a:t>http://www.rozhlas.cz/praha/rady/_zprava/za-hudbou-davnych-casu--984072</a:t>
            </a:r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cs.wikipedia.org/wiki/Sumer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cs.wikipedia.org/wiki/Soubor:Sumerian_MS2272_2400BC.jpg</a:t>
            </a:r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cs.wikipedia.org/wiki/Soubor:Mushkhushu.jpg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cs.wikipedia.org/wiki/Soubor:Pergamonmuseum_Ishtartor_06.jpg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cs.wikipedia.org/wiki/Soubor:Code-de-Hammurabi-1.jpg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6211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40037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398</TotalTime>
  <Words>833</Words>
  <Application>Microsoft Office PowerPoint</Application>
  <PresentationFormat>Předvádění na obrazovce (4:3)</PresentationFormat>
  <Paragraphs>98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Prezentace aplikace PowerPoint</vt:lpstr>
      <vt:lpstr>STAROORIENTÁLNÍ STÁTY V MEZOPOTÁMII</vt:lpstr>
      <vt:lpstr>Prezentace aplikace PowerPoint</vt:lpstr>
      <vt:lpstr>Nejstarší státy v Mezopotámii založili: klikni na správný národ</vt:lpstr>
      <vt:lpstr>Klepni na šipku</vt:lpstr>
      <vt:lpstr>Špatná odpověď</vt:lpstr>
      <vt:lpstr>Dovednosti Sumerů</vt:lpstr>
      <vt:lpstr>Důkazem Sumerské zručnosti jsou tato umělecká díla</vt:lpstr>
      <vt:lpstr>Rozvoj sumerských států</vt:lpstr>
      <vt:lpstr>Starobabylonská říše</vt:lpstr>
      <vt:lpstr>Co je na obrázku?</vt:lpstr>
      <vt:lpstr>Prezentace aplikace PowerPoint</vt:lpstr>
      <vt:lpstr>Klepni na šipku</vt:lpstr>
      <vt:lpstr>Několik otázek na závěr</vt:lpstr>
      <vt:lpstr>S pohledem na Chammurapiho zákoník se  s Vámi loučím, děkuji   za pozornost  a příště nashledanou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student</cp:lastModifiedBy>
  <cp:revision>47</cp:revision>
  <dcterms:modified xsi:type="dcterms:W3CDTF">2012-06-19T07:07:45Z</dcterms:modified>
</cp:coreProperties>
</file>