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7" r:id="rId2"/>
    <p:sldId id="277" r:id="rId3"/>
    <p:sldId id="278" r:id="rId4"/>
    <p:sldId id="293" r:id="rId5"/>
    <p:sldId id="279" r:id="rId6"/>
    <p:sldId id="280" r:id="rId7"/>
    <p:sldId id="281" r:id="rId8"/>
    <p:sldId id="282" r:id="rId9"/>
    <p:sldId id="283" r:id="rId10"/>
    <p:sldId id="284" r:id="rId11"/>
    <p:sldId id="287" r:id="rId12"/>
    <p:sldId id="288" r:id="rId13"/>
    <p:sldId id="289" r:id="rId14"/>
    <p:sldId id="290" r:id="rId15"/>
    <p:sldId id="291" r:id="rId16"/>
    <p:sldId id="29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VY_32_INOVACE_07_Pravěk a Starověk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Osoblaha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Marian Hrabovský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Vývoj společnosti v pravěku a starověku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CZ.1.07/1.4.00/21.0816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24816" custLinFactNeighborY="2626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 custLinFactNeighborX="1020" custLinFactNeighborY="1213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B94E01D-5AC4-43E4-8180-C3E710AADA4D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BCEBFD9-D6F4-4D92-BC3C-DA2DD972D4DC}" type="presOf" srcId="{4C35D32F-0EAB-4CD7-82EE-45574DC2A586}" destId="{8BEBB6EC-1DAA-4CAC-8A25-BC0FCBD5DBD5}" srcOrd="0" destOrd="0" presId="urn:microsoft.com/office/officeart/2005/8/layout/target3"/>
    <dgm:cxn modelId="{0D78F501-AEF4-47B0-9C4E-A5BE32D2DDBD}" type="presOf" srcId="{D8197B8C-B260-4A16-BDF4-0947B075E274}" destId="{25B08C86-7E15-44DC-BE7F-FFB55DD49D12}" srcOrd="0" destOrd="0" presId="urn:microsoft.com/office/officeart/2005/8/layout/target3"/>
    <dgm:cxn modelId="{9CC548EA-FF59-432D-ABEE-E958150D6E84}" type="presOf" srcId="{D1B46980-6531-4606-95E6-44980827E919}" destId="{6140AFEC-043D-4C43-A2F9-D0F5331DF3A3}" srcOrd="0" destOrd="0" presId="urn:microsoft.com/office/officeart/2005/8/layout/target3"/>
    <dgm:cxn modelId="{4C0D2707-358A-44C6-8EE9-6872BF5E0E04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3A2C2D7-C355-4799-AE27-24FC4BC41238}" type="presOf" srcId="{D8197B8C-B260-4A16-BDF4-0947B075E274}" destId="{5A5FFA88-C948-4069-8E93-59FA12366E83}" srcOrd="1" destOrd="0" presId="urn:microsoft.com/office/officeart/2005/8/layout/target3"/>
    <dgm:cxn modelId="{A257EC98-A66A-42F9-A521-2AA8BE9CD408}" type="presOf" srcId="{D1D4F407-5343-4D3F-B5B9-D407B03CAEB4}" destId="{AED2198E-93D5-4001-81B4-73124B309672}" srcOrd="1" destOrd="0" presId="urn:microsoft.com/office/officeart/2005/8/layout/target3"/>
    <dgm:cxn modelId="{035A8ADD-2368-4103-A638-38C7A57F3DDB}" type="presOf" srcId="{B651F6E3-6281-48DB-9319-2AEAFDAE7572}" destId="{6BB5E863-4638-4E1D-BFDE-399D028AC4ED}" srcOrd="1" destOrd="0" presId="urn:microsoft.com/office/officeart/2005/8/layout/target3"/>
    <dgm:cxn modelId="{BBE15FA5-C07E-46F5-AF75-610064F95A5A}" type="presOf" srcId="{D1D4F407-5343-4D3F-B5B9-D407B03CAEB4}" destId="{D005CE8C-CC26-4C3E-AC11-E15060ECD759}" srcOrd="0" destOrd="0" presId="urn:microsoft.com/office/officeart/2005/8/layout/target3"/>
    <dgm:cxn modelId="{7A723D72-ABB4-41E5-AC37-69F591A52907}" type="presOf" srcId="{4C35D32F-0EAB-4CD7-82EE-45574DC2A586}" destId="{890E4F0B-2866-4A3F-A3C7-2A14B1797930}" srcOrd="1" destOrd="0" presId="urn:microsoft.com/office/officeart/2005/8/layout/target3"/>
    <dgm:cxn modelId="{D6E0B587-540C-4E92-8131-089B22CC5C50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071B18A-C893-437F-9966-4417B64ADB8C}" type="presParOf" srcId="{333A1088-737F-45CB-B68E-254E46348037}" destId="{F5ABB229-8D3B-4694-996A-96F23CF14429}" srcOrd="0" destOrd="0" presId="urn:microsoft.com/office/officeart/2005/8/layout/target3"/>
    <dgm:cxn modelId="{301BBF6F-3CC5-47FD-9C6C-17676AF5ACBE}" type="presParOf" srcId="{333A1088-737F-45CB-B68E-254E46348037}" destId="{F41139FD-01EE-4571-8B17-4FB00FC51163}" srcOrd="1" destOrd="0" presId="urn:microsoft.com/office/officeart/2005/8/layout/target3"/>
    <dgm:cxn modelId="{9DAAABF2-771E-495A-AFE2-CAB4C02BFA90}" type="presParOf" srcId="{333A1088-737F-45CB-B68E-254E46348037}" destId="{D005CE8C-CC26-4C3E-AC11-E15060ECD759}" srcOrd="2" destOrd="0" presId="urn:microsoft.com/office/officeart/2005/8/layout/target3"/>
    <dgm:cxn modelId="{89F5ACD9-87DB-47FD-A8B2-B159DC3C7312}" type="presParOf" srcId="{333A1088-737F-45CB-B68E-254E46348037}" destId="{2C702D82-9B77-49B7-9568-BB8EB47C3372}" srcOrd="3" destOrd="0" presId="urn:microsoft.com/office/officeart/2005/8/layout/target3"/>
    <dgm:cxn modelId="{E6658035-D9FF-4838-8D38-EC7B5940C282}" type="presParOf" srcId="{333A1088-737F-45CB-B68E-254E46348037}" destId="{A52A0455-90FF-4808-ABD0-F02540D31D5A}" srcOrd="4" destOrd="0" presId="urn:microsoft.com/office/officeart/2005/8/layout/target3"/>
    <dgm:cxn modelId="{D629610D-3D30-4058-94B6-D8C9CFD0C60F}" type="presParOf" srcId="{333A1088-737F-45CB-B68E-254E46348037}" destId="{6140AFEC-043D-4C43-A2F9-D0F5331DF3A3}" srcOrd="5" destOrd="0" presId="urn:microsoft.com/office/officeart/2005/8/layout/target3"/>
    <dgm:cxn modelId="{453FA04F-BAB8-4D64-94F5-7AA4041A3796}" type="presParOf" srcId="{333A1088-737F-45CB-B68E-254E46348037}" destId="{9358AC05-5D7D-4327-9F80-1AD486AEA664}" srcOrd="6" destOrd="0" presId="urn:microsoft.com/office/officeart/2005/8/layout/target3"/>
    <dgm:cxn modelId="{4F6741BC-F7AE-4EB1-919C-34C66B41D5B0}" type="presParOf" srcId="{333A1088-737F-45CB-B68E-254E46348037}" destId="{313FC574-E1CD-4FB4-B054-0B805CE0447D}" srcOrd="7" destOrd="0" presId="urn:microsoft.com/office/officeart/2005/8/layout/target3"/>
    <dgm:cxn modelId="{F66A1FB3-8C31-46C9-8B14-E9326C91E1F5}" type="presParOf" srcId="{333A1088-737F-45CB-B68E-254E46348037}" destId="{619D679B-A015-4ECF-8348-D1034C574F40}" srcOrd="8" destOrd="0" presId="urn:microsoft.com/office/officeart/2005/8/layout/target3"/>
    <dgm:cxn modelId="{65FAE641-5423-47D7-8187-C957A10391BF}" type="presParOf" srcId="{333A1088-737F-45CB-B68E-254E46348037}" destId="{322283A8-4A27-4CDA-BAE3-F381106A9174}" srcOrd="9" destOrd="0" presId="urn:microsoft.com/office/officeart/2005/8/layout/target3"/>
    <dgm:cxn modelId="{8490163F-1E06-4C1C-9A16-BC827F924E7E}" type="presParOf" srcId="{333A1088-737F-45CB-B68E-254E46348037}" destId="{FFC9F71D-1B4F-4AD9-A4A6-86ADEFC8AF5C}" srcOrd="10" destOrd="0" presId="urn:microsoft.com/office/officeart/2005/8/layout/target3"/>
    <dgm:cxn modelId="{8C684FD4-4A1E-45A6-9D7B-F9F12AE0E4AE}" type="presParOf" srcId="{333A1088-737F-45CB-B68E-254E46348037}" destId="{25B08C86-7E15-44DC-BE7F-FFB55DD49D12}" srcOrd="11" destOrd="0" presId="urn:microsoft.com/office/officeart/2005/8/layout/target3"/>
    <dgm:cxn modelId="{05AD2EF9-326C-4199-932E-343B35101ECC}" type="presParOf" srcId="{333A1088-737F-45CB-B68E-254E46348037}" destId="{76644BE8-9D7C-4C09-B250-3D10AF48CBB7}" srcOrd="12" destOrd="0" presId="urn:microsoft.com/office/officeart/2005/8/layout/target3"/>
    <dgm:cxn modelId="{2EF2FA05-0F12-40DE-86E3-94A91CF6372F}" type="presParOf" srcId="{333A1088-737F-45CB-B68E-254E46348037}" destId="{EE85B701-7295-41C0-BA7A-34D3756A2AE6}" srcOrd="13" destOrd="0" presId="urn:microsoft.com/office/officeart/2005/8/layout/target3"/>
    <dgm:cxn modelId="{828E3340-4435-4D53-9BE6-6A8C89D71CF1}" type="presParOf" srcId="{333A1088-737F-45CB-B68E-254E46348037}" destId="{8BEBB6EC-1DAA-4CAC-8A25-BC0FCBD5DBD5}" srcOrd="14" destOrd="0" presId="urn:microsoft.com/office/officeart/2005/8/layout/target3"/>
    <dgm:cxn modelId="{51C36CE2-9A46-4A8B-8DD2-3C639F089EFB}" type="presParOf" srcId="{333A1088-737F-45CB-B68E-254E46348037}" destId="{AED2198E-93D5-4001-81B4-73124B309672}" srcOrd="15" destOrd="0" presId="urn:microsoft.com/office/officeart/2005/8/layout/target3"/>
    <dgm:cxn modelId="{EB518A69-D529-476F-BA23-D4A5A7986F34}" type="presParOf" srcId="{333A1088-737F-45CB-B68E-254E46348037}" destId="{2BE915AB-18AA-4053-B92C-3BFC9ED204BB}" srcOrd="16" destOrd="0" presId="urn:microsoft.com/office/officeart/2005/8/layout/target3"/>
    <dgm:cxn modelId="{63F31D17-F284-4C5A-9064-FD8013FD9173}" type="presParOf" srcId="{333A1088-737F-45CB-B68E-254E46348037}" destId="{6BB5E863-4638-4E1D-BFDE-399D028AC4ED}" srcOrd="17" destOrd="0" presId="urn:microsoft.com/office/officeart/2005/8/layout/target3"/>
    <dgm:cxn modelId="{80DD5730-C4C5-488E-AB2B-0C68EF8101F4}" type="presParOf" srcId="{333A1088-737F-45CB-B68E-254E46348037}" destId="{5A5FFA88-C948-4069-8E93-59FA12366E83}" srcOrd="18" destOrd="0" presId="urn:microsoft.com/office/officeart/2005/8/layout/target3"/>
    <dgm:cxn modelId="{DDC04060-6743-4795-A1AD-E91FF1E2290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53494" cy="2553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6747" y="0"/>
          <a:ext cx="5657663" cy="2553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Osoblaha</a:t>
          </a:r>
          <a:endParaRPr lang="cs-CZ" sz="2000" kern="1200" dirty="0"/>
        </a:p>
      </dsp:txBody>
      <dsp:txXfrm>
        <a:off x="1276747" y="0"/>
        <a:ext cx="5657663" cy="408559"/>
      </dsp:txXfrm>
    </dsp:sp>
    <dsp:sp modelId="{A52A0455-90FF-4808-ABD0-F02540D31D5A}">
      <dsp:nvSpPr>
        <dsp:cNvPr id="0" name=""/>
        <dsp:cNvSpPr/>
      </dsp:nvSpPr>
      <dsp:spPr>
        <a:xfrm>
          <a:off x="288692" y="433028"/>
          <a:ext cx="2017260" cy="201726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6747" y="408559"/>
          <a:ext cx="5657663" cy="201726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Marian Hrabovský</a:t>
          </a:r>
          <a:endParaRPr lang="cs-CZ" sz="2000" kern="1200" dirty="0"/>
        </a:p>
      </dsp:txBody>
      <dsp:txXfrm>
        <a:off x="1276747" y="408559"/>
        <a:ext cx="5657663" cy="408559"/>
      </dsp:txXfrm>
    </dsp:sp>
    <dsp:sp modelId="{313FC574-E1CD-4FB4-B054-0B805CE0447D}">
      <dsp:nvSpPr>
        <dsp:cNvPr id="0" name=""/>
        <dsp:cNvSpPr/>
      </dsp:nvSpPr>
      <dsp:spPr>
        <a:xfrm>
          <a:off x="536233" y="817118"/>
          <a:ext cx="1481026" cy="148102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6747" y="817118"/>
          <a:ext cx="5657663" cy="14810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VY_32_INOVACE_07_Pravěk a Starověk</a:t>
          </a:r>
          <a:endParaRPr lang="cs-CZ" sz="2000" kern="1200" dirty="0"/>
        </a:p>
      </dsp:txBody>
      <dsp:txXfrm>
        <a:off x="1276747" y="817118"/>
        <a:ext cx="5657663" cy="408559"/>
      </dsp:txXfrm>
    </dsp:sp>
    <dsp:sp modelId="{FFC9F71D-1B4F-4AD9-A4A6-86ADEFC8AF5C}">
      <dsp:nvSpPr>
        <dsp:cNvPr id="0" name=""/>
        <dsp:cNvSpPr/>
      </dsp:nvSpPr>
      <dsp:spPr>
        <a:xfrm>
          <a:off x="804350" y="1225677"/>
          <a:ext cx="944792" cy="94479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6747" y="1225677"/>
          <a:ext cx="5657663" cy="94479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Vývoj společnosti v pravěku a starověku </a:t>
          </a:r>
          <a:endParaRPr lang="cs-CZ" sz="2000" kern="1200" dirty="0"/>
        </a:p>
      </dsp:txBody>
      <dsp:txXfrm>
        <a:off x="1276747" y="1225677"/>
        <a:ext cx="5657663" cy="408559"/>
      </dsp:txXfrm>
    </dsp:sp>
    <dsp:sp modelId="{EE85B701-7295-41C0-BA7A-34D3756A2AE6}">
      <dsp:nvSpPr>
        <dsp:cNvPr id="0" name=""/>
        <dsp:cNvSpPr/>
      </dsp:nvSpPr>
      <dsp:spPr>
        <a:xfrm>
          <a:off x="1072467" y="1634236"/>
          <a:ext cx="408559" cy="40855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6747" y="1634236"/>
          <a:ext cx="5657663" cy="40855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CZ.1.07/1.4.00/21.0816</a:t>
          </a:r>
          <a:endParaRPr lang="cs-CZ" sz="2000" kern="1200" dirty="0"/>
        </a:p>
      </dsp:txBody>
      <dsp:txXfrm>
        <a:off x="1276747" y="1634236"/>
        <a:ext cx="5657663" cy="4085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3/3d/Tomb_of_Nakht_(2).jpg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gi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slide" Target="slide1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hyperlink" Target="//upload.wikimedia.org/wikipedia/commons/f/f2/Crook_and_flail.svg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tarovekyegypt.net/faraoni/dynastie.php" TargetMode="External"/><Relationship Id="rId2" Type="http://schemas.openxmlformats.org/officeDocument/2006/relationships/hyperlink" Target="http://cs.wikipedia.org/wiki/Starov%C4%9Bk%C3%BD_Egypt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Chronologie_starov%C4%9Bk%C3%A9ho_Egypt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231238499"/>
              </p:ext>
            </p:extLst>
          </p:nvPr>
        </p:nvGraphicFramePr>
        <p:xfrm>
          <a:off x="1237989" y="457200"/>
          <a:ext cx="6934411" cy="25534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414451" y="3520842"/>
            <a:ext cx="8315097" cy="1569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Starověký Egypt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DIGITÁLNÍ UČEBNÍ MATERIÁL  Prezentace</a:t>
            </a: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70239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8026677"/>
              </p:ext>
            </p:extLst>
          </p:nvPr>
        </p:nvGraphicFramePr>
        <p:xfrm>
          <a:off x="1275184" y="620688"/>
          <a:ext cx="6096000" cy="31465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Datum vytvoření projektu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 </a:t>
                      </a:r>
                      <a:r>
                        <a:rPr lang="cs-CZ" sz="1200" dirty="0" smtClean="0">
                          <a:effectLst/>
                        </a:rPr>
                        <a:t>listopad  </a:t>
                      </a:r>
                      <a:r>
                        <a:rPr lang="cs-CZ" sz="1200" dirty="0">
                          <a:effectLst/>
                        </a:rPr>
                        <a:t>2011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Ročník</a:t>
                      </a:r>
                      <a:endParaRPr lang="cs-CZ" sz="12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6.</a:t>
                      </a:r>
                      <a:endParaRPr lang="cs-CZ" sz="12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Popis </a:t>
                      </a:r>
                      <a:r>
                        <a:rPr lang="cs-CZ" sz="1200" dirty="0" smtClean="0">
                          <a:effectLst/>
                        </a:rPr>
                        <a:t>prezentace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effectLst/>
                        </a:rPr>
                        <a:t>Prezentace  </a:t>
                      </a:r>
                      <a:r>
                        <a:rPr lang="cs-CZ" sz="1200" dirty="0">
                          <a:effectLst/>
                        </a:rPr>
                        <a:t>je </a:t>
                      </a:r>
                      <a:r>
                        <a:rPr lang="cs-CZ" sz="1200" dirty="0" smtClean="0">
                          <a:effectLst/>
                        </a:rPr>
                        <a:t>určena </a:t>
                      </a:r>
                      <a:r>
                        <a:rPr lang="cs-CZ" sz="1200" dirty="0">
                          <a:effectLst/>
                        </a:rPr>
                        <a:t>k </a:t>
                      </a:r>
                      <a:r>
                        <a:rPr lang="cs-CZ" sz="1200" dirty="0" smtClean="0">
                          <a:effectLst/>
                        </a:rPr>
                        <a:t>opakování </a:t>
                      </a:r>
                      <a:r>
                        <a:rPr lang="cs-CZ" sz="1200" dirty="0">
                          <a:effectLst/>
                        </a:rPr>
                        <a:t>tématu Vznik a vývoj lidské společnosti v pravěku a starověku. </a:t>
                      </a:r>
                      <a:r>
                        <a:rPr lang="cs-CZ" sz="1200" dirty="0" smtClean="0">
                          <a:effectLst/>
                        </a:rPr>
                        <a:t>Je zaměřena na opakování učiva o</a:t>
                      </a:r>
                      <a:r>
                        <a:rPr lang="cs-CZ" sz="1200" baseline="0" dirty="0" smtClean="0">
                          <a:effectLst/>
                        </a:rPr>
                        <a:t> vzniku sjednoceného státu ve starověkém Egyptě. </a:t>
                      </a:r>
                      <a:r>
                        <a:rPr lang="cs-CZ" sz="1200" dirty="0" smtClean="0">
                          <a:effectLst/>
                        </a:rPr>
                        <a:t>Rozvíjí </a:t>
                      </a:r>
                      <a:r>
                        <a:rPr lang="cs-CZ" sz="1200" dirty="0">
                          <a:effectLst/>
                        </a:rPr>
                        <a:t>kompetence k učení a řešení problému. Dále rozvíjí komunikační dovednosti a zlepšuje čtení s porozuměním. </a:t>
                      </a:r>
                      <a:r>
                        <a:rPr lang="cs-CZ" sz="1200" dirty="0" smtClean="0">
                          <a:effectLst/>
                        </a:rPr>
                        <a:t>Prezentace  může </a:t>
                      </a:r>
                      <a:r>
                        <a:rPr lang="cs-CZ" sz="1200" dirty="0">
                          <a:effectLst/>
                        </a:rPr>
                        <a:t>být </a:t>
                      </a:r>
                      <a:r>
                        <a:rPr lang="cs-CZ" sz="1200" dirty="0" smtClean="0">
                          <a:effectLst/>
                        </a:rPr>
                        <a:t>využita </a:t>
                      </a:r>
                      <a:r>
                        <a:rPr lang="cs-CZ" sz="1200" dirty="0">
                          <a:effectLst/>
                        </a:rPr>
                        <a:t>pro práci malé až tříčlenné skupiny, celé třídy na interaktivní tabuli a také jako práce pro jednotlivce</a:t>
                      </a:r>
                      <a:r>
                        <a:rPr lang="cs-CZ" sz="1200">
                          <a:effectLst/>
                        </a:rPr>
                        <a:t>. 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1" y="5120399"/>
            <a:ext cx="5407025" cy="1045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6998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533401"/>
            <a:ext cx="7772400" cy="1239416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003399"/>
                </a:solidFill>
                <a:latin typeface="Andalus" pitchFamily="18" charset="-78"/>
              </a:rPr>
              <a:t>vznik jednotného státu ve starověkém Egyptě</a:t>
            </a:r>
            <a:endParaRPr lang="cs-CZ" dirty="0">
              <a:solidFill>
                <a:srgbClr val="003399"/>
              </a:solidFill>
              <a:latin typeface="Andalus" pitchFamily="18" charset="-78"/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11560" y="2060848"/>
            <a:ext cx="7848872" cy="478904"/>
          </a:xfrm>
        </p:spPr>
        <p:txBody>
          <a:bodyPr>
            <a:normAutofit fontScale="92500" lnSpcReduction="10000"/>
          </a:bodyPr>
          <a:lstStyle/>
          <a:p>
            <a:pPr algn="ctr"/>
            <a:r>
              <a:rPr lang="cs-CZ" sz="2800" dirty="0" smtClean="0"/>
              <a:t>STAROVĚKÝ EGYPT SE ROZKLÁDAL V SEVERNÍ AFRICE </a:t>
            </a:r>
            <a:endParaRPr lang="cs-CZ" sz="2800" dirty="0"/>
          </a:p>
        </p:txBody>
      </p:sp>
      <p:sp>
        <p:nvSpPr>
          <p:cNvPr id="5125" name="Rectangle 5"/>
          <p:cNvSpPr>
            <a:spLocks noChangeArrowheads="1"/>
          </p:cNvSpPr>
          <p:nvPr/>
        </p:nvSpPr>
        <p:spPr bwMode="auto">
          <a:xfrm>
            <a:off x="838200" y="2636912"/>
            <a:ext cx="1371600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ctr">
              <a:spcBef>
                <a:spcPct val="20000"/>
              </a:spcBef>
              <a:buClr>
                <a:schemeClr val="hlink"/>
              </a:buClr>
              <a:buSzPct val="65000"/>
              <a:buFont typeface="Wingdings" pitchFamily="2" charset="2"/>
              <a:buNone/>
            </a:pPr>
            <a:r>
              <a:rPr lang="cs-CZ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NIL </a:t>
            </a:r>
            <a:endParaRPr lang="cs-CZ" sz="280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5127" name="Rectangle 7"/>
          <p:cNvSpPr>
            <a:spLocks noChangeArrowheads="1"/>
          </p:cNvSpPr>
          <p:nvPr/>
        </p:nvSpPr>
        <p:spPr bwMode="auto">
          <a:xfrm>
            <a:off x="3059832" y="2636912"/>
            <a:ext cx="2520280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ctr">
              <a:spcBef>
                <a:spcPct val="20000"/>
              </a:spcBef>
              <a:buClr>
                <a:schemeClr val="hlink"/>
              </a:buClr>
              <a:buSzPct val="65000"/>
              <a:buFont typeface="Wingdings" pitchFamily="2" charset="2"/>
              <a:buNone/>
            </a:pPr>
            <a:r>
              <a:rPr lang="cs-CZ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SAHARA </a:t>
            </a:r>
            <a:endParaRPr lang="cs-CZ" sz="280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5128" name="Rectangle 8"/>
          <p:cNvSpPr>
            <a:spLocks noChangeArrowheads="1"/>
          </p:cNvSpPr>
          <p:nvPr/>
        </p:nvSpPr>
        <p:spPr bwMode="auto">
          <a:xfrm>
            <a:off x="5868144" y="2636912"/>
            <a:ext cx="2448272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ctr">
              <a:spcBef>
                <a:spcPct val="20000"/>
              </a:spcBef>
              <a:buClr>
                <a:schemeClr val="hlink"/>
              </a:buClr>
              <a:buSzPct val="65000"/>
              <a:buFont typeface="Wingdings" pitchFamily="2" charset="2"/>
              <a:buNone/>
            </a:pPr>
            <a:r>
              <a:rPr lang="cs-CZ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DNEŠNÍ EGYPT </a:t>
            </a:r>
            <a:endParaRPr lang="cs-CZ" sz="280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212976"/>
            <a:ext cx="4392488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19301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5" grpId="0"/>
      <p:bldP spid="5127" grpId="0"/>
      <p:bldP spid="512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7755" y="5877272"/>
            <a:ext cx="8458200" cy="520700"/>
          </a:xfrm>
        </p:spPr>
        <p:txBody>
          <a:bodyPr/>
          <a:lstStyle/>
          <a:p>
            <a:r>
              <a:rPr lang="cs-CZ" dirty="0" smtClean="0">
                <a:latin typeface="Bell MT" pitchFamily="18" charset="0"/>
              </a:rPr>
              <a:t>Mapa horního a dolního </a:t>
            </a:r>
            <a:r>
              <a:rPr lang="cs-CZ" dirty="0" err="1" smtClean="0">
                <a:latin typeface="Bell MT" pitchFamily="18" charset="0"/>
              </a:rPr>
              <a:t>egyptA</a:t>
            </a:r>
            <a:r>
              <a:rPr lang="cs-CZ" dirty="0" smtClean="0">
                <a:latin typeface="Bell MT" pitchFamily="18" charset="0"/>
              </a:rPr>
              <a:t> </a:t>
            </a:r>
            <a:endParaRPr lang="cs-CZ" dirty="0">
              <a:latin typeface="Bell MT" pitchFamily="18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644008" y="609600"/>
            <a:ext cx="4271392" cy="480060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Dolní Egypt</a:t>
            </a:r>
          </a:p>
          <a:p>
            <a:r>
              <a:rPr lang="cs-CZ" sz="2000" dirty="0" smtClean="0"/>
              <a:t>Byl převážně v deltě Nilu, kde se Nil vlévá do Středozemního moře. Obživou zde </a:t>
            </a:r>
            <a:r>
              <a:rPr lang="cs-CZ" sz="2000" smtClean="0"/>
              <a:t>bylo zemědělství </a:t>
            </a:r>
            <a:r>
              <a:rPr lang="cs-CZ" sz="2000" dirty="0" smtClean="0"/>
              <a:t>ale také lov vodních ptáků a zvěře a samozřejmě rybolov.</a:t>
            </a:r>
          </a:p>
          <a:p>
            <a:endParaRPr lang="cs-CZ" sz="2000" dirty="0" smtClean="0"/>
          </a:p>
          <a:p>
            <a:r>
              <a:rPr lang="cs-CZ" dirty="0" smtClean="0"/>
              <a:t>Horní Egypt</a:t>
            </a:r>
          </a:p>
          <a:p>
            <a:r>
              <a:rPr lang="cs-CZ" sz="2000" dirty="0" smtClean="0"/>
              <a:t>Rozkládal se podél středního toku Nilu a hlavním zdrojem obživy zde bylo zemědělství. Horní Egypt byl hospodářsky vyspělejší. Byla zde bohatá naleziště  zlata a měděných rud.</a:t>
            </a:r>
            <a:endParaRPr lang="cs-CZ" sz="2000" dirty="0"/>
          </a:p>
          <a:p>
            <a:endParaRPr lang="cs-CZ" sz="1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620688"/>
            <a:ext cx="3816424" cy="51125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26259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Zemědělství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33363" y="1340768"/>
            <a:ext cx="4343400" cy="5040560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Obyvatelé starověkého Egypta využívali záplavy Nilu.</a:t>
            </a:r>
          </a:p>
          <a:p>
            <a:r>
              <a:rPr lang="cs-CZ" sz="2400" dirty="0" smtClean="0"/>
              <a:t>Nil se v oblasti horního Egypta klidně vyléval po okolí a přinášel vláhu i nánosy úrodného bahna.</a:t>
            </a:r>
          </a:p>
          <a:p>
            <a:r>
              <a:rPr lang="cs-CZ" sz="2400" dirty="0" smtClean="0"/>
              <a:t>Zemědělci nemuseli stavět složitý zavlažovací systém.</a:t>
            </a:r>
            <a:r>
              <a:rPr lang="cs-CZ" sz="2400" dirty="0"/>
              <a:t> </a:t>
            </a:r>
            <a:r>
              <a:rPr lang="cs-CZ" sz="2400" dirty="0" smtClean="0"/>
              <a:t>Využívali přírodních nerovností a slepých ramen Nilu.</a:t>
            </a:r>
          </a:p>
          <a:p>
            <a:r>
              <a:rPr lang="cs-CZ" sz="2400" dirty="0" smtClean="0"/>
              <a:t>Díky dostatku vláhy měli zemědělci dobré výnosy a úrodu dvakrát  do roka.</a:t>
            </a:r>
          </a:p>
        </p:txBody>
      </p:sp>
      <p:pic>
        <p:nvPicPr>
          <p:cNvPr id="6154" name="Picture 10" descr="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7238" y="3424238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6" name="Picture 12" descr="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7238" y="3424238"/>
            <a:ext cx="9525" cy="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Soubor:Tomb of Nakht (2)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2286" y="260648"/>
            <a:ext cx="4343400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576763" y="6093296"/>
            <a:ext cx="43189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Reliéf z královské  </a:t>
            </a:r>
            <a:r>
              <a:rPr lang="cs-CZ" dirty="0"/>
              <a:t>hrobky v </a:t>
            </a:r>
            <a:r>
              <a:rPr lang="cs-CZ" dirty="0" err="1" smtClean="0"/>
              <a:t>Nakht</a:t>
            </a:r>
            <a:r>
              <a:rPr lang="cs-CZ" dirty="0" smtClean="0"/>
              <a:t>, </a:t>
            </a:r>
          </a:p>
          <a:p>
            <a:r>
              <a:rPr lang="cs-CZ" dirty="0" smtClean="0"/>
              <a:t>s ukázkami zemědělských prací.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4262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 smtClean="0"/>
              <a:t>Co je na obrázku? : </a:t>
            </a:r>
            <a:r>
              <a:rPr lang="cs-CZ" sz="2400" dirty="0"/>
              <a:t>klikni na </a:t>
            </a:r>
            <a:r>
              <a:rPr lang="cs-CZ" sz="2400" dirty="0" smtClean="0"/>
              <a:t>správnou odpověď</a:t>
            </a:r>
            <a:endParaRPr lang="cs-CZ" sz="2400" dirty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4546848" cy="4530725"/>
          </a:xfrm>
        </p:spPr>
        <p:txBody>
          <a:bodyPr>
            <a:normAutofit/>
          </a:bodyPr>
          <a:lstStyle/>
          <a:p>
            <a:r>
              <a:rPr lang="cs-CZ" sz="2800" dirty="0" smtClean="0">
                <a:hlinkClick r:id="rId2" action="ppaction://hlinksldjump"/>
              </a:rPr>
              <a:t>náboženský rituál</a:t>
            </a:r>
          </a:p>
          <a:p>
            <a:r>
              <a:rPr lang="cs-CZ" sz="2800" dirty="0" smtClean="0">
                <a:hlinkClick r:id="rId2" action="ppaction://hlinksldjump"/>
              </a:rPr>
              <a:t>odvádění otroků</a:t>
            </a:r>
          </a:p>
          <a:p>
            <a:r>
              <a:rPr lang="cs-CZ" sz="2800" dirty="0" smtClean="0">
                <a:hlinkClick r:id="rId2" action="ppaction://hlinksldjump"/>
              </a:rPr>
              <a:t>porážka Horního Egypta Dolním Egyptem </a:t>
            </a:r>
            <a:endParaRPr lang="cs-CZ" sz="2800" dirty="0">
              <a:hlinkClick r:id="rId2" action="ppaction://hlinksldjump"/>
            </a:endParaRPr>
          </a:p>
          <a:p>
            <a:r>
              <a:rPr lang="cs-CZ" sz="2800" dirty="0" smtClean="0">
                <a:hlinkClick r:id="rId2" action="ppaction://hlinksldjump"/>
              </a:rPr>
              <a:t>odvádění daní panovníkovi</a:t>
            </a:r>
            <a:endParaRPr lang="cs-CZ" sz="2800" dirty="0">
              <a:hlinkClick r:id="rId2" action="ppaction://hlinksldjump"/>
            </a:endParaRPr>
          </a:p>
          <a:p>
            <a:r>
              <a:rPr lang="cs-CZ" sz="2800" dirty="0" smtClean="0">
                <a:hlinkClick r:id="rId2" action="ppaction://hlinksldjump"/>
              </a:rPr>
              <a:t>vítězství Sumerů nad Egyptem</a:t>
            </a:r>
            <a:endParaRPr lang="cs-CZ" sz="2800" dirty="0">
              <a:hlinkClick r:id="rId2" action="ppaction://hlinksldjump"/>
            </a:endParaRPr>
          </a:p>
          <a:p>
            <a:r>
              <a:rPr lang="cs-CZ" sz="2800" dirty="0" smtClean="0">
                <a:hlinkClick r:id="rId3" action="ppaction://hlinksldjump"/>
              </a:rPr>
              <a:t>vítězství Horního Egypta nad Dolním Egyptem</a:t>
            </a:r>
            <a:endParaRPr lang="cs-CZ" sz="2800" dirty="0"/>
          </a:p>
        </p:txBody>
      </p:sp>
      <p:sp>
        <p:nvSpPr>
          <p:cNvPr id="10250" name="Rectangle 10"/>
          <p:cNvSpPr>
            <a:spLocks noChangeArrowheads="1"/>
          </p:cNvSpPr>
          <p:nvPr/>
        </p:nvSpPr>
        <p:spPr bwMode="auto">
          <a:xfrm>
            <a:off x="4572000" y="5562600"/>
            <a:ext cx="42672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/>
            <a:r>
              <a:rPr lang="cs-CZ" sz="1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Destička s vyobrazením ………………</a:t>
            </a:r>
            <a:endParaRPr lang="cs-CZ" sz="40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340768"/>
            <a:ext cx="2726849" cy="39485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37422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1752600" y="5334000"/>
            <a:ext cx="5638800" cy="1143000"/>
          </a:xfrm>
        </p:spPr>
        <p:txBody>
          <a:bodyPr/>
          <a:lstStyle/>
          <a:p>
            <a:r>
              <a:rPr lang="cs-CZ">
                <a:latin typeface="Comic Sans MS" pitchFamily="66" charset="0"/>
              </a:rPr>
              <a:t>Klepni na šipku</a:t>
            </a:r>
          </a:p>
        </p:txBody>
      </p:sp>
      <p:pic>
        <p:nvPicPr>
          <p:cNvPr id="11268" name="Picture 4" descr="MC900435727[1]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1800" y="1828800"/>
            <a:ext cx="3200400" cy="3000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9" name="Picture 5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7600" y="5486400"/>
            <a:ext cx="933450" cy="64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270" name="Rectangle 6"/>
          <p:cNvSpPr>
            <a:spLocks noChangeArrowheads="1"/>
          </p:cNvSpPr>
          <p:nvPr/>
        </p:nvSpPr>
        <p:spPr bwMode="auto">
          <a:xfrm>
            <a:off x="609600" y="4270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/>
            <a:r>
              <a:rPr lang="cs-CZ"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Správná odpověď</a:t>
            </a:r>
          </a:p>
        </p:txBody>
      </p:sp>
    </p:spTree>
    <p:extLst>
      <p:ext uri="{BB962C8B-B14F-4D97-AF65-F5344CB8AC3E}">
        <p14:creationId xmlns:p14="http://schemas.microsoft.com/office/powerpoint/2010/main" val="3867729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Špatná odpověď</a:t>
            </a:r>
          </a:p>
        </p:txBody>
      </p:sp>
      <p:sp>
        <p:nvSpPr>
          <p:cNvPr id="12293" name="Rectangle 5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>
                <a:latin typeface="Comic Sans MS" pitchFamily="66" charset="0"/>
              </a:rPr>
              <a:t>Klepni na šipku</a:t>
            </a:r>
          </a:p>
        </p:txBody>
      </p:sp>
      <p:pic>
        <p:nvPicPr>
          <p:cNvPr id="12294" name="Picture 6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4572000"/>
            <a:ext cx="1981200" cy="158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297" name="Text Box 9"/>
          <p:cNvSpPr txBox="1">
            <a:spLocks noChangeArrowheads="1"/>
          </p:cNvSpPr>
          <p:nvPr/>
        </p:nvSpPr>
        <p:spPr bwMode="auto">
          <a:xfrm>
            <a:off x="4267200" y="5943600"/>
            <a:ext cx="3041104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 smtClean="0">
                <a:latin typeface="Comic Sans MS" pitchFamily="66" charset="0"/>
              </a:rPr>
              <a:t>Nákres </a:t>
            </a:r>
            <a:r>
              <a:rPr lang="cs-CZ" dirty="0" err="1" smtClean="0">
                <a:latin typeface="Comic Sans MS" pitchFamily="66" charset="0"/>
              </a:rPr>
              <a:t>Narmerovy</a:t>
            </a:r>
            <a:r>
              <a:rPr lang="cs-CZ" dirty="0" smtClean="0">
                <a:latin typeface="Comic Sans MS" pitchFamily="66" charset="0"/>
              </a:rPr>
              <a:t> palety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2050" name="Picture 2" descr="Narmerova paleta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1900" y="2132856"/>
            <a:ext cx="4762500" cy="3581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6501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Vznik státu:</a:t>
            </a:r>
            <a:endParaRPr lang="cs-CZ" dirty="0"/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>
          <a:xfrm>
            <a:off x="304800" y="1554162"/>
            <a:ext cx="8839200" cy="45259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z="2800" dirty="0" smtClean="0">
                <a:latin typeface="Comic Sans MS" pitchFamily="66" charset="0"/>
              </a:rPr>
              <a:t>Panovníkovi Horního Egypta se podařilo ovládnout také Dolní Egypt. Bylo to kolem roku                   </a:t>
            </a:r>
            <a:endParaRPr lang="cs-CZ" sz="1400" dirty="0">
              <a:latin typeface="Comic Sans MS" pitchFamily="66" charset="0"/>
            </a:endParaRPr>
          </a:p>
          <a:p>
            <a:pPr>
              <a:lnSpc>
                <a:spcPct val="90000"/>
              </a:lnSpc>
            </a:pPr>
            <a:r>
              <a:rPr lang="cs-CZ" sz="2800" dirty="0" smtClean="0">
                <a:latin typeface="Comic Sans MS" pitchFamily="66" charset="0"/>
              </a:rPr>
              <a:t>Jednotný stát tak vzniknul v Egyptě mnohem dříve než v                  .</a:t>
            </a:r>
            <a:endParaRPr lang="cs-CZ" sz="2800" dirty="0">
              <a:latin typeface="Comic Sans MS" pitchFamily="66" charset="0"/>
            </a:endParaRPr>
          </a:p>
          <a:p>
            <a:pPr>
              <a:lnSpc>
                <a:spcPct val="90000"/>
              </a:lnSpc>
            </a:pPr>
            <a:endParaRPr lang="cs-CZ" sz="1400" dirty="0">
              <a:latin typeface="Comic Sans MS" pitchFamily="66" charset="0"/>
            </a:endParaRPr>
          </a:p>
          <a:p>
            <a:pPr>
              <a:lnSpc>
                <a:spcPct val="90000"/>
              </a:lnSpc>
            </a:pPr>
            <a:r>
              <a:rPr lang="cs-CZ" sz="2800" dirty="0" smtClean="0">
                <a:latin typeface="Comic Sans MS" pitchFamily="66" charset="0"/>
              </a:rPr>
              <a:t>Panovník státu přijal titul 	     a byl považován za boha.</a:t>
            </a:r>
          </a:p>
          <a:p>
            <a:pPr>
              <a:lnSpc>
                <a:spcPct val="90000"/>
              </a:lnSpc>
            </a:pPr>
            <a:r>
              <a:rPr lang="cs-CZ" sz="2800" dirty="0" smtClean="0">
                <a:latin typeface="Comic Sans MS" pitchFamily="66" charset="0"/>
              </a:rPr>
              <a:t>V čele vzdálenějších oblastí stáli faraonovi vysocí úředníci              </a:t>
            </a:r>
          </a:p>
          <a:p>
            <a:pPr>
              <a:lnSpc>
                <a:spcPct val="90000"/>
              </a:lnSpc>
            </a:pPr>
            <a:r>
              <a:rPr lang="cs-CZ" sz="2800" dirty="0" smtClean="0">
                <a:latin typeface="Comic Sans MS" pitchFamily="66" charset="0"/>
              </a:rPr>
              <a:t>K vládnoucím vrstvám patřili také vojenští             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2" name="Obdélníkový popisek 1"/>
          <p:cNvSpPr/>
          <p:nvPr/>
        </p:nvSpPr>
        <p:spPr>
          <a:xfrm>
            <a:off x="6876256" y="1916832"/>
            <a:ext cx="1728192" cy="4320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90000"/>
              </a:lnSpc>
            </a:pPr>
            <a:r>
              <a:rPr lang="cs-CZ" dirty="0">
                <a:latin typeface="Comic Sans MS" pitchFamily="66" charset="0"/>
              </a:rPr>
              <a:t>3000 př. n. l.</a:t>
            </a:r>
          </a:p>
        </p:txBody>
      </p:sp>
      <p:sp>
        <p:nvSpPr>
          <p:cNvPr id="5" name="Obdélníkový popisek 4"/>
          <p:cNvSpPr/>
          <p:nvPr/>
        </p:nvSpPr>
        <p:spPr>
          <a:xfrm>
            <a:off x="2627784" y="2780928"/>
            <a:ext cx="1728192" cy="4320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90000"/>
              </a:lnSpc>
            </a:pPr>
            <a:r>
              <a:rPr lang="cs-CZ" dirty="0" smtClean="0">
                <a:latin typeface="Comic Sans MS" pitchFamily="66" charset="0"/>
              </a:rPr>
              <a:t>Mezopotámii.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6" name="Obdélníkový popisek 5"/>
          <p:cNvSpPr/>
          <p:nvPr/>
        </p:nvSpPr>
        <p:spPr>
          <a:xfrm>
            <a:off x="5148064" y="3429000"/>
            <a:ext cx="1008112" cy="4320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90000"/>
              </a:lnSpc>
            </a:pPr>
            <a:r>
              <a:rPr lang="cs-CZ" dirty="0" smtClean="0">
                <a:latin typeface="Comic Sans MS" pitchFamily="66" charset="0"/>
              </a:rPr>
              <a:t>faraon.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7" name="Obdélníkový popisek 6"/>
          <p:cNvSpPr/>
          <p:nvPr/>
        </p:nvSpPr>
        <p:spPr>
          <a:xfrm>
            <a:off x="7740353" y="5157192"/>
            <a:ext cx="1080120" cy="4320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90000"/>
              </a:lnSpc>
            </a:pPr>
            <a:r>
              <a:rPr lang="cs-CZ" dirty="0" smtClean="0">
                <a:latin typeface="Comic Sans MS" pitchFamily="66" charset="0"/>
              </a:rPr>
              <a:t>velitelé.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8" name="Obdélníkový popisek 7"/>
          <p:cNvSpPr/>
          <p:nvPr/>
        </p:nvSpPr>
        <p:spPr>
          <a:xfrm>
            <a:off x="2267744" y="4725144"/>
            <a:ext cx="1224136" cy="43204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90000"/>
              </a:lnSpc>
            </a:pPr>
            <a:r>
              <a:rPr lang="cs-CZ" dirty="0" err="1" smtClean="0">
                <a:latin typeface="Comic Sans MS" pitchFamily="66" charset="0"/>
              </a:rPr>
              <a:t>vezírové</a:t>
            </a:r>
            <a:r>
              <a:rPr lang="cs-CZ" dirty="0" smtClean="0">
                <a:latin typeface="Comic Sans MS" pitchFamily="66" charset="0"/>
              </a:rPr>
              <a:t>.</a:t>
            </a:r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3622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2400" dirty="0" smtClean="0">
                <a:latin typeface="Comic Sans MS" pitchFamily="66" charset="0"/>
              </a:rPr>
              <a:t>ŘEMESLNÁ VÝROBA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4346" name="Text Box 10"/>
          <p:cNvSpPr txBox="1">
            <a:spLocks noChangeArrowheads="1"/>
          </p:cNvSpPr>
          <p:nvPr/>
        </p:nvSpPr>
        <p:spPr bwMode="auto">
          <a:xfrm>
            <a:off x="685800" y="1447800"/>
            <a:ext cx="7702624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 smtClean="0">
                <a:latin typeface="Comic Sans MS" pitchFamily="66" charset="0"/>
              </a:rPr>
              <a:t>Řemeslníci měli jen malé dílny a žili spolu se zemědělci v sousedských občinách.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14347" name="Text Box 11"/>
          <p:cNvSpPr txBox="1">
            <a:spLocks noChangeArrowheads="1"/>
          </p:cNvSpPr>
          <p:nvPr/>
        </p:nvSpPr>
        <p:spPr bwMode="auto">
          <a:xfrm>
            <a:off x="674492" y="2327394"/>
            <a:ext cx="7569916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600" dirty="0" smtClean="0">
                <a:latin typeface="Comic Sans MS" pitchFamily="66" charset="0"/>
              </a:rPr>
              <a:t>Vyráběli pouze jednoduché předměty jako zemědělské nářadí, hliněné nádoby, kožené postroje, provazy atd.</a:t>
            </a:r>
            <a:endParaRPr lang="cs-CZ" sz="1600" dirty="0">
              <a:latin typeface="Comic Sans MS" pitchFamily="66" charset="0"/>
            </a:endParaRPr>
          </a:p>
        </p:txBody>
      </p:sp>
      <p:sp>
        <p:nvSpPr>
          <p:cNvPr id="14348" name="Text Box 12"/>
          <p:cNvSpPr txBox="1">
            <a:spLocks noChangeArrowheads="1"/>
          </p:cNvSpPr>
          <p:nvPr/>
        </p:nvSpPr>
        <p:spPr bwMode="auto">
          <a:xfrm>
            <a:off x="686068" y="3284984"/>
            <a:ext cx="7990387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 smtClean="0">
                <a:latin typeface="Comic Sans MS" pitchFamily="66" charset="0"/>
              </a:rPr>
              <a:t>Své výrobky směňovali se zemědělci za potraviny.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6" name="Text Box 12"/>
          <p:cNvSpPr txBox="1">
            <a:spLocks noChangeArrowheads="1"/>
          </p:cNvSpPr>
          <p:nvPr/>
        </p:nvSpPr>
        <p:spPr bwMode="auto">
          <a:xfrm>
            <a:off x="674492" y="4221088"/>
            <a:ext cx="7990387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 smtClean="0">
                <a:latin typeface="Comic Sans MS" pitchFamily="66" charset="0"/>
              </a:rPr>
              <a:t>Velké řemeslnické dílny, kde se vyráběly přepychové a umělecké předměty vlastnil pouze panovník, vysocí úředníci a chrámy.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7" name="Text Box 12"/>
          <p:cNvSpPr txBox="1">
            <a:spLocks noChangeArrowheads="1"/>
          </p:cNvSpPr>
          <p:nvPr/>
        </p:nvSpPr>
        <p:spPr bwMode="auto">
          <a:xfrm>
            <a:off x="674491" y="5301208"/>
            <a:ext cx="7990387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 smtClean="0">
                <a:latin typeface="Comic Sans MS" pitchFamily="66" charset="0"/>
              </a:rPr>
              <a:t>Řemeslníci z těchto dílen nedostávali plat, živil a šatil je majitel dílny. </a:t>
            </a:r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4707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3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43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Co je na obrázku?</a:t>
            </a:r>
          </a:p>
        </p:txBody>
      </p:sp>
      <p:sp>
        <p:nvSpPr>
          <p:cNvPr id="20485" name="Rectangle 5"/>
          <p:cNvSpPr>
            <a:spLocks noGrp="1" noChangeArrowheads="1"/>
          </p:cNvSpPr>
          <p:nvPr>
            <p:ph sz="half" idx="1"/>
          </p:nvPr>
        </p:nvSpPr>
        <p:spPr>
          <a:xfrm>
            <a:off x="457200" y="1600200"/>
            <a:ext cx="4040188" cy="453072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4000" dirty="0" smtClean="0">
                <a:hlinkClick r:id="rId2" action="ppaction://hlinksldjump"/>
              </a:rPr>
              <a:t>Faraon </a:t>
            </a:r>
            <a:r>
              <a:rPr lang="cs-CZ" sz="4000" dirty="0" err="1" smtClean="0">
                <a:hlinkClick r:id="rId2" action="ppaction://hlinksldjump"/>
              </a:rPr>
              <a:t>Meni</a:t>
            </a:r>
            <a:endParaRPr lang="cs-CZ" sz="4000" dirty="0">
              <a:hlinkClick r:id="rId2" action="ppaction://hlinksldjump"/>
            </a:endParaRPr>
          </a:p>
          <a:p>
            <a:pPr>
              <a:lnSpc>
                <a:spcPct val="90000"/>
              </a:lnSpc>
            </a:pPr>
            <a:r>
              <a:rPr lang="cs-CZ" sz="4000" dirty="0" smtClean="0">
                <a:hlinkClick r:id="rId2" action="ppaction://hlinksldjump"/>
              </a:rPr>
              <a:t>Soška kněze </a:t>
            </a:r>
            <a:endParaRPr lang="cs-CZ" sz="4000" dirty="0">
              <a:hlinkClick r:id="" action="ppaction://noaction"/>
            </a:endParaRPr>
          </a:p>
          <a:p>
            <a:pPr>
              <a:lnSpc>
                <a:spcPct val="90000"/>
              </a:lnSpc>
            </a:pPr>
            <a:r>
              <a:rPr lang="cs-CZ" sz="4000" dirty="0" smtClean="0">
                <a:hlinkClick r:id="rId2" action="ppaction://hlinksldjump"/>
              </a:rPr>
              <a:t>Soška boha RE</a:t>
            </a:r>
            <a:endParaRPr lang="cs-CZ" sz="4000" dirty="0">
              <a:hlinkClick r:id="rId2" action="ppaction://hlinksldjump"/>
            </a:endParaRPr>
          </a:p>
          <a:p>
            <a:pPr>
              <a:lnSpc>
                <a:spcPct val="90000"/>
              </a:lnSpc>
            </a:pPr>
            <a:r>
              <a:rPr lang="cs-CZ" sz="4000" dirty="0" smtClean="0">
                <a:hlinkClick r:id="rId2" action="ppaction://hlinksldjump"/>
              </a:rPr>
              <a:t>Soška otroka</a:t>
            </a:r>
            <a:endParaRPr lang="cs-CZ" sz="4000" dirty="0"/>
          </a:p>
          <a:p>
            <a:pPr>
              <a:lnSpc>
                <a:spcPct val="90000"/>
              </a:lnSpc>
            </a:pPr>
            <a:r>
              <a:rPr lang="cs-CZ" sz="4000" dirty="0" smtClean="0">
                <a:hlinkClick r:id="rId3" action="ppaction://hlinksldjump"/>
              </a:rPr>
              <a:t>Soška písaře</a:t>
            </a:r>
            <a:endParaRPr lang="cs-CZ" sz="4000" dirty="0"/>
          </a:p>
          <a:p>
            <a:pPr>
              <a:lnSpc>
                <a:spcPct val="90000"/>
              </a:lnSpc>
            </a:pPr>
            <a:endParaRPr lang="cs-CZ" dirty="0"/>
          </a:p>
          <a:p>
            <a:pPr>
              <a:lnSpc>
                <a:spcPct val="90000"/>
              </a:lnSpc>
            </a:pPr>
            <a:endParaRPr lang="cs-CZ" dirty="0"/>
          </a:p>
        </p:txBody>
      </p:sp>
      <p:sp>
        <p:nvSpPr>
          <p:cNvPr id="20486" name="Rectangle 6"/>
          <p:cNvSpPr>
            <a:spLocks noGrp="1" noChangeArrowheads="1"/>
          </p:cNvSpPr>
          <p:nvPr>
            <p:ph sz="half" idx="2"/>
          </p:nvPr>
        </p:nvSpPr>
        <p:spPr>
          <a:xfrm>
            <a:off x="4646613" y="1600200"/>
            <a:ext cx="4040187" cy="4530725"/>
          </a:xfrm>
        </p:spPr>
        <p:txBody>
          <a:bodyPr/>
          <a:lstStyle/>
          <a:p>
            <a:pPr>
              <a:lnSpc>
                <a:spcPct val="90000"/>
              </a:lnSpc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000949"/>
            <a:ext cx="4352925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26258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Špatná odpověď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>
                <a:latin typeface="Comic Sans MS" pitchFamily="66" charset="0"/>
              </a:rPr>
              <a:t>Klepni na šipku</a:t>
            </a:r>
          </a:p>
        </p:txBody>
      </p:sp>
      <p:pic>
        <p:nvPicPr>
          <p:cNvPr id="23556" name="Picture 4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4572000"/>
            <a:ext cx="1981200" cy="158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558" name="Text Box 6"/>
          <p:cNvSpPr txBox="1">
            <a:spLocks noChangeArrowheads="1"/>
          </p:cNvSpPr>
          <p:nvPr/>
        </p:nvSpPr>
        <p:spPr bwMode="auto">
          <a:xfrm>
            <a:off x="3733800" y="5943600"/>
            <a:ext cx="480060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 smtClean="0">
                <a:latin typeface="Comic Sans MS" pitchFamily="66" charset="0"/>
              </a:rPr>
              <a:t>Hůl a důtky - symboly faraona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2050" name="Picture 2" descr="Soubor:Crook and flail.sv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132855"/>
            <a:ext cx="3816424" cy="3392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2791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1752600" y="5334000"/>
            <a:ext cx="5638800" cy="1143000"/>
          </a:xfrm>
        </p:spPr>
        <p:txBody>
          <a:bodyPr/>
          <a:lstStyle/>
          <a:p>
            <a:r>
              <a:rPr lang="cs-CZ">
                <a:latin typeface="Comic Sans MS" pitchFamily="66" charset="0"/>
              </a:rPr>
              <a:t>Klepni na šipku</a:t>
            </a:r>
          </a:p>
        </p:txBody>
      </p:sp>
      <p:pic>
        <p:nvPicPr>
          <p:cNvPr id="24579" name="Picture 3" descr="MC900435727[1]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1800" y="1828800"/>
            <a:ext cx="3200400" cy="3000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580" name="Picture 4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7600" y="5486400"/>
            <a:ext cx="933450" cy="64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581" name="Rectangle 5"/>
          <p:cNvSpPr>
            <a:spLocks noChangeArrowheads="1"/>
          </p:cNvSpPr>
          <p:nvPr/>
        </p:nvSpPr>
        <p:spPr bwMode="auto">
          <a:xfrm>
            <a:off x="609600" y="4270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/>
            <a:r>
              <a:rPr lang="cs-CZ"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Správná odpověď</a:t>
            </a:r>
          </a:p>
        </p:txBody>
      </p:sp>
    </p:spTree>
    <p:extLst>
      <p:ext uri="{BB962C8B-B14F-4D97-AF65-F5344CB8AC3E}">
        <p14:creationId xmlns:p14="http://schemas.microsoft.com/office/powerpoint/2010/main" val="3887910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Několik otázek na závěr</a:t>
            </a:r>
          </a:p>
        </p:txBody>
      </p:sp>
      <p:sp>
        <p:nvSpPr>
          <p:cNvPr id="25608" name="Text Box 8"/>
          <p:cNvSpPr txBox="1">
            <a:spLocks noChangeArrowheads="1"/>
          </p:cNvSpPr>
          <p:nvPr/>
        </p:nvSpPr>
        <p:spPr bwMode="auto">
          <a:xfrm>
            <a:off x="533400" y="1676400"/>
            <a:ext cx="396240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600" dirty="0">
                <a:latin typeface="Comic Sans MS" pitchFamily="66" charset="0"/>
              </a:rPr>
              <a:t>Jak se jmenuje </a:t>
            </a:r>
            <a:r>
              <a:rPr lang="cs-CZ" sz="1600" dirty="0" smtClean="0">
                <a:latin typeface="Comic Sans MS" pitchFamily="66" charset="0"/>
              </a:rPr>
              <a:t>řeka, u které Vznikl starověký Egypt?</a:t>
            </a:r>
            <a:endParaRPr lang="cs-CZ" sz="1600" dirty="0">
              <a:latin typeface="Comic Sans MS" pitchFamily="66" charset="0"/>
            </a:endParaRPr>
          </a:p>
        </p:txBody>
      </p:sp>
      <p:sp>
        <p:nvSpPr>
          <p:cNvPr id="25609" name="Text Box 9"/>
          <p:cNvSpPr txBox="1">
            <a:spLocks noChangeArrowheads="1"/>
          </p:cNvSpPr>
          <p:nvPr/>
        </p:nvSpPr>
        <p:spPr bwMode="auto">
          <a:xfrm>
            <a:off x="533400" y="2514600"/>
            <a:ext cx="403860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342900" indent="-3429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800100" indent="-3429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257300" indent="-3429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714500" indent="-3429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171700" indent="-3429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628900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3086100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543300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4000500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>
              <a:spcBef>
                <a:spcPct val="20000"/>
              </a:spcBef>
            </a:pPr>
            <a:r>
              <a:rPr lang="cs-CZ" sz="1600" dirty="0" smtClean="0">
                <a:latin typeface="Comic Sans MS" pitchFamily="66" charset="0"/>
              </a:rPr>
              <a:t>Ze kterých dvou částí starověký Egypt vznikl? </a:t>
            </a:r>
            <a:endParaRPr lang="cs-CZ" sz="1600" dirty="0">
              <a:latin typeface="Comic Sans MS" pitchFamily="66" charset="0"/>
            </a:endParaRPr>
          </a:p>
        </p:txBody>
      </p:sp>
      <p:sp>
        <p:nvSpPr>
          <p:cNvPr id="25612" name="Text Box 12"/>
          <p:cNvSpPr txBox="1">
            <a:spLocks noChangeArrowheads="1"/>
          </p:cNvSpPr>
          <p:nvPr/>
        </p:nvSpPr>
        <p:spPr bwMode="auto">
          <a:xfrm>
            <a:off x="4644008" y="1752600"/>
            <a:ext cx="4118992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dirty="0" smtClean="0">
                <a:latin typeface="Comic Sans MS" pitchFamily="66" charset="0"/>
              </a:rPr>
              <a:t>NIL</a:t>
            </a:r>
            <a:endParaRPr lang="cs-CZ" sz="2000" dirty="0">
              <a:latin typeface="Comic Sans MS" pitchFamily="66" charset="0"/>
            </a:endParaRPr>
          </a:p>
        </p:txBody>
      </p:sp>
      <p:sp>
        <p:nvSpPr>
          <p:cNvPr id="25613" name="Text Box 13"/>
          <p:cNvSpPr txBox="1">
            <a:spLocks noChangeArrowheads="1"/>
          </p:cNvSpPr>
          <p:nvPr/>
        </p:nvSpPr>
        <p:spPr bwMode="auto">
          <a:xfrm>
            <a:off x="4644008" y="2514600"/>
            <a:ext cx="4320480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dirty="0" smtClean="0">
                <a:latin typeface="Comic Sans MS" pitchFamily="66" charset="0"/>
              </a:rPr>
              <a:t>HORNÍU EGYPT A DOLNÍ EGYPT</a:t>
            </a:r>
            <a:endParaRPr lang="cs-CZ" sz="2000" dirty="0">
              <a:latin typeface="Comic Sans MS" pitchFamily="66" charset="0"/>
            </a:endParaRPr>
          </a:p>
        </p:txBody>
      </p:sp>
      <p:sp>
        <p:nvSpPr>
          <p:cNvPr id="25614" name="Text Box 14"/>
          <p:cNvSpPr txBox="1">
            <a:spLocks noChangeArrowheads="1"/>
          </p:cNvSpPr>
          <p:nvPr/>
        </p:nvSpPr>
        <p:spPr bwMode="auto">
          <a:xfrm>
            <a:off x="533400" y="3429000"/>
            <a:ext cx="4110608" cy="6340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342900" indent="-3429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800100" indent="-3429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257300" indent="-3429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714500" indent="-3429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171700" indent="-3429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628900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3086100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543300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4000500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>
              <a:spcBef>
                <a:spcPct val="20000"/>
              </a:spcBef>
            </a:pPr>
            <a:r>
              <a:rPr lang="cs-CZ" sz="1600" dirty="0">
                <a:latin typeface="Comic Sans MS" pitchFamily="66" charset="0"/>
              </a:rPr>
              <a:t>Jak se jmenoval panovník, který </a:t>
            </a:r>
          </a:p>
          <a:p>
            <a:pPr>
              <a:spcBef>
                <a:spcPct val="20000"/>
              </a:spcBef>
            </a:pPr>
            <a:r>
              <a:rPr lang="cs-CZ" sz="1600" dirty="0" smtClean="0">
                <a:latin typeface="Comic Sans MS" pitchFamily="66" charset="0"/>
              </a:rPr>
              <a:t>sjednotil Egypt pod svou nadvládou?</a:t>
            </a:r>
            <a:endParaRPr lang="cs-CZ" sz="1600" dirty="0">
              <a:latin typeface="Comic Sans MS" pitchFamily="66" charset="0"/>
            </a:endParaRPr>
          </a:p>
        </p:txBody>
      </p:sp>
      <p:sp>
        <p:nvSpPr>
          <p:cNvPr id="25615" name="Text Box 15"/>
          <p:cNvSpPr txBox="1">
            <a:spLocks noChangeArrowheads="1"/>
          </p:cNvSpPr>
          <p:nvPr/>
        </p:nvSpPr>
        <p:spPr bwMode="auto">
          <a:xfrm>
            <a:off x="4644008" y="3581400"/>
            <a:ext cx="4195192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dirty="0" smtClean="0">
                <a:latin typeface="Comic Sans MS" pitchFamily="66" charset="0"/>
              </a:rPr>
              <a:t>MENI</a:t>
            </a:r>
            <a:endParaRPr lang="cs-CZ" sz="2000" dirty="0">
              <a:latin typeface="Comic Sans MS" pitchFamily="66" charset="0"/>
            </a:endParaRPr>
          </a:p>
        </p:txBody>
      </p:sp>
      <p:sp>
        <p:nvSpPr>
          <p:cNvPr id="25616" name="Text Box 16"/>
          <p:cNvSpPr txBox="1">
            <a:spLocks noChangeArrowheads="1"/>
          </p:cNvSpPr>
          <p:nvPr/>
        </p:nvSpPr>
        <p:spPr bwMode="auto">
          <a:xfrm>
            <a:off x="533400" y="4343400"/>
            <a:ext cx="3962400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600" dirty="0">
                <a:latin typeface="Comic Sans MS" pitchFamily="66" charset="0"/>
              </a:rPr>
              <a:t>Kdo nechal </a:t>
            </a:r>
            <a:r>
              <a:rPr lang="cs-CZ" sz="1600" dirty="0" smtClean="0">
                <a:latin typeface="Comic Sans MS" pitchFamily="66" charset="0"/>
              </a:rPr>
              <a:t>vyrobit tzv. </a:t>
            </a:r>
            <a:r>
              <a:rPr lang="cs-CZ" sz="1600" dirty="0" err="1" smtClean="0">
                <a:latin typeface="Comic Sans MS" pitchFamily="66" charset="0"/>
              </a:rPr>
              <a:t>Narmerovu</a:t>
            </a:r>
            <a:r>
              <a:rPr lang="cs-CZ" sz="1600" dirty="0" smtClean="0">
                <a:latin typeface="Comic Sans MS" pitchFamily="66" charset="0"/>
              </a:rPr>
              <a:t> paletu, kde je vyobrazeno sjednocení Egypta?</a:t>
            </a:r>
            <a:endParaRPr lang="cs-CZ" sz="1600" dirty="0">
              <a:latin typeface="Comic Sans MS" pitchFamily="66" charset="0"/>
            </a:endParaRPr>
          </a:p>
        </p:txBody>
      </p:sp>
      <p:sp>
        <p:nvSpPr>
          <p:cNvPr id="25617" name="Text Box 17"/>
          <p:cNvSpPr txBox="1">
            <a:spLocks noChangeArrowheads="1"/>
          </p:cNvSpPr>
          <p:nvPr/>
        </p:nvSpPr>
        <p:spPr bwMode="auto">
          <a:xfrm>
            <a:off x="4644008" y="4495800"/>
            <a:ext cx="3585592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dirty="0" smtClean="0">
                <a:latin typeface="Comic Sans MS" pitchFamily="66" charset="0"/>
              </a:rPr>
              <a:t>NARMER</a:t>
            </a:r>
            <a:endParaRPr lang="cs-CZ" sz="2000" dirty="0">
              <a:latin typeface="Comic Sans MS" pitchFamily="66" charset="0"/>
            </a:endParaRPr>
          </a:p>
        </p:txBody>
      </p:sp>
      <p:sp>
        <p:nvSpPr>
          <p:cNvPr id="25618" name="Text Box 18"/>
          <p:cNvSpPr txBox="1">
            <a:spLocks noChangeArrowheads="1"/>
          </p:cNvSpPr>
          <p:nvPr/>
        </p:nvSpPr>
        <p:spPr bwMode="auto">
          <a:xfrm>
            <a:off x="533400" y="5334000"/>
            <a:ext cx="3962400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600" dirty="0">
                <a:latin typeface="Comic Sans MS" pitchFamily="66" charset="0"/>
              </a:rPr>
              <a:t>Jak </a:t>
            </a:r>
            <a:r>
              <a:rPr lang="cs-CZ" sz="1600" dirty="0" smtClean="0">
                <a:latin typeface="Comic Sans MS" pitchFamily="66" charset="0"/>
              </a:rPr>
              <a:t>říkáme vysokým státním úředníkům, kteří vládli jménem faraona ve vzdálených oblastech?</a:t>
            </a:r>
            <a:endParaRPr lang="cs-CZ" sz="1600" dirty="0">
              <a:latin typeface="Comic Sans MS" pitchFamily="66" charset="0"/>
            </a:endParaRPr>
          </a:p>
        </p:txBody>
      </p:sp>
      <p:sp>
        <p:nvSpPr>
          <p:cNvPr id="25619" name="Text Box 19"/>
          <p:cNvSpPr txBox="1">
            <a:spLocks noChangeArrowheads="1"/>
          </p:cNvSpPr>
          <p:nvPr/>
        </p:nvSpPr>
        <p:spPr bwMode="auto">
          <a:xfrm>
            <a:off x="4644008" y="5562600"/>
            <a:ext cx="4271392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dirty="0" smtClean="0">
                <a:latin typeface="Comic Sans MS" pitchFamily="66" charset="0"/>
              </a:rPr>
              <a:t>VEZÍROVÉ </a:t>
            </a:r>
            <a:endParaRPr lang="cs-CZ" sz="20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110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56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56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56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56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256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56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56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56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256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256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6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56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56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256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256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6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56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56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256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256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6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56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56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8" grpId="0"/>
      <p:bldP spid="25609" grpId="0"/>
      <p:bldP spid="25612" grpId="0"/>
      <p:bldP spid="25613" grpId="0"/>
      <p:bldP spid="25614" grpId="0"/>
      <p:bldP spid="25615" grpId="0"/>
      <p:bldP spid="25617" grpId="0"/>
      <p:bldP spid="25618" grpId="0"/>
      <p:bldP spid="2561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2" name="Rectangle 4"/>
          <p:cNvSpPr>
            <a:spLocks noGrp="1" noChangeArrowheads="1"/>
          </p:cNvSpPr>
          <p:nvPr>
            <p:ph type="title"/>
          </p:nvPr>
        </p:nvSpPr>
        <p:spPr>
          <a:xfrm>
            <a:off x="395536" y="914400"/>
            <a:ext cx="3744416" cy="4525963"/>
          </a:xfrm>
        </p:spPr>
        <p:txBody>
          <a:bodyPr>
            <a:normAutofit fontScale="90000"/>
          </a:bodyPr>
          <a:lstStyle/>
          <a:p>
            <a:r>
              <a:rPr lang="cs-CZ" sz="3200" dirty="0">
                <a:latin typeface="Comic Sans MS" pitchFamily="66" charset="0"/>
              </a:rPr>
              <a:t>S pohledem na </a:t>
            </a:r>
            <a:r>
              <a:rPr lang="cs-CZ" sz="3200" dirty="0" smtClean="0">
                <a:latin typeface="Comic Sans MS" pitchFamily="66" charset="0"/>
              </a:rPr>
              <a:t>SFINGU a RACHEVOVU  PYRAMIDU V GÍZE</a:t>
            </a:r>
            <a:br>
              <a:rPr lang="cs-CZ" sz="3200" dirty="0" smtClean="0">
                <a:latin typeface="Comic Sans MS" pitchFamily="66" charset="0"/>
              </a:rPr>
            </a:br>
            <a:r>
              <a:rPr lang="cs-CZ" sz="3200" dirty="0" smtClean="0">
                <a:latin typeface="Comic Sans MS" pitchFamily="66" charset="0"/>
              </a:rPr>
              <a:t>se s Vámi loučím</a:t>
            </a:r>
            <a:r>
              <a:rPr lang="cs-CZ" sz="3200" dirty="0">
                <a:latin typeface="Comic Sans MS" pitchFamily="66" charset="0"/>
              </a:rPr>
              <a:t>, děkuji </a:t>
            </a:r>
            <a:r>
              <a:rPr lang="cs-CZ" sz="3200" dirty="0" smtClean="0">
                <a:latin typeface="Comic Sans MS" pitchFamily="66" charset="0"/>
              </a:rPr>
              <a:t> </a:t>
            </a:r>
            <a:br>
              <a:rPr lang="cs-CZ" sz="3200" dirty="0" smtClean="0">
                <a:latin typeface="Comic Sans MS" pitchFamily="66" charset="0"/>
              </a:rPr>
            </a:br>
            <a:r>
              <a:rPr lang="cs-CZ" sz="3200" dirty="0" smtClean="0">
                <a:latin typeface="Comic Sans MS" pitchFamily="66" charset="0"/>
              </a:rPr>
              <a:t>za </a:t>
            </a:r>
            <a:r>
              <a:rPr lang="cs-CZ" sz="3200" dirty="0">
                <a:latin typeface="Comic Sans MS" pitchFamily="66" charset="0"/>
              </a:rPr>
              <a:t>pozornost </a:t>
            </a:r>
            <a:r>
              <a:rPr lang="cs-CZ" sz="3200" dirty="0" smtClean="0">
                <a:latin typeface="Comic Sans MS" pitchFamily="66" charset="0"/>
              </a:rPr>
              <a:t/>
            </a:r>
            <a:br>
              <a:rPr lang="cs-CZ" sz="3200" dirty="0" smtClean="0">
                <a:latin typeface="Comic Sans MS" pitchFamily="66" charset="0"/>
              </a:rPr>
            </a:br>
            <a:r>
              <a:rPr lang="cs-CZ" sz="3200" dirty="0" smtClean="0">
                <a:latin typeface="Comic Sans MS" pitchFamily="66" charset="0"/>
              </a:rPr>
              <a:t>a </a:t>
            </a:r>
            <a:r>
              <a:rPr lang="cs-CZ" sz="3200" dirty="0">
                <a:latin typeface="Comic Sans MS" pitchFamily="66" charset="0"/>
              </a:rPr>
              <a:t>příště </a:t>
            </a:r>
            <a:r>
              <a:rPr lang="cs-CZ" sz="3200" dirty="0" smtClean="0">
                <a:latin typeface="Comic Sans MS" pitchFamily="66" charset="0"/>
              </a:rPr>
              <a:t/>
            </a:r>
            <a:br>
              <a:rPr lang="cs-CZ" sz="3200" dirty="0" smtClean="0">
                <a:latin typeface="Comic Sans MS" pitchFamily="66" charset="0"/>
              </a:rPr>
            </a:br>
            <a:r>
              <a:rPr lang="cs-CZ" sz="3200" dirty="0" smtClean="0">
                <a:latin typeface="Comic Sans MS" pitchFamily="66" charset="0"/>
              </a:rPr>
              <a:t>na shledanou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5284" y="1268760"/>
            <a:ext cx="4704523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74315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Použité zdroje: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cs.wikipedia.org/wiki/Starov%C4%9Bk%C3%BD_Egypt</a:t>
            </a:r>
            <a:endParaRPr lang="cs-CZ" sz="1800" dirty="0" smtClean="0"/>
          </a:p>
          <a:p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www.starovekyegypt.net/faraoni/dynastie.php</a:t>
            </a:r>
            <a:endParaRPr lang="cs-CZ" sz="1800" dirty="0" smtClean="0"/>
          </a:p>
          <a:p>
            <a:r>
              <a:rPr lang="cs-CZ" sz="1800" dirty="0">
                <a:hlinkClick r:id="rId4"/>
              </a:rPr>
              <a:t>http</a:t>
            </a:r>
            <a:r>
              <a:rPr lang="cs-CZ" sz="1800">
                <a:hlinkClick r:id="rId4"/>
              </a:rPr>
              <a:t>://</a:t>
            </a:r>
            <a:r>
              <a:rPr lang="cs-CZ" sz="1800" smtClean="0">
                <a:hlinkClick r:id="rId4"/>
              </a:rPr>
              <a:t>cs.wikipedia.org/wiki/Chronologie_starov%C4%9Bk%C3%A9ho_Egypta</a:t>
            </a:r>
            <a:endParaRPr lang="cs-CZ" sz="1800" smtClean="0"/>
          </a:p>
          <a:p>
            <a:endParaRPr lang="cs-CZ" sz="18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062118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628</TotalTime>
  <Words>501</Words>
  <Application>Microsoft Office PowerPoint</Application>
  <PresentationFormat>Předvádění na obrazovce (4:3)</PresentationFormat>
  <Paragraphs>94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Cesta</vt:lpstr>
      <vt:lpstr>Prezentace aplikace PowerPoint</vt:lpstr>
      <vt:lpstr>Prezentace aplikace PowerPoint</vt:lpstr>
      <vt:lpstr>vznik jednotného státu ve starověkém Egyptě</vt:lpstr>
      <vt:lpstr>Mapa horního a dolního egyptA </vt:lpstr>
      <vt:lpstr>Zemědělství</vt:lpstr>
      <vt:lpstr>Co je na obrázku? : klikni na správnou odpověď</vt:lpstr>
      <vt:lpstr>Klepni na šipku</vt:lpstr>
      <vt:lpstr>Špatná odpověď</vt:lpstr>
      <vt:lpstr>Vznik státu:</vt:lpstr>
      <vt:lpstr>ŘEMESLNÁ VÝROBA</vt:lpstr>
      <vt:lpstr>Co je na obrázku?</vt:lpstr>
      <vt:lpstr>Špatná odpověď</vt:lpstr>
      <vt:lpstr>Klepni na šipku</vt:lpstr>
      <vt:lpstr>Několik otázek na závěr</vt:lpstr>
      <vt:lpstr>S pohledem na SFINGU a RACHEVOVU  PYRAMIDU V GÍZE se s Vámi loučím, děkuji   za pozornost  a příště  na shledanou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student</dc:creator>
  <cp:lastModifiedBy>student</cp:lastModifiedBy>
  <cp:revision>62</cp:revision>
  <dcterms:modified xsi:type="dcterms:W3CDTF">2012-06-19T07:08:16Z</dcterms:modified>
</cp:coreProperties>
</file>