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4" r:id="rId2"/>
    <p:sldId id="265" r:id="rId3"/>
    <p:sldId id="266" r:id="rId4"/>
    <p:sldId id="260" r:id="rId5"/>
    <p:sldId id="267" r:id="rId6"/>
    <p:sldId id="261" r:id="rId7"/>
    <p:sldId id="262" r:id="rId8"/>
    <p:sldId id="269" r:id="rId9"/>
    <p:sldId id="257" r:id="rId10"/>
    <p:sldId id="258" r:id="rId11"/>
    <p:sldId id="259" r:id="rId12"/>
    <p:sldId id="270" r:id="rId13"/>
    <p:sldId id="263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VY_32_INOVACE_10_Pravěk a Starověk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Vývoj společnosti v pravěku a starověku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4816" custLinFactNeighborY="262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CDADD95-BC2B-43A5-A5B3-2B5EB0C26F60}" type="presOf" srcId="{D1B46980-6531-4606-95E6-44980827E919}" destId="{6140AFEC-043D-4C43-A2F9-D0F5331DF3A3}" srcOrd="0" destOrd="0" presId="urn:microsoft.com/office/officeart/2005/8/layout/target3"/>
    <dgm:cxn modelId="{970B675D-3E5F-4BAA-AF1B-FB1712FB8135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F7B8453-3AA0-4F14-B64D-B60F97647DF2}" type="presOf" srcId="{4C35D32F-0EAB-4CD7-82EE-45574DC2A586}" destId="{890E4F0B-2866-4A3F-A3C7-2A14B1797930}" srcOrd="1" destOrd="0" presId="urn:microsoft.com/office/officeart/2005/8/layout/target3"/>
    <dgm:cxn modelId="{A53B5DB2-8A4A-4734-AA2F-B20758AD29E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D5D937E-07EF-4922-8590-6616705F3449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3B6B4D-E769-4B7B-9FAF-A7F5DF6A8200}" type="presOf" srcId="{B651F6E3-6281-48DB-9319-2AEAFDAE7572}" destId="{6BB5E863-4638-4E1D-BFDE-399D028AC4ED}" srcOrd="1" destOrd="0" presId="urn:microsoft.com/office/officeart/2005/8/layout/target3"/>
    <dgm:cxn modelId="{F6CE84FC-7537-445E-A95F-8239B516743E}" type="presOf" srcId="{757F3AB3-0718-4624-B441-E567A8F0AB56}" destId="{333A1088-737F-45CB-B68E-254E46348037}" srcOrd="0" destOrd="0" presId="urn:microsoft.com/office/officeart/2005/8/layout/target3"/>
    <dgm:cxn modelId="{AEE7654C-8181-4F3E-90F2-2D709F062A64}" type="presOf" srcId="{4C35D32F-0EAB-4CD7-82EE-45574DC2A586}" destId="{8BEBB6EC-1DAA-4CAC-8A25-BC0FCBD5DBD5}" srcOrd="0" destOrd="0" presId="urn:microsoft.com/office/officeart/2005/8/layout/target3"/>
    <dgm:cxn modelId="{DE53D4F8-3E31-41B6-BD47-CBF5CAA65D26}" type="presOf" srcId="{D8197B8C-B260-4A16-BDF4-0947B075E274}" destId="{25B08C86-7E15-44DC-BE7F-FFB55DD49D12}" srcOrd="0" destOrd="0" presId="urn:microsoft.com/office/officeart/2005/8/layout/target3"/>
    <dgm:cxn modelId="{992FF056-DDF9-4D94-BA4E-B6496944AA14}" type="presOf" srcId="{D1D4F407-5343-4D3F-B5B9-D407B03CAEB4}" destId="{AED2198E-93D5-4001-81B4-73124B309672}" srcOrd="1" destOrd="0" presId="urn:microsoft.com/office/officeart/2005/8/layout/target3"/>
    <dgm:cxn modelId="{77D16038-A74F-4F65-8E57-23E42F33700A}" type="presOf" srcId="{D8197B8C-B260-4A16-BDF4-0947B075E274}" destId="{5A5FFA88-C948-4069-8E93-59FA12366E83}" srcOrd="1" destOrd="0" presId="urn:microsoft.com/office/officeart/2005/8/layout/target3"/>
    <dgm:cxn modelId="{E53762EE-0A2D-423C-B3ED-EF0A48F9431D}" type="presParOf" srcId="{333A1088-737F-45CB-B68E-254E46348037}" destId="{F5ABB229-8D3B-4694-996A-96F23CF14429}" srcOrd="0" destOrd="0" presId="urn:microsoft.com/office/officeart/2005/8/layout/target3"/>
    <dgm:cxn modelId="{C00F7BFF-CD44-470D-B0F7-9D09BD20C3C3}" type="presParOf" srcId="{333A1088-737F-45CB-B68E-254E46348037}" destId="{F41139FD-01EE-4571-8B17-4FB00FC51163}" srcOrd="1" destOrd="0" presId="urn:microsoft.com/office/officeart/2005/8/layout/target3"/>
    <dgm:cxn modelId="{0EE5493B-0D5E-481F-A6E9-73E3943CFFCE}" type="presParOf" srcId="{333A1088-737F-45CB-B68E-254E46348037}" destId="{D005CE8C-CC26-4C3E-AC11-E15060ECD759}" srcOrd="2" destOrd="0" presId="urn:microsoft.com/office/officeart/2005/8/layout/target3"/>
    <dgm:cxn modelId="{2694A8F1-2EC6-4CA8-816E-7657B8476657}" type="presParOf" srcId="{333A1088-737F-45CB-B68E-254E46348037}" destId="{2C702D82-9B77-49B7-9568-BB8EB47C3372}" srcOrd="3" destOrd="0" presId="urn:microsoft.com/office/officeart/2005/8/layout/target3"/>
    <dgm:cxn modelId="{361536C7-DF2B-4B71-BD60-20DB30A4A2CA}" type="presParOf" srcId="{333A1088-737F-45CB-B68E-254E46348037}" destId="{A52A0455-90FF-4808-ABD0-F02540D31D5A}" srcOrd="4" destOrd="0" presId="urn:microsoft.com/office/officeart/2005/8/layout/target3"/>
    <dgm:cxn modelId="{96F672FE-F937-4182-B9D8-8586F66A65AC}" type="presParOf" srcId="{333A1088-737F-45CB-B68E-254E46348037}" destId="{6140AFEC-043D-4C43-A2F9-D0F5331DF3A3}" srcOrd="5" destOrd="0" presId="urn:microsoft.com/office/officeart/2005/8/layout/target3"/>
    <dgm:cxn modelId="{2813CD4B-7107-4D2B-988B-AC609495B971}" type="presParOf" srcId="{333A1088-737F-45CB-B68E-254E46348037}" destId="{9358AC05-5D7D-4327-9F80-1AD486AEA664}" srcOrd="6" destOrd="0" presId="urn:microsoft.com/office/officeart/2005/8/layout/target3"/>
    <dgm:cxn modelId="{DC0EEE25-E061-4EE2-8372-3E72575C29E0}" type="presParOf" srcId="{333A1088-737F-45CB-B68E-254E46348037}" destId="{313FC574-E1CD-4FB4-B054-0B805CE0447D}" srcOrd="7" destOrd="0" presId="urn:microsoft.com/office/officeart/2005/8/layout/target3"/>
    <dgm:cxn modelId="{90845C93-C506-4248-AC75-E7A98CAC5681}" type="presParOf" srcId="{333A1088-737F-45CB-B68E-254E46348037}" destId="{619D679B-A015-4ECF-8348-D1034C574F40}" srcOrd="8" destOrd="0" presId="urn:microsoft.com/office/officeart/2005/8/layout/target3"/>
    <dgm:cxn modelId="{93720225-C96B-4265-BAA2-738CD85020D5}" type="presParOf" srcId="{333A1088-737F-45CB-B68E-254E46348037}" destId="{322283A8-4A27-4CDA-BAE3-F381106A9174}" srcOrd="9" destOrd="0" presId="urn:microsoft.com/office/officeart/2005/8/layout/target3"/>
    <dgm:cxn modelId="{1B66EEC3-40BE-4BEF-9F1A-68204CD89B22}" type="presParOf" srcId="{333A1088-737F-45CB-B68E-254E46348037}" destId="{FFC9F71D-1B4F-4AD9-A4A6-86ADEFC8AF5C}" srcOrd="10" destOrd="0" presId="urn:microsoft.com/office/officeart/2005/8/layout/target3"/>
    <dgm:cxn modelId="{2F915998-3B88-41D7-A7DF-8B94A6BCE8A0}" type="presParOf" srcId="{333A1088-737F-45CB-B68E-254E46348037}" destId="{25B08C86-7E15-44DC-BE7F-FFB55DD49D12}" srcOrd="11" destOrd="0" presId="urn:microsoft.com/office/officeart/2005/8/layout/target3"/>
    <dgm:cxn modelId="{1952094A-B112-4411-9D0B-5891D80D02A3}" type="presParOf" srcId="{333A1088-737F-45CB-B68E-254E46348037}" destId="{76644BE8-9D7C-4C09-B250-3D10AF48CBB7}" srcOrd="12" destOrd="0" presId="urn:microsoft.com/office/officeart/2005/8/layout/target3"/>
    <dgm:cxn modelId="{9F459B9F-FDA2-4E44-B90E-5920D3603C6E}" type="presParOf" srcId="{333A1088-737F-45CB-B68E-254E46348037}" destId="{EE85B701-7295-41C0-BA7A-34D3756A2AE6}" srcOrd="13" destOrd="0" presId="urn:microsoft.com/office/officeart/2005/8/layout/target3"/>
    <dgm:cxn modelId="{8AC5F677-318F-415C-89D0-47C2BFB36929}" type="presParOf" srcId="{333A1088-737F-45CB-B68E-254E46348037}" destId="{8BEBB6EC-1DAA-4CAC-8A25-BC0FCBD5DBD5}" srcOrd="14" destOrd="0" presId="urn:microsoft.com/office/officeart/2005/8/layout/target3"/>
    <dgm:cxn modelId="{3627B2DD-7A0B-4AE3-8907-360B7337F4E9}" type="presParOf" srcId="{333A1088-737F-45CB-B68E-254E46348037}" destId="{AED2198E-93D5-4001-81B4-73124B309672}" srcOrd="15" destOrd="0" presId="urn:microsoft.com/office/officeart/2005/8/layout/target3"/>
    <dgm:cxn modelId="{D9FB518B-9D5F-4474-9694-AC142A8DE563}" type="presParOf" srcId="{333A1088-737F-45CB-B68E-254E46348037}" destId="{2BE915AB-18AA-4053-B92C-3BFC9ED204BB}" srcOrd="16" destOrd="0" presId="urn:microsoft.com/office/officeart/2005/8/layout/target3"/>
    <dgm:cxn modelId="{6F808ED7-ED61-462A-9663-AF417974CC98}" type="presParOf" srcId="{333A1088-737F-45CB-B68E-254E46348037}" destId="{6BB5E863-4638-4E1D-BFDE-399D028AC4ED}" srcOrd="17" destOrd="0" presId="urn:microsoft.com/office/officeart/2005/8/layout/target3"/>
    <dgm:cxn modelId="{0308F826-2CDD-4F3D-A95A-9169C7468F02}" type="presParOf" srcId="{333A1088-737F-45CB-B68E-254E46348037}" destId="{5A5FFA88-C948-4069-8E93-59FA12366E83}" srcOrd="18" destOrd="0" presId="urn:microsoft.com/office/officeart/2005/8/layout/target3"/>
    <dgm:cxn modelId="{75098D22-6E5B-4EE6-B932-BF6EBF385D2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53494" cy="2553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6747" y="0"/>
          <a:ext cx="5657663" cy="2553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76747" y="0"/>
        <a:ext cx="5657663" cy="408559"/>
      </dsp:txXfrm>
    </dsp:sp>
    <dsp:sp modelId="{A52A0455-90FF-4808-ABD0-F02540D31D5A}">
      <dsp:nvSpPr>
        <dsp:cNvPr id="0" name=""/>
        <dsp:cNvSpPr/>
      </dsp:nvSpPr>
      <dsp:spPr>
        <a:xfrm>
          <a:off x="288692" y="433028"/>
          <a:ext cx="2017260" cy="20172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6747" y="408559"/>
          <a:ext cx="5657663" cy="20172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6747" y="408559"/>
        <a:ext cx="5657663" cy="408559"/>
      </dsp:txXfrm>
    </dsp:sp>
    <dsp:sp modelId="{313FC574-E1CD-4FB4-B054-0B805CE0447D}">
      <dsp:nvSpPr>
        <dsp:cNvPr id="0" name=""/>
        <dsp:cNvSpPr/>
      </dsp:nvSpPr>
      <dsp:spPr>
        <a:xfrm>
          <a:off x="536233" y="817118"/>
          <a:ext cx="1481026" cy="14810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6747" y="817118"/>
          <a:ext cx="5657663" cy="14810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VY_32_INOVACE_10_Pravěk a Starověk</a:t>
          </a:r>
          <a:endParaRPr lang="cs-CZ" sz="2000" kern="1200" dirty="0"/>
        </a:p>
      </dsp:txBody>
      <dsp:txXfrm>
        <a:off x="1276747" y="817118"/>
        <a:ext cx="5657663" cy="408559"/>
      </dsp:txXfrm>
    </dsp:sp>
    <dsp:sp modelId="{FFC9F71D-1B4F-4AD9-A4A6-86ADEFC8AF5C}">
      <dsp:nvSpPr>
        <dsp:cNvPr id="0" name=""/>
        <dsp:cNvSpPr/>
      </dsp:nvSpPr>
      <dsp:spPr>
        <a:xfrm>
          <a:off x="804350" y="1225677"/>
          <a:ext cx="944792" cy="9447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6747" y="1225677"/>
          <a:ext cx="5657663" cy="9447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Vývoj společnosti v pravěku a starověku </a:t>
          </a:r>
          <a:endParaRPr lang="cs-CZ" sz="2000" kern="1200" dirty="0"/>
        </a:p>
      </dsp:txBody>
      <dsp:txXfrm>
        <a:off x="1276747" y="1225677"/>
        <a:ext cx="5657663" cy="408559"/>
      </dsp:txXfrm>
    </dsp:sp>
    <dsp:sp modelId="{EE85B701-7295-41C0-BA7A-34D3756A2AE6}">
      <dsp:nvSpPr>
        <dsp:cNvPr id="0" name=""/>
        <dsp:cNvSpPr/>
      </dsp:nvSpPr>
      <dsp:spPr>
        <a:xfrm>
          <a:off x="1072467" y="1634236"/>
          <a:ext cx="408559" cy="4085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6747" y="1634236"/>
          <a:ext cx="5657663" cy="4085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6747" y="1634236"/>
        <a:ext cx="5657663" cy="408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7105DB-D3AD-4C48-90AD-BA087F7E930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BC8BA9-4F55-4A58-8D6C-EA6C37865E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4035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16918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2758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2758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2758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44084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44084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58815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l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cover dir="l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cover dir="l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 dir="l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3/3a/Map_Greco-Persian_Wars-en.sv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9/9d/Mycenae_lion_gate_dsc06382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%C3%A9ni%C4%8Dan%C3%A9" TargetMode="External"/><Relationship Id="rId2" Type="http://schemas.openxmlformats.org/officeDocument/2006/relationships/hyperlink" Target="http://cs.wikipedia.org/wiki/Starov%C4%9Bk%C3%A9_%C5%98ec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ap_Greco-Persian_Wars-en.svg" TargetMode="External"/><Relationship Id="rId5" Type="http://schemas.openxmlformats.org/officeDocument/2006/relationships/hyperlink" Target="http://cs.wikipedia.org/wiki/Soubor:Mycenae_lion_gate_dsc06382.jpg" TargetMode="External"/><Relationship Id="rId4" Type="http://schemas.openxmlformats.org/officeDocument/2006/relationships/hyperlink" Target="http://cs.wikipedia.org/wiki/Soubor:AntikeGriechen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3339911232"/>
              </p:ext>
            </p:extLst>
          </p:nvPr>
        </p:nvGraphicFramePr>
        <p:xfrm>
          <a:off x="1237989" y="457200"/>
          <a:ext cx="6934411" cy="2553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550708" y="3274621"/>
            <a:ext cx="8042587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Starověké Řecko – osídlení a </a:t>
            </a:r>
            <a:r>
              <a:rPr kumimoji="0" lang="cs-CZ" sz="3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počátky dějin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DIGITÁLNÍ UČEBNÍ MATERIÁL 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Prezentace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787749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89138483"/>
              </p:ext>
            </p:extLst>
          </p:nvPr>
        </p:nvGraphicFramePr>
        <p:xfrm>
          <a:off x="1275184" y="620688"/>
          <a:ext cx="6096000" cy="31465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 vytvoření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 </a:t>
                      </a:r>
                      <a:r>
                        <a:rPr lang="cs-CZ" sz="1200" dirty="0" smtClean="0">
                          <a:effectLst/>
                        </a:rPr>
                        <a:t>listopad  </a:t>
                      </a:r>
                      <a:r>
                        <a:rPr lang="cs-CZ" sz="1200" dirty="0">
                          <a:effectLst/>
                        </a:rPr>
                        <a:t>2011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6.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Popis </a:t>
                      </a: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Prezentace  </a:t>
                      </a:r>
                      <a:r>
                        <a:rPr lang="cs-CZ" sz="1200" dirty="0">
                          <a:effectLst/>
                        </a:rPr>
                        <a:t>je </a:t>
                      </a:r>
                      <a:r>
                        <a:rPr lang="cs-CZ" sz="1200" dirty="0" smtClean="0">
                          <a:effectLst/>
                        </a:rPr>
                        <a:t>určena </a:t>
                      </a:r>
                      <a:r>
                        <a:rPr lang="cs-CZ" sz="1200" dirty="0">
                          <a:effectLst/>
                        </a:rPr>
                        <a:t>k </a:t>
                      </a:r>
                      <a:r>
                        <a:rPr lang="cs-CZ" sz="1200" dirty="0" smtClean="0">
                          <a:effectLst/>
                        </a:rPr>
                        <a:t>opakování </a:t>
                      </a:r>
                      <a:r>
                        <a:rPr lang="cs-CZ" sz="1200" dirty="0">
                          <a:effectLst/>
                        </a:rPr>
                        <a:t>tématu Vznik a vývoj lidské společnosti v pravěku a starověku. </a:t>
                      </a:r>
                      <a:r>
                        <a:rPr lang="cs-CZ" sz="1200" dirty="0" smtClean="0">
                          <a:effectLst/>
                        </a:rPr>
                        <a:t>Je zaměřena na opakování učiva o</a:t>
                      </a:r>
                      <a:r>
                        <a:rPr lang="cs-CZ" sz="1200" baseline="0" dirty="0" smtClean="0">
                          <a:effectLst/>
                        </a:rPr>
                        <a:t> vzniku městských států ve starověkém Řecku. </a:t>
                      </a:r>
                      <a:r>
                        <a:rPr lang="cs-CZ" sz="1200" dirty="0" smtClean="0">
                          <a:effectLst/>
                        </a:rPr>
                        <a:t>Rozvíjí </a:t>
                      </a:r>
                      <a:r>
                        <a:rPr lang="cs-CZ" sz="1200" dirty="0">
                          <a:effectLst/>
                        </a:rPr>
                        <a:t>kompetence k učení a řešení problému. Dále rozvíjí komunikační dovednosti a zlepšuje čtení s porozuměním. </a:t>
                      </a:r>
                      <a:r>
                        <a:rPr lang="cs-CZ" sz="1200" dirty="0" smtClean="0">
                          <a:effectLst/>
                        </a:rPr>
                        <a:t>Prezentace  může </a:t>
                      </a:r>
                      <a:r>
                        <a:rPr lang="cs-CZ" sz="1200" dirty="0">
                          <a:effectLst/>
                        </a:rPr>
                        <a:t>být </a:t>
                      </a:r>
                      <a:r>
                        <a:rPr lang="cs-CZ" sz="1200" dirty="0" smtClean="0">
                          <a:effectLst/>
                        </a:rPr>
                        <a:t>využita </a:t>
                      </a:r>
                      <a:r>
                        <a:rPr lang="cs-CZ" sz="1200" dirty="0">
                          <a:effectLst/>
                        </a:rPr>
                        <a:t>pro práci malé až tříčlenné skupiny, celé třídy na interaktivní tabuli a také jako práce pro jednotlivce. 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1" y="5120399"/>
            <a:ext cx="5407025" cy="104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9943326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007424" cy="1222375"/>
          </a:xfrm>
        </p:spPr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Zopakujeme si informace </a:t>
            </a:r>
            <a:r>
              <a:rPr lang="cs-CZ" smtClean="0"/>
              <a:t>o Řecku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3234828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zeměpisné poměry </a:t>
            </a:r>
            <a:r>
              <a:rPr lang="cs-CZ" dirty="0" err="1" smtClean="0"/>
              <a:t>řecka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Starověké Řecko se rozkládalo na jižní části ......................... poloostrova</a:t>
            </a:r>
          </a:p>
          <a:p>
            <a:r>
              <a:rPr lang="cs-CZ" dirty="0" smtClean="0"/>
              <a:t>Další poloostrovy, které k němu patří jsou ........................ a </a:t>
            </a:r>
            <a:r>
              <a:rPr lang="cs-CZ" dirty="0" err="1" smtClean="0"/>
              <a:t>Attika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Řecku také </a:t>
            </a:r>
            <a:r>
              <a:rPr lang="cs-CZ" dirty="0"/>
              <a:t>p</a:t>
            </a:r>
            <a:r>
              <a:rPr lang="cs-CZ" dirty="0" smtClean="0"/>
              <a:t>atřil ostrov ..............</a:t>
            </a:r>
          </a:p>
          <a:p>
            <a:r>
              <a:rPr lang="cs-CZ" dirty="0" smtClean="0"/>
              <a:t>Řecko oblévá moře-na východě .................. a na západě-....................</a:t>
            </a:r>
          </a:p>
          <a:p>
            <a:r>
              <a:rPr lang="cs-CZ" dirty="0" smtClean="0"/>
              <a:t>Povrch Řecka je ................, nížiny jsou hlavně u ...............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996625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Peloponés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2040" y="3605514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Kréta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5733256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moře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224" y="4221088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Egejské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4653136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Jónské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12" y="522920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hornatý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198884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Balkánského</a:t>
            </a:r>
            <a:endParaRPr lang="cs-CZ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892600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ap Greco-Persian Wars-en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7704856" cy="616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1907704" y="2276872"/>
            <a:ext cx="1872208" cy="86409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Balkánský poloostrov</a:t>
            </a:r>
            <a:endParaRPr lang="cs-CZ" dirty="0"/>
          </a:p>
        </p:txBody>
      </p:sp>
      <p:sp>
        <p:nvSpPr>
          <p:cNvPr id="3" name="Zaoblený obdélníkový popisek 2"/>
          <p:cNvSpPr/>
          <p:nvPr/>
        </p:nvSpPr>
        <p:spPr>
          <a:xfrm>
            <a:off x="2858318" y="4077072"/>
            <a:ext cx="1728192" cy="10081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Peloponés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4499992" y="3645024"/>
            <a:ext cx="1224136" cy="64807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Attika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4716016" y="1988840"/>
            <a:ext cx="1512168" cy="115212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Egejské moře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693402" y="2743710"/>
            <a:ext cx="1358318" cy="158417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Jónské moře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874362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OBŽIVA OBYVATEL STAROVĚKÉHO </a:t>
            </a:r>
            <a:r>
              <a:rPr lang="cs-CZ" dirty="0" err="1" smtClean="0"/>
              <a:t>řecka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730821"/>
          </a:xfrm>
        </p:spPr>
        <p:txBody>
          <a:bodyPr>
            <a:noAutofit/>
          </a:bodyPr>
          <a:lstStyle/>
          <a:p>
            <a:r>
              <a:rPr lang="cs-CZ" sz="2800" dirty="0" smtClean="0"/>
              <a:t>Obživa Řeků: zemědělství, pěstování ......., vína a .........., také pastevectví, rybolov a lov</a:t>
            </a:r>
          </a:p>
          <a:p>
            <a:r>
              <a:rPr lang="cs-CZ" sz="2800" dirty="0" smtClean="0"/>
              <a:t>Znalost bronzu dokládala ............... řemeslná výroba.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660232" y="1484784"/>
            <a:ext cx="7725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oliv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916832"/>
            <a:ext cx="1180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obilí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2420888"/>
            <a:ext cx="14026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vyspělá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0952" y="4184213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/>
              <a:t>V 2. tisíciletí př.n.l. přišli do Řecka první kmeny-....................-zemědělci, pastevci, řemeslníci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3200" dirty="0"/>
              <a:t>Dopluli až na ...............</a:t>
            </a:r>
          </a:p>
          <a:p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3356992"/>
            <a:ext cx="88104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PŘÍCHOD PRVNÍCH ŘECKÝCH </a:t>
            </a:r>
            <a:r>
              <a:rPr lang="cs-CZ" sz="3600" dirty="0" smtClean="0"/>
              <a:t> KMENŮ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76128" y="458112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Achájové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64749" y="5461485"/>
            <a:ext cx="11146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Krétu</a:t>
            </a:r>
            <a:r>
              <a:rPr lang="cs-CZ" sz="3200" dirty="0" smtClean="0">
                <a:solidFill>
                  <a:schemeClr val="tx2"/>
                </a:solidFill>
              </a:rPr>
              <a:t> </a:t>
            </a:r>
            <a:endParaRPr lang="cs-CZ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892600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Osídlení a zeměpisné poměry </a:t>
            </a:r>
            <a:r>
              <a:rPr lang="cs-CZ" dirty="0" err="1" smtClean="0"/>
              <a:t>řecka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107085"/>
          </a:xfrm>
        </p:spPr>
        <p:txBody>
          <a:bodyPr>
            <a:noAutofit/>
          </a:bodyPr>
          <a:lstStyle/>
          <a:p>
            <a:r>
              <a:rPr lang="cs-CZ" dirty="0" err="1" smtClean="0"/>
              <a:t>Achájové</a:t>
            </a:r>
            <a:r>
              <a:rPr lang="cs-CZ" dirty="0" smtClean="0"/>
              <a:t> založili první městské státy. Nejvýznamnější byly .....................</a:t>
            </a:r>
          </a:p>
          <a:p>
            <a:r>
              <a:rPr lang="cs-CZ" dirty="0" smtClean="0"/>
              <a:t>Státy ………………… civilizace byly bohaté.</a:t>
            </a:r>
          </a:p>
          <a:p>
            <a:r>
              <a:rPr lang="cs-CZ" dirty="0" smtClean="0"/>
              <a:t>Rozvoj </a:t>
            </a:r>
            <a:r>
              <a:rPr lang="cs-CZ" dirty="0" err="1" smtClean="0"/>
              <a:t>Achájů</a:t>
            </a:r>
            <a:r>
              <a:rPr lang="cs-CZ" dirty="0" smtClean="0"/>
              <a:t> přerušil vpád .............. kolem roku 1 000př.n.l.</a:t>
            </a:r>
          </a:p>
          <a:p>
            <a:endParaRPr lang="cs-CZ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32943" y="4306624"/>
            <a:ext cx="8686800" cy="2234878"/>
          </a:xfrm>
          <a:prstGeom prst="rect">
            <a:avLst/>
          </a:prstGeom>
        </p:spPr>
        <p:txBody>
          <a:bodyPr vert="horz">
            <a:no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Dórové byli pastevci, zemědělci, rozvíjeli málo řemesel, ale zato byli výborní ................</a:t>
            </a:r>
          </a:p>
          <a:p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194944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Mykény 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2534221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mykénské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12160" y="3068960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</a:rPr>
              <a:t> </a:t>
            </a:r>
            <a:r>
              <a:rPr lang="cs-CZ" sz="3200" dirty="0" smtClean="0">
                <a:solidFill>
                  <a:schemeClr val="tx2"/>
                </a:solidFill>
              </a:rPr>
              <a:t>Dórů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5229200"/>
            <a:ext cx="24969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</a:rPr>
              <a:t> </a:t>
            </a:r>
            <a:r>
              <a:rPr lang="cs-CZ" sz="3200" dirty="0" smtClean="0">
                <a:solidFill>
                  <a:schemeClr val="tx2"/>
                </a:solidFill>
              </a:rPr>
              <a:t>válečníci</a:t>
            </a:r>
            <a:endParaRPr lang="cs-CZ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892600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Mycenae lion gate dsc0638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2656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2627784" y="6035021"/>
            <a:ext cx="316835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Lví brána v Mykénách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5092877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řecká kolonizace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86800" cy="4525963"/>
          </a:xfrm>
        </p:spPr>
        <p:txBody>
          <a:bodyPr>
            <a:noAutofit/>
          </a:bodyPr>
          <a:lstStyle/>
          <a:p>
            <a:r>
              <a:rPr lang="cs-CZ" dirty="0" smtClean="0"/>
              <a:t>Zemědělská šlechta považovala půda za .............. majetek</a:t>
            </a:r>
          </a:p>
          <a:p>
            <a:r>
              <a:rPr lang="cs-CZ" dirty="0" smtClean="0"/>
              <a:t>Často nutila násilím É B N O D R ................ rolníky, aby jí půdu prodali</a:t>
            </a:r>
          </a:p>
          <a:p>
            <a:r>
              <a:rPr lang="cs-CZ" dirty="0" smtClean="0"/>
              <a:t>Toto počínání vedlo k dostatku půdy pro 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z="1800" dirty="0">
                <a:solidFill>
                  <a:srgbClr val="FF0000"/>
                </a:solidFill>
              </a:rPr>
              <a:t>(</a:t>
            </a:r>
            <a:r>
              <a:rPr lang="cs-CZ" sz="1800" dirty="0" smtClean="0">
                <a:solidFill>
                  <a:srgbClr val="FF0000"/>
                </a:solidFill>
              </a:rPr>
              <a:t>klepni myší na správný pojem) </a:t>
            </a:r>
            <a:r>
              <a:rPr lang="cs-CZ" dirty="0" smtClean="0"/>
              <a:t>     nedostatku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všechny rolníky</a:t>
            </a:r>
          </a:p>
          <a:p>
            <a:r>
              <a:rPr lang="cs-CZ" dirty="0" smtClean="0"/>
              <a:t>V řeckých státech došlo k přelidnění a proto začalo velké stěhování ............, kteří zakládali nové .................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628800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svůj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6" y="2276872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drobné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5589240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Řeků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9912" y="6021288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osady</a:t>
            </a:r>
            <a:endParaRPr lang="cs-CZ" sz="3200" dirty="0">
              <a:solidFill>
                <a:schemeClr val="tx2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4427984" y="3717032"/>
            <a:ext cx="15121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427984" y="4452695"/>
            <a:ext cx="2016224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923928" y="4365104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923928" y="3933056"/>
            <a:ext cx="43204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77461470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řecká kolonizace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Některé kolonie se staly významnými městy a pomohly k šíření řecké ...............</a:t>
            </a:r>
          </a:p>
          <a:p>
            <a:r>
              <a:rPr lang="cs-CZ" dirty="0" smtClean="0"/>
              <a:t>Časem se nové kolonie osamostatnily od svých …………………...měst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1916832"/>
            <a:ext cx="17382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kultury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5197" y="371703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Sicílii založili Řekové osadu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64778" y="3631763"/>
            <a:ext cx="1753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SYRAKUSY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3068960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mateřských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9824" y="4293096"/>
            <a:ext cx="3480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jižní Itálii založili Řekové osadu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47330" y="4293096"/>
            <a:ext cx="1753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NEAPOL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9824" y="4941168"/>
            <a:ext cx="3696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jižní Francii založili Řekové osadu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47330" y="4941168"/>
            <a:ext cx="1031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MASÍLIA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9824" y="5548590"/>
            <a:ext cx="4848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pobřeží Malé Asie založili Řekové osady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47330" y="5557458"/>
            <a:ext cx="2497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EFESOS A MILÉTOS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7461470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řecká kolonizace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S kterým národem se setkávali Řekové na svých cestách za novým územím?</a:t>
            </a:r>
          </a:p>
          <a:p>
            <a:r>
              <a:rPr lang="cs-CZ" dirty="0" smtClean="0"/>
              <a:t>A) s Peršany</a:t>
            </a:r>
          </a:p>
          <a:p>
            <a:r>
              <a:rPr lang="cs-CZ" dirty="0" smtClean="0"/>
              <a:t>B) s Palestinci</a:t>
            </a:r>
          </a:p>
          <a:p>
            <a:r>
              <a:rPr lang="cs-CZ" dirty="0" smtClean="0"/>
              <a:t>C) s Féničany</a:t>
            </a:r>
          </a:p>
          <a:p>
            <a:endParaRPr lang="cs-CZ" dirty="0"/>
          </a:p>
          <a:p>
            <a:r>
              <a:rPr lang="cs-CZ" dirty="0" smtClean="0"/>
              <a:t>Kromě pobřeží Středozemního moře </a:t>
            </a:r>
            <a:r>
              <a:rPr lang="cs-CZ" dirty="0" err="1" smtClean="0"/>
              <a:t>kolonizo-vali</a:t>
            </a:r>
            <a:r>
              <a:rPr lang="cs-CZ" dirty="0" smtClean="0"/>
              <a:t> Řekové také pobřeží                      moře.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683568" y="3501008"/>
            <a:ext cx="25202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55576" y="4293096"/>
            <a:ext cx="2304256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47564" y="2996952"/>
            <a:ext cx="24122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Obláček 5"/>
          <p:cNvSpPr/>
          <p:nvPr/>
        </p:nvSpPr>
        <p:spPr>
          <a:xfrm>
            <a:off x="4932040" y="5445224"/>
            <a:ext cx="2232248" cy="72008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ČERNÉHO</a:t>
            </a:r>
          </a:p>
        </p:txBody>
      </p:sp>
    </p:spTree>
    <p:extLst>
      <p:ext uri="{BB962C8B-B14F-4D97-AF65-F5344CB8AC3E}">
        <p14:creationId xmlns:p14="http://schemas.microsoft.com/office/powerpoint/2010/main" xmlns="" val="4202503396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085184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Mapa fénických a řeckých osad, které vznikly ve Středomoří v období velké kolonizace.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602128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 – 6. století př. N. l.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0432" y="620688"/>
            <a:ext cx="7620000" cy="432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3088558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395536" y="260648"/>
            <a:ext cx="8458200" cy="1222375"/>
          </a:xfrm>
        </p:spPr>
        <p:txBody>
          <a:bodyPr/>
          <a:lstStyle/>
          <a:p>
            <a:r>
              <a:rPr lang="cs-CZ" dirty="0" smtClean="0"/>
              <a:t>To je vše</a:t>
            </a:r>
            <a:endParaRPr lang="cs-CZ" dirty="0"/>
          </a:p>
        </p:txBody>
      </p:sp>
      <p:sp>
        <p:nvSpPr>
          <p:cNvPr id="10" name="Podnadpis 9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1415008"/>
          </a:xfrm>
        </p:spPr>
        <p:txBody>
          <a:bodyPr>
            <a:normAutofit/>
          </a:bodyPr>
          <a:lstStyle/>
          <a:p>
            <a:r>
              <a:rPr lang="cs-CZ" dirty="0" smtClean="0"/>
              <a:t>Zopakovali jsme si co jsme měli</a:t>
            </a:r>
          </a:p>
          <a:p>
            <a:endParaRPr lang="cs-CZ" dirty="0" smtClean="0"/>
          </a:p>
          <a:p>
            <a:r>
              <a:rPr lang="cs-CZ" dirty="0" smtClean="0"/>
              <a:t>Autoři: Kristián </a:t>
            </a:r>
            <a:r>
              <a:rPr lang="cs-CZ" dirty="0" err="1" smtClean="0"/>
              <a:t>Poslt</a:t>
            </a:r>
            <a:r>
              <a:rPr lang="cs-CZ" dirty="0" smtClean="0"/>
              <a:t>, Marian Hrabovský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5161022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hlinkClick r:id="rId2"/>
              </a:rPr>
              <a:t>http://cs.wikipedia.org/wiki/Starov%C4%9Bk%C3%A9_%</a:t>
            </a:r>
            <a:r>
              <a:rPr lang="cs-CZ" dirty="0" smtClean="0">
                <a:hlinkClick r:id="rId2"/>
              </a:rPr>
              <a:t>C5%98ecko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cs.wikipedia.org/wiki/F%C3%A9ni%C4%8Dan%C3%A9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cs.wikipedia.org/wiki/Soubor:AntikeGriechen1.jpg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cs.wikipedia.org/wiki/Soubor:Mycenae_lion_gate_dsc06382.jpg</a:t>
            </a:r>
            <a:endParaRPr lang="cs-CZ" dirty="0" smtClean="0"/>
          </a:p>
          <a:p>
            <a:r>
              <a:rPr lang="cs-CZ">
                <a:hlinkClick r:id="rId6"/>
              </a:rPr>
              <a:t>http://</a:t>
            </a:r>
            <a:r>
              <a:rPr lang="cs-CZ" smtClean="0">
                <a:hlinkClick r:id="rId6"/>
              </a:rPr>
              <a:t>cs.wikipedia.org/wiki/Soubor:Map_Greco-Persian_Wars-en.svg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80583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196</TotalTime>
  <Words>469</Words>
  <Application>Microsoft Office PowerPoint</Application>
  <PresentationFormat>Předvádění na obrazovce (4:3)</PresentationFormat>
  <Paragraphs>109</Paragraphs>
  <Slides>14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Snímek 2</vt:lpstr>
      <vt:lpstr>Řecko</vt:lpstr>
      <vt:lpstr>zeměpisné poměry řecka</vt:lpstr>
      <vt:lpstr>Snímek 5</vt:lpstr>
      <vt:lpstr>OBŽIVA OBYVATEL STAROVĚKÉHO řecka</vt:lpstr>
      <vt:lpstr>Osídlení a zeměpisné poměry řecka</vt:lpstr>
      <vt:lpstr>Snímek 8</vt:lpstr>
      <vt:lpstr>Velká řecká kolonizace</vt:lpstr>
      <vt:lpstr>Velká řecká kolonizace</vt:lpstr>
      <vt:lpstr>Velká řecká kolonizace</vt:lpstr>
      <vt:lpstr>Snímek 12</vt:lpstr>
      <vt:lpstr>To je vše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řecká kolonizace</dc:title>
  <dc:creator>domácí</dc:creator>
  <cp:lastModifiedBy>U1</cp:lastModifiedBy>
  <cp:revision>23</cp:revision>
  <dcterms:created xsi:type="dcterms:W3CDTF">2012-02-28T07:37:54Z</dcterms:created>
  <dcterms:modified xsi:type="dcterms:W3CDTF">2012-06-21T19:42:25Z</dcterms:modified>
</cp:coreProperties>
</file>