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4" r:id="rId2"/>
    <p:sldId id="265" r:id="rId3"/>
    <p:sldId id="266" r:id="rId4"/>
    <p:sldId id="260" r:id="rId5"/>
    <p:sldId id="271" r:id="rId6"/>
    <p:sldId id="272" r:id="rId7"/>
    <p:sldId id="267" r:id="rId8"/>
    <p:sldId id="262" r:id="rId9"/>
    <p:sldId id="269" r:id="rId10"/>
    <p:sldId id="257" r:id="rId11"/>
    <p:sldId id="273" r:id="rId12"/>
    <p:sldId id="258" r:id="rId13"/>
    <p:sldId id="26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DADD95-BC2B-43A5-A5B3-2B5EB0C26F60}" type="presOf" srcId="{D1B46980-6531-4606-95E6-44980827E919}" destId="{6140AFEC-043D-4C43-A2F9-D0F5331DF3A3}" srcOrd="0" destOrd="0" presId="urn:microsoft.com/office/officeart/2005/8/layout/target3"/>
    <dgm:cxn modelId="{970B675D-3E5F-4BAA-AF1B-FB1712FB813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7B8453-3AA0-4F14-B64D-B60F97647DF2}" type="presOf" srcId="{4C35D32F-0EAB-4CD7-82EE-45574DC2A586}" destId="{890E4F0B-2866-4A3F-A3C7-2A14B1797930}" srcOrd="1" destOrd="0" presId="urn:microsoft.com/office/officeart/2005/8/layout/target3"/>
    <dgm:cxn modelId="{A53B5DB2-8A4A-4734-AA2F-B20758AD29E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5D937E-07EF-4922-8590-6616705F344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3B6B4D-E769-4B7B-9FAF-A7F5DF6A8200}" type="presOf" srcId="{B651F6E3-6281-48DB-9319-2AEAFDAE7572}" destId="{6BB5E863-4638-4E1D-BFDE-399D028AC4ED}" srcOrd="1" destOrd="0" presId="urn:microsoft.com/office/officeart/2005/8/layout/target3"/>
    <dgm:cxn modelId="{F6CE84FC-7537-445E-A95F-8239B516743E}" type="presOf" srcId="{757F3AB3-0718-4624-B441-E567A8F0AB56}" destId="{333A1088-737F-45CB-B68E-254E46348037}" srcOrd="0" destOrd="0" presId="urn:microsoft.com/office/officeart/2005/8/layout/target3"/>
    <dgm:cxn modelId="{AEE7654C-8181-4F3E-90F2-2D709F062A64}" type="presOf" srcId="{4C35D32F-0EAB-4CD7-82EE-45574DC2A586}" destId="{8BEBB6EC-1DAA-4CAC-8A25-BC0FCBD5DBD5}" srcOrd="0" destOrd="0" presId="urn:microsoft.com/office/officeart/2005/8/layout/target3"/>
    <dgm:cxn modelId="{DE53D4F8-3E31-41B6-BD47-CBF5CAA65D26}" type="presOf" srcId="{D8197B8C-B260-4A16-BDF4-0947B075E274}" destId="{25B08C86-7E15-44DC-BE7F-FFB55DD49D12}" srcOrd="0" destOrd="0" presId="urn:microsoft.com/office/officeart/2005/8/layout/target3"/>
    <dgm:cxn modelId="{992FF056-DDF9-4D94-BA4E-B6496944AA14}" type="presOf" srcId="{D1D4F407-5343-4D3F-B5B9-D407B03CAEB4}" destId="{AED2198E-93D5-4001-81B4-73124B309672}" srcOrd="1" destOrd="0" presId="urn:microsoft.com/office/officeart/2005/8/layout/target3"/>
    <dgm:cxn modelId="{77D16038-A74F-4F65-8E57-23E42F33700A}" type="presOf" srcId="{D8197B8C-B260-4A16-BDF4-0947B075E274}" destId="{5A5FFA88-C948-4069-8E93-59FA12366E83}" srcOrd="1" destOrd="0" presId="urn:microsoft.com/office/officeart/2005/8/layout/target3"/>
    <dgm:cxn modelId="{E53762EE-0A2D-423C-B3ED-EF0A48F9431D}" type="presParOf" srcId="{333A1088-737F-45CB-B68E-254E46348037}" destId="{F5ABB229-8D3B-4694-996A-96F23CF14429}" srcOrd="0" destOrd="0" presId="urn:microsoft.com/office/officeart/2005/8/layout/target3"/>
    <dgm:cxn modelId="{C00F7BFF-CD44-470D-B0F7-9D09BD20C3C3}" type="presParOf" srcId="{333A1088-737F-45CB-B68E-254E46348037}" destId="{F41139FD-01EE-4571-8B17-4FB00FC51163}" srcOrd="1" destOrd="0" presId="urn:microsoft.com/office/officeart/2005/8/layout/target3"/>
    <dgm:cxn modelId="{0EE5493B-0D5E-481F-A6E9-73E3943CFFCE}" type="presParOf" srcId="{333A1088-737F-45CB-B68E-254E46348037}" destId="{D005CE8C-CC26-4C3E-AC11-E15060ECD759}" srcOrd="2" destOrd="0" presId="urn:microsoft.com/office/officeart/2005/8/layout/target3"/>
    <dgm:cxn modelId="{2694A8F1-2EC6-4CA8-816E-7657B8476657}" type="presParOf" srcId="{333A1088-737F-45CB-B68E-254E46348037}" destId="{2C702D82-9B77-49B7-9568-BB8EB47C3372}" srcOrd="3" destOrd="0" presId="urn:microsoft.com/office/officeart/2005/8/layout/target3"/>
    <dgm:cxn modelId="{361536C7-DF2B-4B71-BD60-20DB30A4A2CA}" type="presParOf" srcId="{333A1088-737F-45CB-B68E-254E46348037}" destId="{A52A0455-90FF-4808-ABD0-F02540D31D5A}" srcOrd="4" destOrd="0" presId="urn:microsoft.com/office/officeart/2005/8/layout/target3"/>
    <dgm:cxn modelId="{96F672FE-F937-4182-B9D8-8586F66A65AC}" type="presParOf" srcId="{333A1088-737F-45CB-B68E-254E46348037}" destId="{6140AFEC-043D-4C43-A2F9-D0F5331DF3A3}" srcOrd="5" destOrd="0" presId="urn:microsoft.com/office/officeart/2005/8/layout/target3"/>
    <dgm:cxn modelId="{2813CD4B-7107-4D2B-988B-AC609495B971}" type="presParOf" srcId="{333A1088-737F-45CB-B68E-254E46348037}" destId="{9358AC05-5D7D-4327-9F80-1AD486AEA664}" srcOrd="6" destOrd="0" presId="urn:microsoft.com/office/officeart/2005/8/layout/target3"/>
    <dgm:cxn modelId="{DC0EEE25-E061-4EE2-8372-3E72575C29E0}" type="presParOf" srcId="{333A1088-737F-45CB-B68E-254E46348037}" destId="{313FC574-E1CD-4FB4-B054-0B805CE0447D}" srcOrd="7" destOrd="0" presId="urn:microsoft.com/office/officeart/2005/8/layout/target3"/>
    <dgm:cxn modelId="{90845C93-C506-4248-AC75-E7A98CAC5681}" type="presParOf" srcId="{333A1088-737F-45CB-B68E-254E46348037}" destId="{619D679B-A015-4ECF-8348-D1034C574F40}" srcOrd="8" destOrd="0" presId="urn:microsoft.com/office/officeart/2005/8/layout/target3"/>
    <dgm:cxn modelId="{93720225-C96B-4265-BAA2-738CD85020D5}" type="presParOf" srcId="{333A1088-737F-45CB-B68E-254E46348037}" destId="{322283A8-4A27-4CDA-BAE3-F381106A9174}" srcOrd="9" destOrd="0" presId="urn:microsoft.com/office/officeart/2005/8/layout/target3"/>
    <dgm:cxn modelId="{1B66EEC3-40BE-4BEF-9F1A-68204CD89B22}" type="presParOf" srcId="{333A1088-737F-45CB-B68E-254E46348037}" destId="{FFC9F71D-1B4F-4AD9-A4A6-86ADEFC8AF5C}" srcOrd="10" destOrd="0" presId="urn:microsoft.com/office/officeart/2005/8/layout/target3"/>
    <dgm:cxn modelId="{2F915998-3B88-41D7-A7DF-8B94A6BCE8A0}" type="presParOf" srcId="{333A1088-737F-45CB-B68E-254E46348037}" destId="{25B08C86-7E15-44DC-BE7F-FFB55DD49D12}" srcOrd="11" destOrd="0" presId="urn:microsoft.com/office/officeart/2005/8/layout/target3"/>
    <dgm:cxn modelId="{1952094A-B112-4411-9D0B-5891D80D02A3}" type="presParOf" srcId="{333A1088-737F-45CB-B68E-254E46348037}" destId="{76644BE8-9D7C-4C09-B250-3D10AF48CBB7}" srcOrd="12" destOrd="0" presId="urn:microsoft.com/office/officeart/2005/8/layout/target3"/>
    <dgm:cxn modelId="{9F459B9F-FDA2-4E44-B90E-5920D3603C6E}" type="presParOf" srcId="{333A1088-737F-45CB-B68E-254E46348037}" destId="{EE85B701-7295-41C0-BA7A-34D3756A2AE6}" srcOrd="13" destOrd="0" presId="urn:microsoft.com/office/officeart/2005/8/layout/target3"/>
    <dgm:cxn modelId="{8AC5F677-318F-415C-89D0-47C2BFB36929}" type="presParOf" srcId="{333A1088-737F-45CB-B68E-254E46348037}" destId="{8BEBB6EC-1DAA-4CAC-8A25-BC0FCBD5DBD5}" srcOrd="14" destOrd="0" presId="urn:microsoft.com/office/officeart/2005/8/layout/target3"/>
    <dgm:cxn modelId="{3627B2DD-7A0B-4AE3-8907-360B7337F4E9}" type="presParOf" srcId="{333A1088-737F-45CB-B68E-254E46348037}" destId="{AED2198E-93D5-4001-81B4-73124B309672}" srcOrd="15" destOrd="0" presId="urn:microsoft.com/office/officeart/2005/8/layout/target3"/>
    <dgm:cxn modelId="{D9FB518B-9D5F-4474-9694-AC142A8DE563}" type="presParOf" srcId="{333A1088-737F-45CB-B68E-254E46348037}" destId="{2BE915AB-18AA-4053-B92C-3BFC9ED204BB}" srcOrd="16" destOrd="0" presId="urn:microsoft.com/office/officeart/2005/8/layout/target3"/>
    <dgm:cxn modelId="{6F808ED7-ED61-462A-9663-AF417974CC98}" type="presParOf" srcId="{333A1088-737F-45CB-B68E-254E46348037}" destId="{6BB5E863-4638-4E1D-BFDE-399D028AC4ED}" srcOrd="17" destOrd="0" presId="urn:microsoft.com/office/officeart/2005/8/layout/target3"/>
    <dgm:cxn modelId="{0308F826-2CDD-4F3D-A95A-9169C7468F02}" type="presParOf" srcId="{333A1088-737F-45CB-B68E-254E46348037}" destId="{5A5FFA88-C948-4069-8E93-59FA12366E83}" srcOrd="18" destOrd="0" presId="urn:microsoft.com/office/officeart/2005/8/layout/target3"/>
    <dgm:cxn modelId="{75098D22-6E5B-4EE6-B932-BF6EBF385D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657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657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657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657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5657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VY_32_INOVACE_12_Pravěk a Starověk</a:t>
          </a:r>
          <a:endParaRPr lang="cs-CZ" sz="2000" kern="1200" dirty="0"/>
        </a:p>
      </dsp:txBody>
      <dsp:txXfrm>
        <a:off x="1276747" y="817118"/>
        <a:ext cx="5657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657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6747" y="1225677"/>
        <a:ext cx="5657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657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657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7105DB-D3AD-4C48-90AD-BA087F7E930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C8BA9-4F55-4A58-8D6C-EA6C37865E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4035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1691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275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C8BA9-4F55-4A58-8D6C-EA6C37865E4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0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AC7429-0959-491E-A6F7-49E3A09E46A2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1F3321-F404-4008-8E83-9D3A53BF58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 dir="l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3/3a/Map_Greco-Persian_Wars-en.sv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b/Jacques-Louis_David_004_Thermopylae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p_Greco-Persian_Wars-en.svg" TargetMode="External"/><Relationship Id="rId7" Type="http://schemas.openxmlformats.org/officeDocument/2006/relationships/hyperlink" Target="http://cs.wikipedia.org/wiki/Soubor:Model_of_a_greek_trireme.jpg" TargetMode="External"/><Relationship Id="rId2" Type="http://schemas.openxmlformats.org/officeDocument/2006/relationships/hyperlink" Target="http://cs.wikipedia.org/wiki/%C5%98ecko-persk%C3%A9_v%C3%A1l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cques-Louis_David_004_Thermopylae.jpg" TargetMode="External"/><Relationship Id="rId5" Type="http://schemas.openxmlformats.org/officeDocument/2006/relationships/hyperlink" Target="http://cs.wikipedia.org/wiki/Soubor:Phalanx1.png" TargetMode="External"/><Relationship Id="rId4" Type="http://schemas.openxmlformats.org/officeDocument/2006/relationships/hyperlink" Target="http://cs.wikipedia.org/wiki/Soubor:Archers_frieze_Darius_palace_Louvre_AOD48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991965617"/>
              </p:ext>
            </p:extLst>
          </p:nvPr>
        </p:nvGraphicFramePr>
        <p:xfrm>
          <a:off x="1237989" y="457200"/>
          <a:ext cx="6934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36095" y="3274621"/>
            <a:ext cx="8271816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Starověké Řecko – Války  Řeků  za svobodu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787749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24788722"/>
              </p:ext>
            </p:extLst>
          </p:nvPr>
        </p:nvGraphicFramePr>
        <p:xfrm>
          <a:off x="1275184" y="620688"/>
          <a:ext cx="6096000" cy="3356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březen 2012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</a:t>
                      </a:r>
                      <a:r>
                        <a:rPr lang="cs-CZ" sz="1200" dirty="0" smtClean="0">
                          <a:effectLst/>
                        </a:rPr>
                        <a:t>Je zaměřena na opakování učiva o</a:t>
                      </a:r>
                      <a:r>
                        <a:rPr lang="cs-CZ" sz="1200" baseline="0" dirty="0" smtClean="0">
                          <a:effectLst/>
                        </a:rPr>
                        <a:t> vzniku městských států ve starověkém Řecku a jejich válek za svobodu. </a:t>
                      </a:r>
                      <a:r>
                        <a:rPr lang="cs-CZ" sz="1200" dirty="0" smtClean="0">
                          <a:effectLst/>
                        </a:rPr>
                        <a:t>Rozvíjí </a:t>
                      </a:r>
                      <a:r>
                        <a:rPr lang="cs-CZ" sz="1200" dirty="0">
                          <a:effectLst/>
                        </a:rPr>
                        <a:t>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1" y="5120399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943326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007424" cy="1222375"/>
          </a:xfrm>
        </p:spPr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Zopakujeme si informace </a:t>
            </a:r>
            <a:r>
              <a:rPr lang="cs-CZ" smtClean="0"/>
              <a:t>o Řecku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3234828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vzniklo nepřátelství Řeků a Peršanů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Řecké státy zakládaly nové kolonie na pobřeží ................... Asie</a:t>
            </a:r>
          </a:p>
          <a:p>
            <a:r>
              <a:rPr lang="cs-CZ" dirty="0" smtClean="0"/>
              <a:t>Řecké obce v Malé Asii ovládla v 6. stol př.n.l.  .................. říše.</a:t>
            </a:r>
          </a:p>
          <a:p>
            <a:r>
              <a:rPr lang="cs-CZ" dirty="0" smtClean="0"/>
              <a:t>Řekové proti Perské říši ..............</a:t>
            </a:r>
          </a:p>
          <a:p>
            <a:r>
              <a:rPr lang="cs-CZ" dirty="0" smtClean="0"/>
              <a:t>Námořní pomoc řeckým městům v Malé Asii poslaly .............</a:t>
            </a:r>
          </a:p>
          <a:p>
            <a:r>
              <a:rPr lang="cs-CZ" dirty="0" smtClean="0"/>
              <a:t>Aténské lodě však byly …………….. Povstání řeckých maloasijských měst bylo ...................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299695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Perská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364502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povstali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6273225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potlačeno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61710" y="4653136"/>
            <a:ext cx="1170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Atény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5229200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poraženy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198884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Malé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perská výprava do Řecka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187205"/>
          </a:xfrm>
        </p:spPr>
        <p:txBody>
          <a:bodyPr>
            <a:noAutofit/>
          </a:bodyPr>
          <a:lstStyle/>
          <a:p>
            <a:r>
              <a:rPr lang="cs-CZ" sz="2600" dirty="0" smtClean="0"/>
              <a:t>První perskou výpravu proti řeckým městům na Balkánském poloostrově vedl král </a:t>
            </a:r>
          </a:p>
          <a:p>
            <a:r>
              <a:rPr lang="cs-CZ" sz="2600" dirty="0" smtClean="0"/>
              <a:t>Peršané obsadili řadu ostrovů v Egejském moři a vylodili se v Atice nedaleko</a:t>
            </a:r>
          </a:p>
          <a:p>
            <a:r>
              <a:rPr lang="cs-CZ" sz="2600" dirty="0" smtClean="0"/>
              <a:t>Stalo se tak v roce </a:t>
            </a:r>
          </a:p>
          <a:p>
            <a:r>
              <a:rPr lang="cs-CZ" sz="2600" dirty="0" smtClean="0"/>
              <a:t>Nejvýznamnějším aténským  vojevůdcem byl</a:t>
            </a:r>
          </a:p>
          <a:p>
            <a:r>
              <a:rPr lang="cs-CZ" sz="2600" dirty="0" smtClean="0"/>
              <a:t>Na jeho návrh Atéňané posíleni oddílem………………. zaútočili na perskou přesilu a slavně zvítězili.</a:t>
            </a:r>
          </a:p>
          <a:p>
            <a:r>
              <a:rPr lang="cs-CZ" sz="2600" dirty="0" smtClean="0"/>
              <a:t>Běžec…………………..   přinesl zprávu do Atén  a zemřel.</a:t>
            </a:r>
          </a:p>
          <a:p>
            <a:r>
              <a:rPr lang="cs-CZ" sz="2600" dirty="0" smtClean="0"/>
              <a:t>Na jeho počest se běhá na závěr olympijských her</a:t>
            </a:r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1988840"/>
            <a:ext cx="18150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Dareios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852936"/>
            <a:ext cx="19727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Marathónu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24416" y="3284984"/>
            <a:ext cx="1795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490 př.n.l.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371703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Miltiadés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149080"/>
            <a:ext cx="17281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Platajců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79712" y="494116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Feidippiadés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5576" y="633478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Maratónský běh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7878346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Vojáci </a:t>
            </a:r>
            <a:r>
              <a:rPr lang="cs-CZ" dirty="0" err="1" smtClean="0"/>
              <a:t>řecko</a:t>
            </a:r>
            <a:r>
              <a:rPr lang="cs-CZ" dirty="0" smtClean="0"/>
              <a:t> </a:t>
            </a:r>
            <a:r>
              <a:rPr lang="cs-CZ" dirty="0" err="1" smtClean="0"/>
              <a:t>peských</a:t>
            </a:r>
            <a:r>
              <a:rPr lang="cs-CZ" dirty="0" smtClean="0"/>
              <a:t> válek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Perští lučištníci s kopím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Útok řecké falangy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3384376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4424561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9789173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ap Greco-Persian Wars-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1620" y="620688"/>
            <a:ext cx="7416824" cy="5933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627784" y="803600"/>
            <a:ext cx="1368152" cy="4320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Balkánský poloostrov</a:t>
            </a:r>
            <a:endParaRPr lang="cs-CZ" dirty="0"/>
          </a:p>
        </p:txBody>
      </p:sp>
      <p:sp>
        <p:nvSpPr>
          <p:cNvPr id="3" name="Zaoblený obdélníkový popisek 2"/>
          <p:cNvSpPr/>
          <p:nvPr/>
        </p:nvSpPr>
        <p:spPr>
          <a:xfrm>
            <a:off x="3131840" y="4077072"/>
            <a:ext cx="1440160" cy="57606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Peloponés</a:t>
            </a:r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4860032" y="3429000"/>
            <a:ext cx="900100" cy="54127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Attika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4644008" y="2132856"/>
            <a:ext cx="1440160" cy="8640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Egejské moře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1403648" y="3333494"/>
            <a:ext cx="854262" cy="104533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Jónské moře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51620" y="188640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řecko-perských válek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874362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Druhá perská výprava do </a:t>
            </a:r>
            <a:r>
              <a:rPr lang="cs-CZ" dirty="0" err="1" smtClean="0"/>
              <a:t>řecka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107085"/>
          </a:xfrm>
        </p:spPr>
        <p:txBody>
          <a:bodyPr>
            <a:noAutofit/>
          </a:bodyPr>
          <a:lstStyle/>
          <a:p>
            <a:r>
              <a:rPr lang="cs-CZ" dirty="0" smtClean="0"/>
              <a:t>Druhou perskou výpravu vedl v roce 480 </a:t>
            </a:r>
            <a:r>
              <a:rPr lang="cs-CZ" dirty="0" err="1" smtClean="0"/>
              <a:t>př</a:t>
            </a:r>
            <a:r>
              <a:rPr lang="cs-CZ" dirty="0" smtClean="0"/>
              <a:t> n. l.  král .....................</a:t>
            </a:r>
          </a:p>
          <a:p>
            <a:r>
              <a:rPr lang="cs-CZ" dirty="0" smtClean="0"/>
              <a:t>Peršané překročili Helespont po mostě z lodí a vpadli do ……………</a:t>
            </a:r>
          </a:p>
          <a:p>
            <a:r>
              <a:rPr lang="cs-CZ" dirty="0" smtClean="0"/>
              <a:t>Řekové se jim postavili u …………………</a:t>
            </a:r>
          </a:p>
          <a:p>
            <a:r>
              <a:rPr lang="cs-CZ" dirty="0" smtClean="0"/>
              <a:t>V bitvě padlo 300 Sparťanů a jejich král ………………..  </a:t>
            </a:r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91683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Xerxes 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3068960"/>
            <a:ext cx="14798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Řecka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3573016"/>
            <a:ext cx="22565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/>
              <a:t>Thermopyl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0033" y="4725144"/>
            <a:ext cx="22565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chemeClr val="tx2"/>
                </a:solidFill>
              </a:rPr>
              <a:t>Leonidas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926005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71800" y="6015557"/>
            <a:ext cx="31683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Jacques louis David – </a:t>
            </a:r>
            <a:r>
              <a:rPr lang="cs-CZ" dirty="0" err="1" smtClean="0"/>
              <a:t>Leónidás</a:t>
            </a:r>
            <a:r>
              <a:rPr lang="cs-CZ" dirty="0" smtClean="0"/>
              <a:t> u Thermopyl</a:t>
            </a:r>
            <a:endParaRPr lang="cs-CZ" dirty="0"/>
          </a:p>
        </p:txBody>
      </p:sp>
      <p:pic>
        <p:nvPicPr>
          <p:cNvPr id="1026" name="Picture 2" descr="Soubor:Jacques-Louis David 004 Thermopyla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4320"/>
            <a:ext cx="7620000" cy="560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5092877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Bitva u </a:t>
            </a:r>
            <a:r>
              <a:rPr lang="cs-CZ" dirty="0" err="1" smtClean="0"/>
              <a:t>Salamíny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Peršané chtěli porazit aténské loďstvo u ostrova……............. </a:t>
            </a:r>
          </a:p>
          <a:p>
            <a:r>
              <a:rPr lang="cs-CZ" dirty="0" smtClean="0"/>
              <a:t>Bitvu z ostrova sledoval samotný král ............. </a:t>
            </a:r>
          </a:p>
          <a:p>
            <a:r>
              <a:rPr lang="cs-CZ" dirty="0" smtClean="0"/>
              <a:t>Aténskému loďstvu velel </a:t>
            </a:r>
          </a:p>
          <a:p>
            <a:r>
              <a:rPr lang="cs-CZ" dirty="0" smtClean="0"/>
              <a:t>V perském loďstvu pluly také válečné lodě</a:t>
            </a:r>
          </a:p>
          <a:p>
            <a:endParaRPr lang="cs-CZ" dirty="0"/>
          </a:p>
          <a:p>
            <a:r>
              <a:rPr lang="cs-CZ" dirty="0" smtClean="0"/>
              <a:t>Řecké loďstvo perské lodě porazilo a zahnalo na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03760" y="1628800"/>
            <a:ext cx="1920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Salamína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78092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Xerxes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3356992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Themistoklés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437112"/>
            <a:ext cx="1992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Féničanů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5661248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útěk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 řecké válečné lodi - triéry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7617"/>
            <a:ext cx="7992888" cy="4655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90845346"/>
      </p:ext>
    </p:extLst>
  </p:cSld>
  <p:clrMapOvr>
    <a:masterClrMapping/>
  </p:clrMapOvr>
  <p:transition spd="slow">
    <p:cover dir="l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řecké vítězství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Na jaře roku 479 př.n.l. porazili Řekové zbytek perské armády </a:t>
            </a:r>
            <a:r>
              <a:rPr lang="cs-CZ" dirty="0" smtClean="0"/>
              <a:t>u  </a:t>
            </a:r>
            <a:endParaRPr lang="cs-CZ" dirty="0" smtClean="0"/>
          </a:p>
          <a:p>
            <a:r>
              <a:rPr lang="cs-CZ" dirty="0" smtClean="0"/>
              <a:t>Velitelem řeckého vojska byl Sparťan</a:t>
            </a:r>
          </a:p>
          <a:p>
            <a:r>
              <a:rPr lang="cs-CZ" sz="2800" b="1" i="1" u="sng" dirty="0" smtClean="0"/>
              <a:t>Zopakujme si:</a:t>
            </a:r>
            <a:endParaRPr lang="cs-CZ" sz="2800" b="1" i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2060848"/>
            <a:ext cx="17382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Platají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5196" y="3717032"/>
            <a:ext cx="39914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 výpravu proti Řekům vedl král?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4778" y="3631763"/>
            <a:ext cx="175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DAREIOS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95869" y="3068960"/>
            <a:ext cx="2148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tx2"/>
                </a:solidFill>
              </a:rPr>
              <a:t>Pausániás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9824" y="4293096"/>
            <a:ext cx="3840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Bitva u Maratonu proběhla v roce?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7330" y="4293096"/>
            <a:ext cx="175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490 př.n.l.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9823" y="4941168"/>
            <a:ext cx="3976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Druhou výpravu proti Řekům vedl král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47330" y="4941168"/>
            <a:ext cx="1200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XERXES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9824" y="5548590"/>
            <a:ext cx="3840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Bitva u Thermopyl proběhla v roce?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47330" y="5557458"/>
            <a:ext cx="1416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480 př.n.l.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8151" y="6124654"/>
            <a:ext cx="3840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bitvě u </a:t>
            </a:r>
            <a:r>
              <a:rPr lang="cs-CZ" dirty="0" err="1" smtClean="0"/>
              <a:t>Salamíny</a:t>
            </a:r>
            <a:r>
              <a:rPr lang="cs-CZ" dirty="0" smtClean="0"/>
              <a:t> a u </a:t>
            </a:r>
            <a:r>
              <a:rPr lang="cs-CZ" dirty="0" err="1" smtClean="0"/>
              <a:t>Plataj</a:t>
            </a:r>
            <a:r>
              <a:rPr lang="cs-CZ" dirty="0" smtClean="0"/>
              <a:t> zvítězili?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76984" y="6124654"/>
            <a:ext cx="1416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7461470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395536" y="260648"/>
            <a:ext cx="8458200" cy="1222375"/>
          </a:xfrm>
        </p:spPr>
        <p:txBody>
          <a:bodyPr/>
          <a:lstStyle/>
          <a:p>
            <a:r>
              <a:rPr lang="cs-CZ" dirty="0" smtClean="0"/>
              <a:t>To je všechno, Děkuji za pozornost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Marian Hrabovský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5161022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://cs.wikipedia.org/wiki/%</a:t>
            </a:r>
            <a:r>
              <a:rPr lang="cs-CZ" dirty="0" smtClean="0">
                <a:hlinkClick r:id="rId2"/>
              </a:rPr>
              <a:t>C5%98ecko-persk%C3%A9_v%C3%A1lky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cs.wikipedia.org/wiki/Soubor:Map_Greco-Persian_Wars-en.svg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cs.wikipedia.org/wiki/Soubor:Archers_frieze_Darius_palace_Louvre_AOD487.jpg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cs.wikipedia.org/wiki/Soubor:Phalanx1.png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cs.wikipedia.org/wiki/Soubor:Jacques-Louis_David_004_Thermopylae.jpg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cs.wikipedia.org/wiki/Soubor:Model_of_a_greek_trireme.jpg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805834"/>
      </p:ext>
    </p:extLst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414</TotalTime>
  <Words>441</Words>
  <Application>Microsoft Office PowerPoint</Application>
  <PresentationFormat>Předvádění na obrazovce (4:3)</PresentationFormat>
  <Paragraphs>109</Paragraphs>
  <Slides>14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Řecko</vt:lpstr>
      <vt:lpstr>Jak vzniklo nepřátelství Řeků a Peršanů</vt:lpstr>
      <vt:lpstr>První perská výprava do Řecka</vt:lpstr>
      <vt:lpstr>Vojáci řecko peských válek</vt:lpstr>
      <vt:lpstr>Snímek 7</vt:lpstr>
      <vt:lpstr>Druhá perská výprava do řecka</vt:lpstr>
      <vt:lpstr>Snímek 9</vt:lpstr>
      <vt:lpstr>Bitva u Salamíny</vt:lpstr>
      <vt:lpstr>Model řecké válečné lodi - triéry</vt:lpstr>
      <vt:lpstr>Velké řecké vítězství</vt:lpstr>
      <vt:lpstr>To je všechno, Děkuji za pozornost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řecká kolonizace</dc:title>
  <dc:creator>domácí</dc:creator>
  <cp:lastModifiedBy>U1</cp:lastModifiedBy>
  <cp:revision>33</cp:revision>
  <dcterms:created xsi:type="dcterms:W3CDTF">2012-02-28T07:37:54Z</dcterms:created>
  <dcterms:modified xsi:type="dcterms:W3CDTF">2012-06-21T20:02:24Z</dcterms:modified>
</cp:coreProperties>
</file>