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4" r:id="rId2"/>
    <p:sldId id="265" r:id="rId3"/>
    <p:sldId id="266" r:id="rId4"/>
    <p:sldId id="260" r:id="rId5"/>
    <p:sldId id="271" r:id="rId6"/>
    <p:sldId id="272" r:id="rId7"/>
    <p:sldId id="267" r:id="rId8"/>
    <p:sldId id="262" r:id="rId9"/>
    <p:sldId id="269" r:id="rId10"/>
    <p:sldId id="257" r:id="rId11"/>
    <p:sldId id="273" r:id="rId12"/>
    <p:sldId id="258" r:id="rId13"/>
    <p:sldId id="263" r:id="rId14"/>
    <p:sldId id="268" r:id="rId15"/>
    <p:sldId id="27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851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VY_32_INOVACE_13_Pravěk a Starověk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Marian Hrabovský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Vývoj společnosti v pravěku a starověku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24816" custLinFactNeighborY="2626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CDADD95-BC2B-43A5-A5B3-2B5EB0C26F60}" type="presOf" srcId="{D1B46980-6531-4606-95E6-44980827E919}" destId="{6140AFEC-043D-4C43-A2F9-D0F5331DF3A3}" srcOrd="0" destOrd="0" presId="urn:microsoft.com/office/officeart/2005/8/layout/target3"/>
    <dgm:cxn modelId="{970B675D-3E5F-4BAA-AF1B-FB1712FB8135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F7B8453-3AA0-4F14-B64D-B60F97647DF2}" type="presOf" srcId="{4C35D32F-0EAB-4CD7-82EE-45574DC2A586}" destId="{890E4F0B-2866-4A3F-A3C7-2A14B1797930}" srcOrd="1" destOrd="0" presId="urn:microsoft.com/office/officeart/2005/8/layout/target3"/>
    <dgm:cxn modelId="{A53B5DB2-8A4A-4734-AA2F-B20758AD29E6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D5D937E-07EF-4922-8590-6616705F3449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3B6B4D-E769-4B7B-9FAF-A7F5DF6A8200}" type="presOf" srcId="{B651F6E3-6281-48DB-9319-2AEAFDAE7572}" destId="{6BB5E863-4638-4E1D-BFDE-399D028AC4ED}" srcOrd="1" destOrd="0" presId="urn:microsoft.com/office/officeart/2005/8/layout/target3"/>
    <dgm:cxn modelId="{F6CE84FC-7537-445E-A95F-8239B516743E}" type="presOf" srcId="{757F3AB3-0718-4624-B441-E567A8F0AB56}" destId="{333A1088-737F-45CB-B68E-254E46348037}" srcOrd="0" destOrd="0" presId="urn:microsoft.com/office/officeart/2005/8/layout/target3"/>
    <dgm:cxn modelId="{AEE7654C-8181-4F3E-90F2-2D709F062A64}" type="presOf" srcId="{4C35D32F-0EAB-4CD7-82EE-45574DC2A586}" destId="{8BEBB6EC-1DAA-4CAC-8A25-BC0FCBD5DBD5}" srcOrd="0" destOrd="0" presId="urn:microsoft.com/office/officeart/2005/8/layout/target3"/>
    <dgm:cxn modelId="{DE53D4F8-3E31-41B6-BD47-CBF5CAA65D26}" type="presOf" srcId="{D8197B8C-B260-4A16-BDF4-0947B075E274}" destId="{25B08C86-7E15-44DC-BE7F-FFB55DD49D12}" srcOrd="0" destOrd="0" presId="urn:microsoft.com/office/officeart/2005/8/layout/target3"/>
    <dgm:cxn modelId="{992FF056-DDF9-4D94-BA4E-B6496944AA14}" type="presOf" srcId="{D1D4F407-5343-4D3F-B5B9-D407B03CAEB4}" destId="{AED2198E-93D5-4001-81B4-73124B309672}" srcOrd="1" destOrd="0" presId="urn:microsoft.com/office/officeart/2005/8/layout/target3"/>
    <dgm:cxn modelId="{77D16038-A74F-4F65-8E57-23E42F33700A}" type="presOf" srcId="{D8197B8C-B260-4A16-BDF4-0947B075E274}" destId="{5A5FFA88-C948-4069-8E93-59FA12366E83}" srcOrd="1" destOrd="0" presId="urn:microsoft.com/office/officeart/2005/8/layout/target3"/>
    <dgm:cxn modelId="{E53762EE-0A2D-423C-B3ED-EF0A48F9431D}" type="presParOf" srcId="{333A1088-737F-45CB-B68E-254E46348037}" destId="{F5ABB229-8D3B-4694-996A-96F23CF14429}" srcOrd="0" destOrd="0" presId="urn:microsoft.com/office/officeart/2005/8/layout/target3"/>
    <dgm:cxn modelId="{C00F7BFF-CD44-470D-B0F7-9D09BD20C3C3}" type="presParOf" srcId="{333A1088-737F-45CB-B68E-254E46348037}" destId="{F41139FD-01EE-4571-8B17-4FB00FC51163}" srcOrd="1" destOrd="0" presId="urn:microsoft.com/office/officeart/2005/8/layout/target3"/>
    <dgm:cxn modelId="{0EE5493B-0D5E-481F-A6E9-73E3943CFFCE}" type="presParOf" srcId="{333A1088-737F-45CB-B68E-254E46348037}" destId="{D005CE8C-CC26-4C3E-AC11-E15060ECD759}" srcOrd="2" destOrd="0" presId="urn:microsoft.com/office/officeart/2005/8/layout/target3"/>
    <dgm:cxn modelId="{2694A8F1-2EC6-4CA8-816E-7657B8476657}" type="presParOf" srcId="{333A1088-737F-45CB-B68E-254E46348037}" destId="{2C702D82-9B77-49B7-9568-BB8EB47C3372}" srcOrd="3" destOrd="0" presId="urn:microsoft.com/office/officeart/2005/8/layout/target3"/>
    <dgm:cxn modelId="{361536C7-DF2B-4B71-BD60-20DB30A4A2CA}" type="presParOf" srcId="{333A1088-737F-45CB-B68E-254E46348037}" destId="{A52A0455-90FF-4808-ABD0-F02540D31D5A}" srcOrd="4" destOrd="0" presId="urn:microsoft.com/office/officeart/2005/8/layout/target3"/>
    <dgm:cxn modelId="{96F672FE-F937-4182-B9D8-8586F66A65AC}" type="presParOf" srcId="{333A1088-737F-45CB-B68E-254E46348037}" destId="{6140AFEC-043D-4C43-A2F9-D0F5331DF3A3}" srcOrd="5" destOrd="0" presId="urn:microsoft.com/office/officeart/2005/8/layout/target3"/>
    <dgm:cxn modelId="{2813CD4B-7107-4D2B-988B-AC609495B971}" type="presParOf" srcId="{333A1088-737F-45CB-B68E-254E46348037}" destId="{9358AC05-5D7D-4327-9F80-1AD486AEA664}" srcOrd="6" destOrd="0" presId="urn:microsoft.com/office/officeart/2005/8/layout/target3"/>
    <dgm:cxn modelId="{DC0EEE25-E061-4EE2-8372-3E72575C29E0}" type="presParOf" srcId="{333A1088-737F-45CB-B68E-254E46348037}" destId="{313FC574-E1CD-4FB4-B054-0B805CE0447D}" srcOrd="7" destOrd="0" presId="urn:microsoft.com/office/officeart/2005/8/layout/target3"/>
    <dgm:cxn modelId="{90845C93-C506-4248-AC75-E7A98CAC5681}" type="presParOf" srcId="{333A1088-737F-45CB-B68E-254E46348037}" destId="{619D679B-A015-4ECF-8348-D1034C574F40}" srcOrd="8" destOrd="0" presId="urn:microsoft.com/office/officeart/2005/8/layout/target3"/>
    <dgm:cxn modelId="{93720225-C96B-4265-BAA2-738CD85020D5}" type="presParOf" srcId="{333A1088-737F-45CB-B68E-254E46348037}" destId="{322283A8-4A27-4CDA-BAE3-F381106A9174}" srcOrd="9" destOrd="0" presId="urn:microsoft.com/office/officeart/2005/8/layout/target3"/>
    <dgm:cxn modelId="{1B66EEC3-40BE-4BEF-9F1A-68204CD89B22}" type="presParOf" srcId="{333A1088-737F-45CB-B68E-254E46348037}" destId="{FFC9F71D-1B4F-4AD9-A4A6-86ADEFC8AF5C}" srcOrd="10" destOrd="0" presId="urn:microsoft.com/office/officeart/2005/8/layout/target3"/>
    <dgm:cxn modelId="{2F915998-3B88-41D7-A7DF-8B94A6BCE8A0}" type="presParOf" srcId="{333A1088-737F-45CB-B68E-254E46348037}" destId="{25B08C86-7E15-44DC-BE7F-FFB55DD49D12}" srcOrd="11" destOrd="0" presId="urn:microsoft.com/office/officeart/2005/8/layout/target3"/>
    <dgm:cxn modelId="{1952094A-B112-4411-9D0B-5891D80D02A3}" type="presParOf" srcId="{333A1088-737F-45CB-B68E-254E46348037}" destId="{76644BE8-9D7C-4C09-B250-3D10AF48CBB7}" srcOrd="12" destOrd="0" presId="urn:microsoft.com/office/officeart/2005/8/layout/target3"/>
    <dgm:cxn modelId="{9F459B9F-FDA2-4E44-B90E-5920D3603C6E}" type="presParOf" srcId="{333A1088-737F-45CB-B68E-254E46348037}" destId="{EE85B701-7295-41C0-BA7A-34D3756A2AE6}" srcOrd="13" destOrd="0" presId="urn:microsoft.com/office/officeart/2005/8/layout/target3"/>
    <dgm:cxn modelId="{8AC5F677-318F-415C-89D0-47C2BFB36929}" type="presParOf" srcId="{333A1088-737F-45CB-B68E-254E46348037}" destId="{8BEBB6EC-1DAA-4CAC-8A25-BC0FCBD5DBD5}" srcOrd="14" destOrd="0" presId="urn:microsoft.com/office/officeart/2005/8/layout/target3"/>
    <dgm:cxn modelId="{3627B2DD-7A0B-4AE3-8907-360B7337F4E9}" type="presParOf" srcId="{333A1088-737F-45CB-B68E-254E46348037}" destId="{AED2198E-93D5-4001-81B4-73124B309672}" srcOrd="15" destOrd="0" presId="urn:microsoft.com/office/officeart/2005/8/layout/target3"/>
    <dgm:cxn modelId="{D9FB518B-9D5F-4474-9694-AC142A8DE563}" type="presParOf" srcId="{333A1088-737F-45CB-B68E-254E46348037}" destId="{2BE915AB-18AA-4053-B92C-3BFC9ED204BB}" srcOrd="16" destOrd="0" presId="urn:microsoft.com/office/officeart/2005/8/layout/target3"/>
    <dgm:cxn modelId="{6F808ED7-ED61-462A-9663-AF417974CC98}" type="presParOf" srcId="{333A1088-737F-45CB-B68E-254E46348037}" destId="{6BB5E863-4638-4E1D-BFDE-399D028AC4ED}" srcOrd="17" destOrd="0" presId="urn:microsoft.com/office/officeart/2005/8/layout/target3"/>
    <dgm:cxn modelId="{0308F826-2CDD-4F3D-A95A-9169C7468F02}" type="presParOf" srcId="{333A1088-737F-45CB-B68E-254E46348037}" destId="{5A5FFA88-C948-4069-8E93-59FA12366E83}" srcOrd="18" destOrd="0" presId="urn:microsoft.com/office/officeart/2005/8/layout/target3"/>
    <dgm:cxn modelId="{75098D22-6E5B-4EE6-B932-BF6EBF385D2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53494" cy="2553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6747" y="0"/>
          <a:ext cx="5657663" cy="2553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Osoblaha</a:t>
          </a:r>
          <a:endParaRPr lang="cs-CZ" sz="2000" kern="1200" dirty="0"/>
        </a:p>
      </dsp:txBody>
      <dsp:txXfrm>
        <a:off x="1276747" y="0"/>
        <a:ext cx="5657663" cy="408559"/>
      </dsp:txXfrm>
    </dsp:sp>
    <dsp:sp modelId="{A52A0455-90FF-4808-ABD0-F02540D31D5A}">
      <dsp:nvSpPr>
        <dsp:cNvPr id="0" name=""/>
        <dsp:cNvSpPr/>
      </dsp:nvSpPr>
      <dsp:spPr>
        <a:xfrm>
          <a:off x="288692" y="433028"/>
          <a:ext cx="2017260" cy="201726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6747" y="408559"/>
          <a:ext cx="5657663" cy="20172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Marian Hrabovský</a:t>
          </a:r>
          <a:endParaRPr lang="cs-CZ" sz="2000" kern="1200" dirty="0"/>
        </a:p>
      </dsp:txBody>
      <dsp:txXfrm>
        <a:off x="1276747" y="408559"/>
        <a:ext cx="5657663" cy="408559"/>
      </dsp:txXfrm>
    </dsp:sp>
    <dsp:sp modelId="{313FC574-E1CD-4FB4-B054-0B805CE0447D}">
      <dsp:nvSpPr>
        <dsp:cNvPr id="0" name=""/>
        <dsp:cNvSpPr/>
      </dsp:nvSpPr>
      <dsp:spPr>
        <a:xfrm>
          <a:off x="536233" y="817118"/>
          <a:ext cx="1481026" cy="14810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6747" y="817118"/>
          <a:ext cx="5657663" cy="14810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VY_32_INOVACE_13_Pravěk a Starověk</a:t>
          </a:r>
          <a:endParaRPr lang="cs-CZ" sz="2000" kern="1200" dirty="0"/>
        </a:p>
      </dsp:txBody>
      <dsp:txXfrm>
        <a:off x="1276747" y="817118"/>
        <a:ext cx="5657663" cy="408559"/>
      </dsp:txXfrm>
    </dsp:sp>
    <dsp:sp modelId="{FFC9F71D-1B4F-4AD9-A4A6-86ADEFC8AF5C}">
      <dsp:nvSpPr>
        <dsp:cNvPr id="0" name=""/>
        <dsp:cNvSpPr/>
      </dsp:nvSpPr>
      <dsp:spPr>
        <a:xfrm>
          <a:off x="804350" y="1225677"/>
          <a:ext cx="944792" cy="9447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6747" y="1225677"/>
          <a:ext cx="5657663" cy="9447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Vývoj společnosti v pravěku a starověku </a:t>
          </a:r>
          <a:endParaRPr lang="cs-CZ" sz="2000" kern="1200" dirty="0"/>
        </a:p>
      </dsp:txBody>
      <dsp:txXfrm>
        <a:off x="1276747" y="1225677"/>
        <a:ext cx="5657663" cy="408559"/>
      </dsp:txXfrm>
    </dsp:sp>
    <dsp:sp modelId="{EE85B701-7295-41C0-BA7A-34D3756A2AE6}">
      <dsp:nvSpPr>
        <dsp:cNvPr id="0" name=""/>
        <dsp:cNvSpPr/>
      </dsp:nvSpPr>
      <dsp:spPr>
        <a:xfrm>
          <a:off x="1072467" y="1634236"/>
          <a:ext cx="408559" cy="4085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6747" y="1634236"/>
          <a:ext cx="5657663" cy="4085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6747" y="1634236"/>
        <a:ext cx="5657663" cy="4085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7105DB-D3AD-4C48-90AD-BA087F7E930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BC8BA9-4F55-4A58-8D6C-EA6C37865E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4035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16918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2758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2758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2758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44084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44084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l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cover dir="l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cover dir="l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 dir="lu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emf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a/a4/Aristoteles_Louvre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d/da/AGMA_H%C3%A9rodote.jp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%C5%98eck%C3%A1-abeceda.png" TargetMode="External"/><Relationship Id="rId2" Type="http://schemas.openxmlformats.org/officeDocument/2006/relationships/hyperlink" Target="http://cs.wikipedia.org/wiki/Herodoto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Rod_of_asclepius_left_drk.svg" TargetMode="External"/><Relationship Id="rId5" Type="http://schemas.openxmlformats.org/officeDocument/2006/relationships/hyperlink" Target="http://cs.wikipedia.org/wiki/Soubor:Asclepius_Krom%C4%9B%C5%99%C3%AD%C5%BE.jpg" TargetMode="External"/><Relationship Id="rId4" Type="http://schemas.openxmlformats.org/officeDocument/2006/relationships/hyperlink" Target="http://cs.wikipedia.org/wiki/%C5%98eck%C3%A1_abeceda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3912343011"/>
              </p:ext>
            </p:extLst>
          </p:nvPr>
        </p:nvGraphicFramePr>
        <p:xfrm>
          <a:off x="1237989" y="457200"/>
          <a:ext cx="6934411" cy="2553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402437" y="3274621"/>
            <a:ext cx="8339142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Starověké Řecko </a:t>
            </a:r>
            <a:r>
              <a:rPr kumimoji="0" lang="cs-CZ" sz="3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– Řecká vzdělanost 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 věda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DIGITÁLNÍ UČEBNÍ MATERIÁL 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Prezentace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7877495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31661920"/>
              </p:ext>
            </p:extLst>
          </p:nvPr>
        </p:nvGraphicFramePr>
        <p:xfrm>
          <a:off x="1275184" y="620688"/>
          <a:ext cx="6096000" cy="31465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Datum vytvoření projektu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 </a:t>
                      </a:r>
                      <a:r>
                        <a:rPr lang="cs-CZ" sz="1200" dirty="0" smtClean="0">
                          <a:effectLst/>
                        </a:rPr>
                        <a:t>březen  2012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6.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Popis </a:t>
                      </a:r>
                      <a:r>
                        <a:rPr lang="cs-CZ" sz="1200" dirty="0" smtClean="0">
                          <a:effectLst/>
                        </a:rPr>
                        <a:t>prezentace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</a:rPr>
                        <a:t>Prezentace  </a:t>
                      </a:r>
                      <a:r>
                        <a:rPr lang="cs-CZ" sz="1200" dirty="0">
                          <a:effectLst/>
                        </a:rPr>
                        <a:t>je </a:t>
                      </a:r>
                      <a:r>
                        <a:rPr lang="cs-CZ" sz="1200" dirty="0" smtClean="0">
                          <a:effectLst/>
                        </a:rPr>
                        <a:t>určena </a:t>
                      </a:r>
                      <a:r>
                        <a:rPr lang="cs-CZ" sz="1200" dirty="0">
                          <a:effectLst/>
                        </a:rPr>
                        <a:t>k </a:t>
                      </a:r>
                      <a:r>
                        <a:rPr lang="cs-CZ" sz="1200" dirty="0" smtClean="0">
                          <a:effectLst/>
                        </a:rPr>
                        <a:t>opakování </a:t>
                      </a:r>
                      <a:r>
                        <a:rPr lang="cs-CZ" sz="1200" dirty="0">
                          <a:effectLst/>
                        </a:rPr>
                        <a:t>tématu Vznik a vývoj lidské společnosti v pravěku a starověku. </a:t>
                      </a:r>
                      <a:r>
                        <a:rPr lang="cs-CZ" sz="1200" dirty="0" smtClean="0">
                          <a:effectLst/>
                        </a:rPr>
                        <a:t>Je zaměřena na opakování učiva o</a:t>
                      </a:r>
                      <a:r>
                        <a:rPr lang="cs-CZ" sz="1200" baseline="0" dirty="0" smtClean="0">
                          <a:effectLst/>
                        </a:rPr>
                        <a:t> řecké kultuře a umění. </a:t>
                      </a:r>
                      <a:r>
                        <a:rPr lang="cs-CZ" sz="1200" dirty="0" smtClean="0">
                          <a:effectLst/>
                        </a:rPr>
                        <a:t>Rozvíjí </a:t>
                      </a:r>
                      <a:r>
                        <a:rPr lang="cs-CZ" sz="1200" dirty="0">
                          <a:effectLst/>
                        </a:rPr>
                        <a:t>kompetence k učení a řešení problému. Dále rozvíjí komunikační dovednosti a zlepšuje čtení s porozuměním. </a:t>
                      </a:r>
                      <a:r>
                        <a:rPr lang="cs-CZ" sz="1200" dirty="0" smtClean="0">
                          <a:effectLst/>
                        </a:rPr>
                        <a:t>Prezentace  může </a:t>
                      </a:r>
                      <a:r>
                        <a:rPr lang="cs-CZ" sz="1200" dirty="0">
                          <a:effectLst/>
                        </a:rPr>
                        <a:t>být </a:t>
                      </a:r>
                      <a:r>
                        <a:rPr lang="cs-CZ" sz="1200" dirty="0" smtClean="0">
                          <a:effectLst/>
                        </a:rPr>
                        <a:t>využita </a:t>
                      </a:r>
                      <a:r>
                        <a:rPr lang="cs-CZ" sz="1200" dirty="0">
                          <a:effectLst/>
                        </a:rPr>
                        <a:t>pro práci malé až tříčlenné skupiny, celé třídy na interaktivní tabuli a také jako práce pro jednotlivce. 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19671" y="5120399"/>
            <a:ext cx="5407025" cy="1045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99433264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007424" cy="1222375"/>
          </a:xfrm>
        </p:spPr>
        <p:txBody>
          <a:bodyPr/>
          <a:lstStyle/>
          <a:p>
            <a:r>
              <a:rPr lang="cs-CZ" dirty="0"/>
              <a:t>Řecká vzdělanost a věda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43234828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se vzdělávali mladí Řekové?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Téměř všichni svobodní občané uměli číst         a           . </a:t>
            </a:r>
          </a:p>
          <a:p>
            <a:r>
              <a:rPr lang="cs-CZ" dirty="0" smtClean="0"/>
              <a:t>Naučili se to v soukromých                 .</a:t>
            </a:r>
          </a:p>
          <a:p>
            <a:r>
              <a:rPr lang="cs-CZ" dirty="0" smtClean="0"/>
              <a:t>Škola byla často pod širým nebem v olivových hájích nebo na                .</a:t>
            </a:r>
          </a:p>
          <a:p>
            <a:r>
              <a:rPr lang="cs-CZ" dirty="0" smtClean="0"/>
              <a:t>Ve vzdělání kladli Řekové důraz na literaturu     a            . </a:t>
            </a:r>
          </a:p>
          <a:p>
            <a:r>
              <a:rPr lang="cs-CZ" dirty="0" smtClean="0"/>
              <a:t>Vzdělávali tělo i               .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1988840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psát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2564904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školách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3645024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pobřeží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41870" y="4803521"/>
            <a:ext cx="12258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sport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07904" y="5373216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ducha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678926005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Ukázky řeckého písma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311102" y="260648"/>
            <a:ext cx="4290556" cy="639762"/>
          </a:xfrm>
        </p:spPr>
        <p:txBody>
          <a:bodyPr/>
          <a:lstStyle/>
          <a:p>
            <a:r>
              <a:rPr lang="cs-CZ" dirty="0" smtClean="0"/>
              <a:t>Vývoj řeckého písma</a:t>
            </a:r>
            <a:endParaRPr lang="cs-CZ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Současná řecká abeceda</a:t>
            </a:r>
            <a:endParaRPr lang="cs-CZ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880" y="2836944"/>
            <a:ext cx="4121688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736" y="4293096"/>
            <a:ext cx="4121688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340768"/>
            <a:ext cx="2232248" cy="461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552" y="980728"/>
            <a:ext cx="4148016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97878346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Výjevy z řecké školy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 učiteli hudby a čtení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Cvičení ve škole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Zejména Atéňané toužili umět přednášet básně a zpívat za doprovodu lyry.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Součástí vzdělávání ve škole byl zápas a cvičení v běhu a skoku. Trénovalo se bez oděvů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15333"/>
            <a:ext cx="4248472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852936"/>
            <a:ext cx="4071666" cy="2736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97891735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Jaké vědy se ve starověkém řecku rozvíjely?</a:t>
            </a:r>
            <a:endParaRPr lang="cs-CZ" sz="28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Comic Sans MS" pitchFamily="66" charset="0"/>
              </a:rPr>
              <a:t>Řekové obohatili svými poznatky:</a:t>
            </a:r>
          </a:p>
          <a:p>
            <a:r>
              <a:rPr lang="cs-CZ" dirty="0" smtClean="0"/>
              <a:t>T E </a:t>
            </a:r>
            <a:r>
              <a:rPr lang="cs-CZ" dirty="0" err="1" smtClean="0"/>
              <a:t>E</a:t>
            </a:r>
            <a:r>
              <a:rPr lang="cs-CZ" dirty="0" smtClean="0"/>
              <a:t> R O M I G E</a:t>
            </a:r>
          </a:p>
          <a:p>
            <a:endParaRPr lang="cs-CZ" sz="2000" dirty="0" smtClean="0"/>
          </a:p>
          <a:p>
            <a:r>
              <a:rPr lang="cs-CZ" dirty="0" smtClean="0"/>
              <a:t> P IR O P D Ř O Í S 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dirty="0" smtClean="0"/>
              <a:t>A F I K Y Z  </a:t>
            </a:r>
          </a:p>
          <a:p>
            <a:endParaRPr lang="cs-CZ" sz="2000" dirty="0" smtClean="0"/>
          </a:p>
          <a:p>
            <a:r>
              <a:rPr lang="cs-CZ" dirty="0" smtClean="0"/>
              <a:t>T V Í A Ř S L É K            </a:t>
            </a:r>
            <a:endParaRPr lang="cs-CZ" dirty="0"/>
          </a:p>
        </p:txBody>
      </p:sp>
      <p:sp>
        <p:nvSpPr>
          <p:cNvPr id="10" name="Šipka doprava 9"/>
          <p:cNvSpPr/>
          <p:nvPr/>
        </p:nvSpPr>
        <p:spPr>
          <a:xfrm>
            <a:off x="4067944" y="2220330"/>
            <a:ext cx="10081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Čárový popisek 1 11"/>
          <p:cNvSpPr/>
          <p:nvPr/>
        </p:nvSpPr>
        <p:spPr>
          <a:xfrm>
            <a:off x="6012160" y="2089064"/>
            <a:ext cx="2088232" cy="483437"/>
          </a:xfrm>
          <a:prstGeom prst="borderCallout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GEOMETRIE</a:t>
            </a:r>
            <a:endParaRPr lang="cs-CZ" dirty="0"/>
          </a:p>
        </p:txBody>
      </p:sp>
      <p:sp>
        <p:nvSpPr>
          <p:cNvPr id="14" name="Šipka doprava 13"/>
          <p:cNvSpPr/>
          <p:nvPr/>
        </p:nvSpPr>
        <p:spPr>
          <a:xfrm>
            <a:off x="4029858" y="3238996"/>
            <a:ext cx="10081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Čárový popisek 1 14"/>
          <p:cNvSpPr/>
          <p:nvPr/>
        </p:nvSpPr>
        <p:spPr>
          <a:xfrm>
            <a:off x="5991098" y="3142537"/>
            <a:ext cx="2088232" cy="436119"/>
          </a:xfrm>
          <a:prstGeom prst="borderCallout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PŘÍRODOPIS</a:t>
            </a:r>
            <a:endParaRPr lang="cs-CZ" dirty="0"/>
          </a:p>
        </p:txBody>
      </p:sp>
      <p:sp>
        <p:nvSpPr>
          <p:cNvPr id="16" name="Čárový popisek 1 15"/>
          <p:cNvSpPr/>
          <p:nvPr/>
        </p:nvSpPr>
        <p:spPr>
          <a:xfrm>
            <a:off x="5991098" y="4193468"/>
            <a:ext cx="2088232" cy="436119"/>
          </a:xfrm>
          <a:prstGeom prst="borderCallout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FYZIKA</a:t>
            </a:r>
            <a:endParaRPr lang="cs-CZ" dirty="0"/>
          </a:p>
        </p:txBody>
      </p:sp>
      <p:sp>
        <p:nvSpPr>
          <p:cNvPr id="17" name="Šipka doprava 16"/>
          <p:cNvSpPr/>
          <p:nvPr/>
        </p:nvSpPr>
        <p:spPr>
          <a:xfrm>
            <a:off x="3986057" y="4193468"/>
            <a:ext cx="10081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4029858" y="5301208"/>
            <a:ext cx="10081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Čárový popisek 1 18"/>
          <p:cNvSpPr/>
          <p:nvPr/>
        </p:nvSpPr>
        <p:spPr>
          <a:xfrm>
            <a:off x="6012160" y="5217662"/>
            <a:ext cx="2088232" cy="436119"/>
          </a:xfrm>
          <a:prstGeom prst="borderCallout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LÉKAŘSTVÍ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8743624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5" grpId="0" animBg="1"/>
      <p:bldP spid="16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Nové vědy objevené ŘEKY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107085"/>
          </a:xfrm>
        </p:spPr>
        <p:txBody>
          <a:bodyPr>
            <a:noAutofit/>
          </a:bodyPr>
          <a:lstStyle/>
          <a:p>
            <a:r>
              <a:rPr lang="cs-CZ" dirty="0" smtClean="0"/>
              <a:t>Někteří řečtí myslitelé se nazývali milovníci               </a:t>
            </a:r>
          </a:p>
          <a:p>
            <a:endParaRPr lang="cs-CZ" sz="1400" dirty="0" smtClean="0"/>
          </a:p>
          <a:p>
            <a:r>
              <a:rPr lang="cs-CZ" dirty="0" smtClean="0"/>
              <a:t>Věda, kterou se začali zabývat se nazývá</a:t>
            </a:r>
          </a:p>
          <a:p>
            <a:endParaRPr lang="cs-CZ" sz="1400" dirty="0"/>
          </a:p>
          <a:p>
            <a:r>
              <a:rPr lang="cs-CZ" dirty="0" smtClean="0"/>
              <a:t>Filosofové hledali příčiny vzniku  </a:t>
            </a:r>
          </a:p>
          <a:p>
            <a:r>
              <a:rPr lang="cs-CZ" dirty="0" smtClean="0"/>
              <a:t>Další věda, jejíž základy Řekové položili byl   </a:t>
            </a:r>
          </a:p>
          <a:p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975958"/>
            <a:ext cx="20882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moudrosti.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30033" y="2852936"/>
            <a:ext cx="17977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filosofie.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72200" y="3212976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tx2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světa.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4435775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tx2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dějepis.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8926005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43608" y="5829300"/>
            <a:ext cx="316835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Aristoteles – jeden z nejvýznamnějších filosofů</a:t>
            </a:r>
            <a:endParaRPr lang="cs-CZ" dirty="0"/>
          </a:p>
        </p:txBody>
      </p:sp>
      <p:pic>
        <p:nvPicPr>
          <p:cNvPr id="3" name="Picture 2" descr="Soubor:Aristoteles Louvr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4300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AGMA Hérodot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14300"/>
            <a:ext cx="40005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5348114" y="5833281"/>
            <a:ext cx="316835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Herodotos – je považován za zakladatele dějepisu.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5092877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Lékařství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686800" cy="4525963"/>
          </a:xfrm>
        </p:spPr>
        <p:txBody>
          <a:bodyPr>
            <a:noAutofit/>
          </a:bodyPr>
          <a:lstStyle/>
          <a:p>
            <a:r>
              <a:rPr lang="cs-CZ" dirty="0" smtClean="0"/>
              <a:t>Bohem lékařství byl                   . </a:t>
            </a:r>
          </a:p>
          <a:p>
            <a:r>
              <a:rPr lang="cs-CZ" dirty="0" smtClean="0"/>
              <a:t>Významným řeckým lékařem byl                     </a:t>
            </a:r>
            <a:r>
              <a:rPr lang="cs-CZ" dirty="0" smtClean="0"/>
              <a:t>. </a:t>
            </a:r>
            <a:endParaRPr lang="cs-CZ" dirty="0" smtClean="0"/>
          </a:p>
          <a:p>
            <a:r>
              <a:rPr lang="cs-CZ" dirty="0" smtClean="0"/>
              <a:t>Stal se zakladatelem                  . </a:t>
            </a:r>
          </a:p>
          <a:p>
            <a:r>
              <a:rPr lang="cs-CZ" dirty="0" smtClean="0"/>
              <a:t>Asi nejslavnějším lékařem byl                 .</a:t>
            </a:r>
          </a:p>
          <a:p>
            <a:r>
              <a:rPr lang="cs-CZ" dirty="0" smtClean="0"/>
              <a:t>Byl praktickým lékařem na dvoře římského</a:t>
            </a:r>
          </a:p>
          <a:p>
            <a:pPr lvl="4"/>
            <a:endParaRPr lang="cs-CZ" dirty="0"/>
          </a:p>
          <a:p>
            <a:r>
              <a:rPr lang="cs-CZ" dirty="0" smtClean="0"/>
              <a:t>Lékařské umění Řeků zachovali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6" y="1196752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Asklépios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16216" y="1847427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Hippokratés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2852936"/>
            <a:ext cx="18482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chirurgie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6176" y="3501008"/>
            <a:ext cx="1848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Galénos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7584" y="4581128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císaře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88224" y="5229200"/>
            <a:ext cx="1681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Římané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7461470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1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3384376" cy="4842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3528" y="620688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Socha Asklépia v Kroměříži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16016" y="620688"/>
            <a:ext cx="41044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latin typeface="Comic Sans MS" pitchFamily="66" charset="0"/>
              </a:rPr>
              <a:t>Asklépiův</a:t>
            </a:r>
            <a:r>
              <a:rPr lang="cs-CZ" sz="2000" dirty="0" smtClean="0">
                <a:latin typeface="Comic Sans MS" pitchFamily="66" charset="0"/>
              </a:rPr>
              <a:t> had – symbol léčení</a:t>
            </a:r>
            <a:endParaRPr lang="cs-CZ" sz="2000" dirty="0">
              <a:latin typeface="Comic Sans MS" pitchFamily="66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84784"/>
            <a:ext cx="2520280" cy="4875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90845346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Zopakujme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Kde se učili Řekové číst a psát ?</a:t>
            </a:r>
          </a:p>
          <a:p>
            <a:r>
              <a:rPr lang="cs-CZ" dirty="0" smtClean="0"/>
              <a:t>Který předmět byl ve škole důležitou součástí vyučování?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527952" y="1556792"/>
            <a:ext cx="1981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Bradley Hand ITC" pitchFamily="66" charset="0"/>
              </a:rPr>
              <a:t>Ve škole.</a:t>
            </a:r>
            <a:endParaRPr lang="cs-CZ" sz="3200" b="1" dirty="0">
              <a:solidFill>
                <a:srgbClr val="0070C0"/>
              </a:solidFill>
              <a:latin typeface="Bradley Hand ITC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3717032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 se nazývá jeden z nejvýznamnějších filosofů 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64778" y="3631763"/>
            <a:ext cx="1975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ARISTOTELES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2651342"/>
            <a:ext cx="20157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Bradley Hand ITC" pitchFamily="66" charset="0"/>
              </a:rPr>
              <a:t>Tělocvik.</a:t>
            </a:r>
            <a:endParaRPr lang="cs-CZ" sz="3200" b="1" dirty="0">
              <a:solidFill>
                <a:srgbClr val="0070C0"/>
              </a:solidFill>
              <a:latin typeface="Bradley Hand ITC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4293096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Kdo je považován za zakladatele dějepisu?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47330" y="4293096"/>
            <a:ext cx="1753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HERODOTOS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5" y="4941168"/>
            <a:ext cx="4169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Komu říkali Řekové milovníci moudrosti?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47330" y="4941168"/>
            <a:ext cx="1560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FILOSOFŮM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45" y="5548590"/>
            <a:ext cx="4032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 říkáme řeckému bohu lékařství?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47330" y="5557458"/>
            <a:ext cx="17769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AISKLÉPIOS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6124654"/>
            <a:ext cx="4010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Kdo se stal zakladatelem chirurgie?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76984" y="6124654"/>
            <a:ext cx="2035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HIPPOKRATÉS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7461470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395536" y="260648"/>
            <a:ext cx="8458200" cy="1222375"/>
          </a:xfrm>
        </p:spPr>
        <p:txBody>
          <a:bodyPr/>
          <a:lstStyle/>
          <a:p>
            <a:r>
              <a:rPr lang="cs-CZ" dirty="0" smtClean="0"/>
              <a:t>To je všechno, Děkuji za pozornost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Marian Hrabovský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5161022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>
                <a:hlinkClick r:id="rId2"/>
              </a:rPr>
              <a:t>http://cs.wikipedia.org/wiki/%C5%98eck%C3%A9_p%C3%ADsmo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://cs.wikipedia.org/wiki/Soubor:Aristoteles_Louvre.jpg</a:t>
            </a:r>
          </a:p>
          <a:p>
            <a:r>
              <a:rPr lang="cs-CZ" dirty="0">
                <a:hlinkClick r:id="rId3"/>
              </a:rPr>
              <a:t>http://cs.wikipedia.org/wiki/Soubor:AGMA_H%C3%A9rodote.jpg</a:t>
            </a: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://cs.wikipedia.org/wiki/Soubor:%</a:t>
            </a:r>
            <a:r>
              <a:rPr lang="cs-CZ" dirty="0" smtClean="0">
                <a:hlinkClick r:id="rId3"/>
              </a:rPr>
              <a:t>C5%98eck%C3%A1-abeceda.png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http://cs.wikipedia.org/wiki/%</a:t>
            </a:r>
            <a:r>
              <a:rPr lang="cs-CZ" dirty="0" smtClean="0">
                <a:hlinkClick r:id="rId4"/>
              </a:rPr>
              <a:t>C5%98eck%C3%A1_abeceda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cs.wikipedia.org/wiki/Soubor:Asclepius_Krom%C4%9B%C5%99%C3%AD%C5%BE.jpg</a:t>
            </a:r>
            <a:endParaRPr lang="cs-CZ" dirty="0" smtClean="0"/>
          </a:p>
          <a:p>
            <a:r>
              <a:rPr lang="cs-CZ">
                <a:hlinkClick r:id="rId6"/>
              </a:rPr>
              <a:t>http://</a:t>
            </a:r>
            <a:r>
              <a:rPr lang="cs-CZ" smtClean="0">
                <a:hlinkClick r:id="rId6"/>
              </a:rPr>
              <a:t>cs.wikipedia.org/wiki/Soubor:Rod_of_asclepius_left_drk.svg</a:t>
            </a:r>
            <a:endParaRPr lang="cs-CZ" dirty="0" smtClean="0"/>
          </a:p>
          <a:p>
            <a:r>
              <a:rPr lang="cs-CZ" dirty="0" smtClean="0"/>
              <a:t>Doc. Dr. M. </a:t>
            </a:r>
            <a:r>
              <a:rPr lang="cs-CZ" dirty="0" err="1" smtClean="0"/>
              <a:t>Skladaný</a:t>
            </a:r>
            <a:r>
              <a:rPr lang="cs-CZ" dirty="0" smtClean="0"/>
              <a:t>, </a:t>
            </a:r>
            <a:r>
              <a:rPr lang="cs-CZ" dirty="0" err="1" smtClean="0"/>
              <a:t>Csc</a:t>
            </a:r>
            <a:r>
              <a:rPr lang="cs-CZ" dirty="0" smtClean="0"/>
              <a:t>.,doc. Dr. T. Jílek, </a:t>
            </a:r>
            <a:r>
              <a:rPr lang="cs-CZ" dirty="0" err="1" smtClean="0"/>
              <a:t>Csc.</a:t>
            </a:r>
            <a:r>
              <a:rPr lang="cs-CZ" dirty="0" smtClean="0"/>
              <a:t>, dr. M. Orságová, Dějepis pro 5. ročník ZŠ, SPN Praha, 1989 Martin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0805834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7603805"/>
      </p:ext>
    </p:extLst>
  </p:cSld>
  <p:clrMapOvr>
    <a:masterClrMapping/>
  </p:clrMapOvr>
  <p:transition spd="slow">
    <p:cover dir="lu"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573</TotalTime>
  <Words>458</Words>
  <Application>Microsoft Office PowerPoint</Application>
  <PresentationFormat>Předvádění na obrazovce (4:3)</PresentationFormat>
  <Paragraphs>112</Paragraphs>
  <Slides>15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Snímek 1</vt:lpstr>
      <vt:lpstr>Snímek 2</vt:lpstr>
      <vt:lpstr>Řecká vzdělanost a věda </vt:lpstr>
      <vt:lpstr>Jak se vzdělávali mladí Řekové?</vt:lpstr>
      <vt:lpstr>Ukázky řeckého písma</vt:lpstr>
      <vt:lpstr>Výjevy z řecké školy</vt:lpstr>
      <vt:lpstr>Jaké vědy se ve starověkém řecku rozvíjely?</vt:lpstr>
      <vt:lpstr>Nové vědy objevené ŘEKY</vt:lpstr>
      <vt:lpstr>Snímek 9</vt:lpstr>
      <vt:lpstr>Lékařství</vt:lpstr>
      <vt:lpstr>Snímek 11</vt:lpstr>
      <vt:lpstr>Zopakujme si</vt:lpstr>
      <vt:lpstr>To je všechno, Děkuji za pozornost</vt:lpstr>
      <vt:lpstr>Použité zdroje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Velká řecká kolonizace</dc:title>
  <dc:creator>domácí</dc:creator>
  <cp:lastModifiedBy>U1</cp:lastModifiedBy>
  <cp:revision>52</cp:revision>
  <dcterms:created xsi:type="dcterms:W3CDTF">2012-02-28T07:37:54Z</dcterms:created>
  <dcterms:modified xsi:type="dcterms:W3CDTF">2012-06-21T19:48:43Z</dcterms:modified>
</cp:coreProperties>
</file>