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64" r:id="rId2"/>
    <p:sldId id="265" r:id="rId3"/>
    <p:sldId id="266" r:id="rId4"/>
    <p:sldId id="260" r:id="rId5"/>
    <p:sldId id="271" r:id="rId6"/>
    <p:sldId id="272" r:id="rId7"/>
    <p:sldId id="267" r:id="rId8"/>
    <p:sldId id="262" r:id="rId9"/>
    <p:sldId id="269" r:id="rId10"/>
    <p:sldId id="275" r:id="rId11"/>
    <p:sldId id="257" r:id="rId12"/>
    <p:sldId id="273" r:id="rId13"/>
    <p:sldId id="276" r:id="rId14"/>
    <p:sldId id="277" r:id="rId15"/>
    <p:sldId id="278" r:id="rId16"/>
    <p:sldId id="281" r:id="rId17"/>
    <p:sldId id="282" r:id="rId18"/>
    <p:sldId id="279" r:id="rId19"/>
    <p:sldId id="283" r:id="rId20"/>
    <p:sldId id="258" r:id="rId21"/>
    <p:sldId id="263" r:id="rId22"/>
    <p:sldId id="26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851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41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VY_32_INOVACE_14_Pravěk a Starověk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Marian Hrabovský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Vývoj společnosti v pravěku a starověku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24816" custLinFactNeighborY="2626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725" custLinFactNeighborY="-37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CDADD95-BC2B-43A5-A5B3-2B5EB0C26F60}" type="presOf" srcId="{D1B46980-6531-4606-95E6-44980827E919}" destId="{6140AFEC-043D-4C43-A2F9-D0F5331DF3A3}" srcOrd="0" destOrd="0" presId="urn:microsoft.com/office/officeart/2005/8/layout/target3"/>
    <dgm:cxn modelId="{970B675D-3E5F-4BAA-AF1B-FB1712FB8135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F7B8453-3AA0-4F14-B64D-B60F97647DF2}" type="presOf" srcId="{4C35D32F-0EAB-4CD7-82EE-45574DC2A586}" destId="{890E4F0B-2866-4A3F-A3C7-2A14B1797930}" srcOrd="1" destOrd="0" presId="urn:microsoft.com/office/officeart/2005/8/layout/target3"/>
    <dgm:cxn modelId="{A53B5DB2-8A4A-4734-AA2F-B20758AD29E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D5D937E-07EF-4922-8590-6616705F3449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3B6B4D-E769-4B7B-9FAF-A7F5DF6A8200}" type="presOf" srcId="{B651F6E3-6281-48DB-9319-2AEAFDAE7572}" destId="{6BB5E863-4638-4E1D-BFDE-399D028AC4ED}" srcOrd="1" destOrd="0" presId="urn:microsoft.com/office/officeart/2005/8/layout/target3"/>
    <dgm:cxn modelId="{F6CE84FC-7537-445E-A95F-8239B516743E}" type="presOf" srcId="{757F3AB3-0718-4624-B441-E567A8F0AB56}" destId="{333A1088-737F-45CB-B68E-254E46348037}" srcOrd="0" destOrd="0" presId="urn:microsoft.com/office/officeart/2005/8/layout/target3"/>
    <dgm:cxn modelId="{AEE7654C-8181-4F3E-90F2-2D709F062A64}" type="presOf" srcId="{4C35D32F-0EAB-4CD7-82EE-45574DC2A586}" destId="{8BEBB6EC-1DAA-4CAC-8A25-BC0FCBD5DBD5}" srcOrd="0" destOrd="0" presId="urn:microsoft.com/office/officeart/2005/8/layout/target3"/>
    <dgm:cxn modelId="{DE53D4F8-3E31-41B6-BD47-CBF5CAA65D26}" type="presOf" srcId="{D8197B8C-B260-4A16-BDF4-0947B075E274}" destId="{25B08C86-7E15-44DC-BE7F-FFB55DD49D12}" srcOrd="0" destOrd="0" presId="urn:microsoft.com/office/officeart/2005/8/layout/target3"/>
    <dgm:cxn modelId="{992FF056-DDF9-4D94-BA4E-B6496944AA14}" type="presOf" srcId="{D1D4F407-5343-4D3F-B5B9-D407B03CAEB4}" destId="{AED2198E-93D5-4001-81B4-73124B309672}" srcOrd="1" destOrd="0" presId="urn:microsoft.com/office/officeart/2005/8/layout/target3"/>
    <dgm:cxn modelId="{77D16038-A74F-4F65-8E57-23E42F33700A}" type="presOf" srcId="{D8197B8C-B260-4A16-BDF4-0947B075E274}" destId="{5A5FFA88-C948-4069-8E93-59FA12366E83}" srcOrd="1" destOrd="0" presId="urn:microsoft.com/office/officeart/2005/8/layout/target3"/>
    <dgm:cxn modelId="{E53762EE-0A2D-423C-B3ED-EF0A48F9431D}" type="presParOf" srcId="{333A1088-737F-45CB-B68E-254E46348037}" destId="{F5ABB229-8D3B-4694-996A-96F23CF14429}" srcOrd="0" destOrd="0" presId="urn:microsoft.com/office/officeart/2005/8/layout/target3"/>
    <dgm:cxn modelId="{C00F7BFF-CD44-470D-B0F7-9D09BD20C3C3}" type="presParOf" srcId="{333A1088-737F-45CB-B68E-254E46348037}" destId="{F41139FD-01EE-4571-8B17-4FB00FC51163}" srcOrd="1" destOrd="0" presId="urn:microsoft.com/office/officeart/2005/8/layout/target3"/>
    <dgm:cxn modelId="{0EE5493B-0D5E-481F-A6E9-73E3943CFFCE}" type="presParOf" srcId="{333A1088-737F-45CB-B68E-254E46348037}" destId="{D005CE8C-CC26-4C3E-AC11-E15060ECD759}" srcOrd="2" destOrd="0" presId="urn:microsoft.com/office/officeart/2005/8/layout/target3"/>
    <dgm:cxn modelId="{2694A8F1-2EC6-4CA8-816E-7657B8476657}" type="presParOf" srcId="{333A1088-737F-45CB-B68E-254E46348037}" destId="{2C702D82-9B77-49B7-9568-BB8EB47C3372}" srcOrd="3" destOrd="0" presId="urn:microsoft.com/office/officeart/2005/8/layout/target3"/>
    <dgm:cxn modelId="{361536C7-DF2B-4B71-BD60-20DB30A4A2CA}" type="presParOf" srcId="{333A1088-737F-45CB-B68E-254E46348037}" destId="{A52A0455-90FF-4808-ABD0-F02540D31D5A}" srcOrd="4" destOrd="0" presId="urn:microsoft.com/office/officeart/2005/8/layout/target3"/>
    <dgm:cxn modelId="{96F672FE-F937-4182-B9D8-8586F66A65AC}" type="presParOf" srcId="{333A1088-737F-45CB-B68E-254E46348037}" destId="{6140AFEC-043D-4C43-A2F9-D0F5331DF3A3}" srcOrd="5" destOrd="0" presId="urn:microsoft.com/office/officeart/2005/8/layout/target3"/>
    <dgm:cxn modelId="{2813CD4B-7107-4D2B-988B-AC609495B971}" type="presParOf" srcId="{333A1088-737F-45CB-B68E-254E46348037}" destId="{9358AC05-5D7D-4327-9F80-1AD486AEA664}" srcOrd="6" destOrd="0" presId="urn:microsoft.com/office/officeart/2005/8/layout/target3"/>
    <dgm:cxn modelId="{DC0EEE25-E061-4EE2-8372-3E72575C29E0}" type="presParOf" srcId="{333A1088-737F-45CB-B68E-254E46348037}" destId="{313FC574-E1CD-4FB4-B054-0B805CE0447D}" srcOrd="7" destOrd="0" presId="urn:microsoft.com/office/officeart/2005/8/layout/target3"/>
    <dgm:cxn modelId="{90845C93-C506-4248-AC75-E7A98CAC5681}" type="presParOf" srcId="{333A1088-737F-45CB-B68E-254E46348037}" destId="{619D679B-A015-4ECF-8348-D1034C574F40}" srcOrd="8" destOrd="0" presId="urn:microsoft.com/office/officeart/2005/8/layout/target3"/>
    <dgm:cxn modelId="{93720225-C96B-4265-BAA2-738CD85020D5}" type="presParOf" srcId="{333A1088-737F-45CB-B68E-254E46348037}" destId="{322283A8-4A27-4CDA-BAE3-F381106A9174}" srcOrd="9" destOrd="0" presId="urn:microsoft.com/office/officeart/2005/8/layout/target3"/>
    <dgm:cxn modelId="{1B66EEC3-40BE-4BEF-9F1A-68204CD89B22}" type="presParOf" srcId="{333A1088-737F-45CB-B68E-254E46348037}" destId="{FFC9F71D-1B4F-4AD9-A4A6-86ADEFC8AF5C}" srcOrd="10" destOrd="0" presId="urn:microsoft.com/office/officeart/2005/8/layout/target3"/>
    <dgm:cxn modelId="{2F915998-3B88-41D7-A7DF-8B94A6BCE8A0}" type="presParOf" srcId="{333A1088-737F-45CB-B68E-254E46348037}" destId="{25B08C86-7E15-44DC-BE7F-FFB55DD49D12}" srcOrd="11" destOrd="0" presId="urn:microsoft.com/office/officeart/2005/8/layout/target3"/>
    <dgm:cxn modelId="{1952094A-B112-4411-9D0B-5891D80D02A3}" type="presParOf" srcId="{333A1088-737F-45CB-B68E-254E46348037}" destId="{76644BE8-9D7C-4C09-B250-3D10AF48CBB7}" srcOrd="12" destOrd="0" presId="urn:microsoft.com/office/officeart/2005/8/layout/target3"/>
    <dgm:cxn modelId="{9F459B9F-FDA2-4E44-B90E-5920D3603C6E}" type="presParOf" srcId="{333A1088-737F-45CB-B68E-254E46348037}" destId="{EE85B701-7295-41C0-BA7A-34D3756A2AE6}" srcOrd="13" destOrd="0" presId="urn:microsoft.com/office/officeart/2005/8/layout/target3"/>
    <dgm:cxn modelId="{8AC5F677-318F-415C-89D0-47C2BFB36929}" type="presParOf" srcId="{333A1088-737F-45CB-B68E-254E46348037}" destId="{8BEBB6EC-1DAA-4CAC-8A25-BC0FCBD5DBD5}" srcOrd="14" destOrd="0" presId="urn:microsoft.com/office/officeart/2005/8/layout/target3"/>
    <dgm:cxn modelId="{3627B2DD-7A0B-4AE3-8907-360B7337F4E9}" type="presParOf" srcId="{333A1088-737F-45CB-B68E-254E46348037}" destId="{AED2198E-93D5-4001-81B4-73124B309672}" srcOrd="15" destOrd="0" presId="urn:microsoft.com/office/officeart/2005/8/layout/target3"/>
    <dgm:cxn modelId="{D9FB518B-9D5F-4474-9694-AC142A8DE563}" type="presParOf" srcId="{333A1088-737F-45CB-B68E-254E46348037}" destId="{2BE915AB-18AA-4053-B92C-3BFC9ED204BB}" srcOrd="16" destOrd="0" presId="urn:microsoft.com/office/officeart/2005/8/layout/target3"/>
    <dgm:cxn modelId="{6F808ED7-ED61-462A-9663-AF417974CC98}" type="presParOf" srcId="{333A1088-737F-45CB-B68E-254E46348037}" destId="{6BB5E863-4638-4E1D-BFDE-399D028AC4ED}" srcOrd="17" destOrd="0" presId="urn:microsoft.com/office/officeart/2005/8/layout/target3"/>
    <dgm:cxn modelId="{0308F826-2CDD-4F3D-A95A-9169C7468F02}" type="presParOf" srcId="{333A1088-737F-45CB-B68E-254E46348037}" destId="{5A5FFA88-C948-4069-8E93-59FA12366E83}" srcOrd="18" destOrd="0" presId="urn:microsoft.com/office/officeart/2005/8/layout/target3"/>
    <dgm:cxn modelId="{75098D22-6E5B-4EE6-B932-BF6EBF385D2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53494" cy="2553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6747" y="0"/>
          <a:ext cx="5657663" cy="2553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Osoblaha</a:t>
          </a:r>
          <a:endParaRPr lang="cs-CZ" sz="2000" kern="1200" dirty="0"/>
        </a:p>
      </dsp:txBody>
      <dsp:txXfrm>
        <a:off x="1276747" y="0"/>
        <a:ext cx="5657663" cy="408559"/>
      </dsp:txXfrm>
    </dsp:sp>
    <dsp:sp modelId="{A52A0455-90FF-4808-ABD0-F02540D31D5A}">
      <dsp:nvSpPr>
        <dsp:cNvPr id="0" name=""/>
        <dsp:cNvSpPr/>
      </dsp:nvSpPr>
      <dsp:spPr>
        <a:xfrm>
          <a:off x="288692" y="433028"/>
          <a:ext cx="2017260" cy="201726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6747" y="408559"/>
          <a:ext cx="5657663" cy="20172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Marian Hrabovský</a:t>
          </a:r>
          <a:endParaRPr lang="cs-CZ" sz="2000" kern="1200" dirty="0"/>
        </a:p>
      </dsp:txBody>
      <dsp:txXfrm>
        <a:off x="1276747" y="408559"/>
        <a:ext cx="5657663" cy="408559"/>
      </dsp:txXfrm>
    </dsp:sp>
    <dsp:sp modelId="{313FC574-E1CD-4FB4-B054-0B805CE0447D}">
      <dsp:nvSpPr>
        <dsp:cNvPr id="0" name=""/>
        <dsp:cNvSpPr/>
      </dsp:nvSpPr>
      <dsp:spPr>
        <a:xfrm>
          <a:off x="536233" y="817118"/>
          <a:ext cx="1481026" cy="14810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6747" y="811564"/>
          <a:ext cx="5657663" cy="14810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VY_32_INOVACE_14_Pravěk a Starověk</a:t>
          </a:r>
          <a:endParaRPr lang="cs-CZ" sz="2000" kern="1200" dirty="0"/>
        </a:p>
      </dsp:txBody>
      <dsp:txXfrm>
        <a:off x="1276747" y="811564"/>
        <a:ext cx="5657663" cy="408559"/>
      </dsp:txXfrm>
    </dsp:sp>
    <dsp:sp modelId="{FFC9F71D-1B4F-4AD9-A4A6-86ADEFC8AF5C}">
      <dsp:nvSpPr>
        <dsp:cNvPr id="0" name=""/>
        <dsp:cNvSpPr/>
      </dsp:nvSpPr>
      <dsp:spPr>
        <a:xfrm>
          <a:off x="804350" y="1225677"/>
          <a:ext cx="944792" cy="9447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6747" y="1225677"/>
          <a:ext cx="5657663" cy="9447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Vývoj společnosti v pravěku a starověku </a:t>
          </a:r>
          <a:endParaRPr lang="cs-CZ" sz="2000" kern="1200" dirty="0"/>
        </a:p>
      </dsp:txBody>
      <dsp:txXfrm>
        <a:off x="1276747" y="1225677"/>
        <a:ext cx="5657663" cy="408559"/>
      </dsp:txXfrm>
    </dsp:sp>
    <dsp:sp modelId="{EE85B701-7295-41C0-BA7A-34D3756A2AE6}">
      <dsp:nvSpPr>
        <dsp:cNvPr id="0" name=""/>
        <dsp:cNvSpPr/>
      </dsp:nvSpPr>
      <dsp:spPr>
        <a:xfrm>
          <a:off x="1072467" y="1634236"/>
          <a:ext cx="408559" cy="4085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6747" y="1634236"/>
          <a:ext cx="5657663" cy="4085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6747" y="1634236"/>
        <a:ext cx="5657663" cy="4085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7105DB-D3AD-4C48-90AD-BA087F7E930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BC8BA9-4F55-4A58-8D6C-EA6C37865E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4035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16918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2758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2758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2758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44084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44084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l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cover dir="l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cover dir="l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 dir="lu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%C3%A9tis" TargetMode="External"/><Relationship Id="rId7" Type="http://schemas.openxmlformats.org/officeDocument/2006/relationships/image" Target="../media/image8.jpeg"/><Relationship Id="rId2" Type="http://schemas.openxmlformats.org/officeDocument/2006/relationships/hyperlink" Target="http://cs.wikipedia.org/wiki/Amfor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7/78/Judgement_of_Paris_Louvre_F287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4/42/Amphora_birth_Athena_Louvre_F32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d/Crater_Orestes_Pylades_Louvre_K404.jp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rojsk%C3%A1_v%C3%A1lka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chliemann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cs.wikipedia.org/wiki/Hom%C3%A9r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b/ba/Akhilleus_Patroklos_Antikensammlung_Berlin_F2278.jp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cs.wikipedia.org/wiki/Afrodit%C3%A9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b/NAMA_Ath%C3%A9na_Varvakeion.jpg" TargetMode="External"/><Relationship Id="rId2" Type="http://schemas.openxmlformats.org/officeDocument/2006/relationships/hyperlink" Target="http://cs.wikipedia.org/wiki/Ath%C3%A9na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8/Lightmatter_acropolis.jpg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rater_Orestes_Pylades_Louvre_K404.jpg" TargetMode="External"/><Relationship Id="rId13" Type="http://schemas.openxmlformats.org/officeDocument/2006/relationships/hyperlink" Target="http://cs.wikipedia.org/wiki/Soubor:2006_01_21_Ath%C3%A8nes_Parth%C3%A9non.JPG" TargetMode="External"/><Relationship Id="rId3" Type="http://schemas.openxmlformats.org/officeDocument/2006/relationships/hyperlink" Target="http://cs.wikipedia.org/wiki/Soubor:Homer_British_Museum.jpg" TargetMode="External"/><Relationship Id="rId7" Type="http://schemas.openxmlformats.org/officeDocument/2006/relationships/hyperlink" Target="http://cs.wikipedia.org/wiki/Soubor:Greek_Marble_Statue_of_Aphrodite_Anadyomene_(Hair-Binding).jpg" TargetMode="External"/><Relationship Id="rId12" Type="http://schemas.openxmlformats.org/officeDocument/2006/relationships/hyperlink" Target="http://cs.wikipedia.org/wiki/Soubor:Classical_orders_from_the_Encyclopedie.png" TargetMode="External"/><Relationship Id="rId2" Type="http://schemas.openxmlformats.org/officeDocument/2006/relationships/hyperlink" Target="http://cs.wikipedia.org/wiki/Trojsk%C3%A1_v%C3%A1lka" TargetMode="External"/><Relationship Id="rId16" Type="http://schemas.openxmlformats.org/officeDocument/2006/relationships/hyperlink" Target="http://cs.wikipedia.org/wiki/Soubor:Olympia_-_Palaestra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udgement_of_Paris_Louvre_F287.jpg" TargetMode="External"/><Relationship Id="rId11" Type="http://schemas.openxmlformats.org/officeDocument/2006/relationships/hyperlink" Target="http://cs.wikipedia.org/wiki/Soubor:Panoramic-Athens.jpg" TargetMode="External"/><Relationship Id="rId5" Type="http://schemas.openxmlformats.org/officeDocument/2006/relationships/hyperlink" Target="http://cs.wikipedia.org/wiki/Soubor:Lemnia_torso04_pushkin.jpg" TargetMode="External"/><Relationship Id="rId15" Type="http://schemas.openxmlformats.org/officeDocument/2006/relationships/hyperlink" Target="http://cs.wikipedia.org/wiki/Soubor:Epidaurus_Theater.jpg" TargetMode="External"/><Relationship Id="rId10" Type="http://schemas.openxmlformats.org/officeDocument/2006/relationships/hyperlink" Target="http://cs.wikipedia.org/wiki/Soubor:Lightmatter_acropolis.jpg" TargetMode="External"/><Relationship Id="rId4" Type="http://schemas.openxmlformats.org/officeDocument/2006/relationships/hyperlink" Target="http://cs.wikipedia.org/wiki/Soubor:Lampadedromia_Louvre_N3357.jpg" TargetMode="External"/><Relationship Id="rId9" Type="http://schemas.openxmlformats.org/officeDocument/2006/relationships/hyperlink" Target="http://cs.wikipedia.org/wiki/Soubor:Amphora_birth_Athena_Louvre_F32.jpg" TargetMode="External"/><Relationship Id="rId14" Type="http://schemas.openxmlformats.org/officeDocument/2006/relationships/hyperlink" Target="http://cs.wikipedia.org/wiki/Soubor:Dionysos_Mosai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3370596493"/>
              </p:ext>
            </p:extLst>
          </p:nvPr>
        </p:nvGraphicFramePr>
        <p:xfrm>
          <a:off x="1237989" y="457200"/>
          <a:ext cx="6934411" cy="2553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642088" y="3274621"/>
            <a:ext cx="7859844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Starověké Řecko </a:t>
            </a:r>
            <a:r>
              <a:rPr kumimoji="0" lang="cs-CZ" sz="3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– Řecká kultura 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 umění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DIGITÁLNÍ UČEBNÍ MATERIÁL 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Prezentace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787749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91806912"/>
              </p:ext>
            </p:extLst>
          </p:nvPr>
        </p:nvGraphicFramePr>
        <p:xfrm>
          <a:off x="1275184" y="620688"/>
          <a:ext cx="6096000" cy="31465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 vytvoření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 </a:t>
                      </a:r>
                      <a:r>
                        <a:rPr lang="cs-CZ" sz="1200" dirty="0" smtClean="0">
                          <a:effectLst/>
                        </a:rPr>
                        <a:t>duben  2012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6.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Popis </a:t>
                      </a: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</a:rPr>
                        <a:t>Prezentace  </a:t>
                      </a:r>
                      <a:r>
                        <a:rPr lang="cs-CZ" sz="1200" dirty="0">
                          <a:effectLst/>
                        </a:rPr>
                        <a:t>je </a:t>
                      </a:r>
                      <a:r>
                        <a:rPr lang="cs-CZ" sz="1200" dirty="0" smtClean="0">
                          <a:effectLst/>
                        </a:rPr>
                        <a:t>určena </a:t>
                      </a:r>
                      <a:r>
                        <a:rPr lang="cs-CZ" sz="1200" dirty="0">
                          <a:effectLst/>
                        </a:rPr>
                        <a:t>k </a:t>
                      </a:r>
                      <a:r>
                        <a:rPr lang="cs-CZ" sz="1200" dirty="0" smtClean="0">
                          <a:effectLst/>
                        </a:rPr>
                        <a:t>opakování </a:t>
                      </a:r>
                      <a:r>
                        <a:rPr lang="cs-CZ" sz="1200" dirty="0">
                          <a:effectLst/>
                        </a:rPr>
                        <a:t>tématu Vznik a vývoj lidské společnosti v pravěku a starověku. </a:t>
                      </a:r>
                      <a:r>
                        <a:rPr lang="cs-CZ" sz="1200" dirty="0" smtClean="0">
                          <a:effectLst/>
                        </a:rPr>
                        <a:t>Je zaměřena na opakování učiva o</a:t>
                      </a:r>
                      <a:r>
                        <a:rPr lang="cs-CZ" sz="1200" baseline="0" dirty="0" smtClean="0">
                          <a:effectLst/>
                        </a:rPr>
                        <a:t> řecké kultuře a umění. </a:t>
                      </a:r>
                      <a:r>
                        <a:rPr lang="cs-CZ" sz="1200" dirty="0" smtClean="0">
                          <a:effectLst/>
                        </a:rPr>
                        <a:t>Rozvíjí </a:t>
                      </a:r>
                      <a:r>
                        <a:rPr lang="cs-CZ" sz="1200" dirty="0">
                          <a:effectLst/>
                        </a:rPr>
                        <a:t>kompetence k učení a řešení problému. Dále rozvíjí komunikační dovednosti a zlepšuje čtení s porozuměním. </a:t>
                      </a:r>
                      <a:r>
                        <a:rPr lang="cs-CZ" sz="1200" dirty="0" smtClean="0">
                          <a:effectLst/>
                        </a:rPr>
                        <a:t>Prezentace  může </a:t>
                      </a:r>
                      <a:r>
                        <a:rPr lang="cs-CZ" sz="1200" dirty="0">
                          <a:effectLst/>
                        </a:rPr>
                        <a:t>být </a:t>
                      </a:r>
                      <a:r>
                        <a:rPr lang="cs-CZ" sz="1200" dirty="0" smtClean="0">
                          <a:effectLst/>
                        </a:rPr>
                        <a:t>využita </a:t>
                      </a:r>
                      <a:r>
                        <a:rPr lang="cs-CZ" sz="1200" dirty="0">
                          <a:effectLst/>
                        </a:rPr>
                        <a:t>pro práci malé až tříčlenné skupiny, celé třídy na interaktivní tabuli a také jako práce pro jednotlivce. 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9671" y="5120399"/>
            <a:ext cx="5407025" cy="104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99433264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007424" cy="1222375"/>
          </a:xfrm>
        </p:spPr>
        <p:txBody>
          <a:bodyPr/>
          <a:lstStyle/>
          <a:p>
            <a:r>
              <a:rPr lang="cs-CZ" dirty="0"/>
              <a:t>Řecká </a:t>
            </a:r>
            <a:r>
              <a:rPr lang="cs-CZ" dirty="0" smtClean="0"/>
              <a:t>kultura </a:t>
            </a:r>
            <a:r>
              <a:rPr lang="cs-CZ" dirty="0"/>
              <a:t>a </a:t>
            </a:r>
            <a:r>
              <a:rPr lang="cs-CZ" dirty="0" smtClean="0"/>
              <a:t>umění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3234828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Řekové dali světu sportovní hry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Důležitou součástí řecké výchovy a vzdělání byla tělesná kultura. </a:t>
            </a:r>
          </a:p>
          <a:p>
            <a:r>
              <a:rPr lang="cs-CZ" dirty="0" smtClean="0"/>
              <a:t>Vrcholem  pěstování krásného těly byly sportovní hry.</a:t>
            </a:r>
          </a:p>
          <a:p>
            <a:r>
              <a:rPr lang="cs-CZ" dirty="0" smtClean="0"/>
              <a:t>Při sportovních hrách se soutěžilo v běhu, skoku, házelo se oštěpem.                .</a:t>
            </a:r>
          </a:p>
          <a:p>
            <a:r>
              <a:rPr lang="cs-CZ" dirty="0" smtClean="0"/>
              <a:t>Ve vzdělání kladli Řekové důraz na literaturu     a sport.</a:t>
            </a:r>
          </a:p>
          <a:p>
            <a:r>
              <a:rPr lang="cs-CZ" dirty="0" smtClean="0"/>
              <a:t>Vzdělávali tělo i ducha.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892600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Olympijské hry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311102" y="260648"/>
            <a:ext cx="4290556" cy="639762"/>
          </a:xfrm>
        </p:spPr>
        <p:txBody>
          <a:bodyPr/>
          <a:lstStyle/>
          <a:p>
            <a:r>
              <a:rPr lang="cs-CZ" dirty="0" smtClean="0"/>
              <a:t>Olympia svatostánek </a:t>
            </a:r>
            <a:r>
              <a:rPr lang="cs-CZ" dirty="0" err="1" smtClean="0"/>
              <a:t>řeků</a:t>
            </a:r>
            <a:endParaRPr lang="cs-CZ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half" idx="3"/>
          </p:nvPr>
        </p:nvSpPr>
        <p:spPr>
          <a:xfrm>
            <a:off x="4640315" y="260648"/>
            <a:ext cx="4292241" cy="639762"/>
          </a:xfrm>
        </p:spPr>
        <p:txBody>
          <a:bodyPr>
            <a:normAutofit/>
          </a:bodyPr>
          <a:lstStyle/>
          <a:p>
            <a:r>
              <a:rPr lang="cs-CZ" dirty="0" err="1" smtClean="0"/>
              <a:t>Palaestra</a:t>
            </a:r>
            <a:r>
              <a:rPr lang="cs-CZ" dirty="0" smtClean="0"/>
              <a:t> v </a:t>
            </a:r>
            <a:r>
              <a:rPr lang="cs-CZ" dirty="0" err="1" smtClean="0"/>
              <a:t>olympii</a:t>
            </a:r>
            <a:endParaRPr lang="cs-CZ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908720"/>
            <a:ext cx="432048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8517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Olympijské hry byly pro Řeky nejslavnějšími sportovními hrami.</a:t>
            </a:r>
          </a:p>
          <a:p>
            <a:r>
              <a:rPr lang="cs-CZ" dirty="0" smtClean="0"/>
              <a:t>V době konání Olympijských her vládl posvátný mír.</a:t>
            </a:r>
          </a:p>
          <a:p>
            <a:r>
              <a:rPr lang="cs-CZ" dirty="0" smtClean="0"/>
              <a:t>Vítěz Olympijských her byl doma oslavován jako hrdina nebo bůh.</a:t>
            </a:r>
          </a:p>
          <a:p>
            <a:r>
              <a:rPr lang="cs-CZ" dirty="0" smtClean="0"/>
              <a:t>Často mu doma postavili pomník.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7878346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Sportovci byli častým námětem pro umělce</a:t>
            </a: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05728" y="303286"/>
            <a:ext cx="4292241" cy="639762"/>
          </a:xfrm>
        </p:spPr>
        <p:txBody>
          <a:bodyPr/>
          <a:lstStyle/>
          <a:p>
            <a:r>
              <a:rPr lang="cs-CZ" dirty="0" smtClean="0"/>
              <a:t>Cvičení ve škole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07581" y="908720"/>
            <a:ext cx="4288536" cy="3941763"/>
          </a:xfrm>
        </p:spPr>
        <p:txBody>
          <a:bodyPr/>
          <a:lstStyle/>
          <a:p>
            <a:r>
              <a:rPr lang="cs-CZ" dirty="0" smtClean="0"/>
              <a:t>Cvičení bylo součástí vzdělávání už ve škole byl to především zápas a cvičení v běhu a skoku. Cvičilo se bez oděvů</a:t>
            </a:r>
            <a:endParaRPr lang="cs-CZ" dirty="0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852936"/>
            <a:ext cx="4071666" cy="2736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266482" y="242532"/>
            <a:ext cx="4290556" cy="639762"/>
          </a:xfrm>
        </p:spPr>
        <p:txBody>
          <a:bodyPr/>
          <a:lstStyle/>
          <a:p>
            <a:r>
              <a:rPr lang="cs-CZ" dirty="0" smtClean="0"/>
              <a:t>Diskobolos – dílo sochaře </a:t>
            </a:r>
            <a:r>
              <a:rPr lang="cs-CZ" dirty="0" err="1" smtClean="0"/>
              <a:t>Myróna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908720"/>
            <a:ext cx="3024336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9789173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err="1" smtClean="0"/>
              <a:t>JakÉ</a:t>
            </a:r>
            <a:r>
              <a:rPr lang="cs-CZ" sz="2800" dirty="0" smtClean="0"/>
              <a:t> DRUHY umění se ve starověkém </a:t>
            </a:r>
            <a:r>
              <a:rPr lang="cs-CZ" sz="2800" dirty="0" err="1" smtClean="0"/>
              <a:t>řecku</a:t>
            </a:r>
            <a:r>
              <a:rPr lang="cs-CZ" sz="2800" dirty="0" smtClean="0"/>
              <a:t> </a:t>
            </a:r>
            <a:r>
              <a:rPr lang="cs-CZ" sz="2800" dirty="0" err="1" smtClean="0"/>
              <a:t>rozvíjelY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omic Sans MS" pitchFamily="66" charset="0"/>
              </a:rPr>
              <a:t>Řekové se věnovali:</a:t>
            </a:r>
          </a:p>
          <a:p>
            <a:r>
              <a:rPr lang="cs-CZ" dirty="0" smtClean="0"/>
              <a:t>T A Ř V Í S M L Í  </a:t>
            </a:r>
          </a:p>
          <a:p>
            <a:endParaRPr lang="cs-CZ" sz="2000" dirty="0" smtClean="0"/>
          </a:p>
          <a:p>
            <a:r>
              <a:rPr lang="cs-CZ" dirty="0" smtClean="0"/>
              <a:t>T E L I R A R U T A  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dirty="0" smtClean="0"/>
              <a:t>Ř A V S O CH T Í S   </a:t>
            </a:r>
          </a:p>
          <a:p>
            <a:endParaRPr lang="cs-CZ" sz="2000" dirty="0" smtClean="0"/>
          </a:p>
          <a:p>
            <a:r>
              <a:rPr lang="cs-CZ" dirty="0" smtClean="0"/>
              <a:t>V A D I D O L            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4067944" y="2220330"/>
            <a:ext cx="10081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Čárový popisek 1 11"/>
          <p:cNvSpPr/>
          <p:nvPr/>
        </p:nvSpPr>
        <p:spPr>
          <a:xfrm>
            <a:off x="6012160" y="2089064"/>
            <a:ext cx="2088232" cy="483437"/>
          </a:xfrm>
          <a:prstGeom prst="borderCallout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MALÍŘSTVÍ</a:t>
            </a:r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>
            <a:off x="4029858" y="3238996"/>
            <a:ext cx="10081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Čárový popisek 1 14"/>
          <p:cNvSpPr/>
          <p:nvPr/>
        </p:nvSpPr>
        <p:spPr>
          <a:xfrm>
            <a:off x="5991098" y="3142537"/>
            <a:ext cx="2088232" cy="436119"/>
          </a:xfrm>
          <a:prstGeom prst="borderCallout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16" name="Čárový popisek 1 15"/>
          <p:cNvSpPr/>
          <p:nvPr/>
        </p:nvSpPr>
        <p:spPr>
          <a:xfrm>
            <a:off x="5991098" y="4193468"/>
            <a:ext cx="2088232" cy="436119"/>
          </a:xfrm>
          <a:prstGeom prst="borderCallout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SOCHAŘSTVÍ</a:t>
            </a:r>
            <a:endParaRPr lang="cs-CZ" dirty="0"/>
          </a:p>
        </p:txBody>
      </p:sp>
      <p:sp>
        <p:nvSpPr>
          <p:cNvPr id="17" name="Šipka doprava 16"/>
          <p:cNvSpPr/>
          <p:nvPr/>
        </p:nvSpPr>
        <p:spPr>
          <a:xfrm>
            <a:off x="3986057" y="4193468"/>
            <a:ext cx="10081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4029858" y="5301208"/>
            <a:ext cx="10081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Čárový popisek 1 18"/>
          <p:cNvSpPr/>
          <p:nvPr/>
        </p:nvSpPr>
        <p:spPr>
          <a:xfrm>
            <a:off x="6012160" y="5217662"/>
            <a:ext cx="2088232" cy="436119"/>
          </a:xfrm>
          <a:prstGeom prst="borderCallout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DIVADLO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8743624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  <p:bldP spid="16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Velké obrazy na plátně se                </a:t>
            </a:r>
          </a:p>
          <a:p>
            <a:r>
              <a:rPr lang="cs-CZ" dirty="0" smtClean="0"/>
              <a:t>Malířské dovednosti Řeků se zachovaly pouze na </a:t>
            </a:r>
          </a:p>
          <a:p>
            <a:r>
              <a:rPr lang="cs-CZ" dirty="0" smtClean="0"/>
              <a:t>Řecké nádoby nám ukazují výjevy z </a:t>
            </a:r>
          </a:p>
          <a:p>
            <a:r>
              <a:rPr lang="cs-CZ" dirty="0" smtClean="0"/>
              <a:t>Další obrázky ukazují řecké hrdiny a</a:t>
            </a:r>
          </a:p>
          <a:p>
            <a:r>
              <a:rPr lang="cs-CZ" dirty="0" smtClean="0"/>
              <a:t>Malovaly se také obyčejné  výjevy ze </a:t>
            </a:r>
          </a:p>
          <a:p>
            <a:r>
              <a:rPr lang="cs-CZ" dirty="0" smtClean="0"/>
              <a:t>Řecké nádoby nazýváme     </a:t>
            </a:r>
          </a:p>
          <a:p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1556792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nedochovaly.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7784" y="2636912"/>
            <a:ext cx="23247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nádobách.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92280" y="3140968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bitev.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4288" y="3789040"/>
            <a:ext cx="1260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bohy.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80312" y="4365104"/>
            <a:ext cx="1530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života.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68140" y="4957805"/>
            <a:ext cx="16721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amfory.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892600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8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67568" y="5678372"/>
            <a:ext cx="3312368" cy="9800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sz="1400" dirty="0">
                <a:solidFill>
                  <a:srgbClr val="C00000"/>
                </a:solidFill>
              </a:rPr>
              <a:t>Atická </a:t>
            </a:r>
            <a:r>
              <a:rPr lang="cs-CZ" sz="1400" dirty="0" smtClean="0">
                <a:solidFill>
                  <a:srgbClr val="C00000"/>
                </a:solidFill>
                <a:hlinkClick r:id="rId2"/>
              </a:rPr>
              <a:t>amfora</a:t>
            </a:r>
            <a:r>
              <a:rPr lang="cs-CZ" sz="1400" dirty="0" smtClean="0">
                <a:solidFill>
                  <a:srgbClr val="C00000"/>
                </a:solidFill>
              </a:rPr>
              <a:t> </a:t>
            </a:r>
            <a:r>
              <a:rPr lang="cs-CZ" sz="1400" dirty="0">
                <a:solidFill>
                  <a:srgbClr val="C00000"/>
                </a:solidFill>
              </a:rPr>
              <a:t>zobrazující Athénu, jak se za pomoci </a:t>
            </a:r>
            <a:r>
              <a:rPr lang="cs-CZ" sz="1400" dirty="0" smtClean="0">
                <a:solidFill>
                  <a:srgbClr val="C00000"/>
                </a:solidFill>
              </a:rPr>
              <a:t>„bohyně porodu znovu </a:t>
            </a:r>
            <a:r>
              <a:rPr lang="cs-CZ" sz="1400" dirty="0">
                <a:solidFill>
                  <a:srgbClr val="C00000"/>
                </a:solidFill>
              </a:rPr>
              <a:t>rodí" </a:t>
            </a:r>
            <a:r>
              <a:rPr lang="cs-CZ" sz="1400" dirty="0" smtClean="0">
                <a:solidFill>
                  <a:srgbClr val="C00000"/>
                </a:solidFill>
              </a:rPr>
              <a:t> </a:t>
            </a:r>
            <a:r>
              <a:rPr lang="cs-CZ" sz="1400" dirty="0">
                <a:solidFill>
                  <a:srgbClr val="C00000"/>
                </a:solidFill>
              </a:rPr>
              <a:t>z hlavy Dia, který spolkl její matku, </a:t>
            </a:r>
            <a:r>
              <a:rPr lang="cs-CZ" sz="1400" dirty="0" err="1">
                <a:solidFill>
                  <a:srgbClr val="C00000"/>
                </a:solidFill>
                <a:hlinkClick r:id="rId3" action="ppaction://hlinkfile" tooltip="Métis"/>
              </a:rPr>
              <a:t>Métis</a:t>
            </a:r>
            <a:endParaRPr lang="cs-CZ" sz="1400" dirty="0">
              <a:solidFill>
                <a:srgbClr val="C00000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317226" y="5301208"/>
            <a:ext cx="316835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Paridův soud</a:t>
            </a:r>
            <a:endParaRPr lang="cs-CZ" dirty="0"/>
          </a:p>
        </p:txBody>
      </p:sp>
      <p:pic>
        <p:nvPicPr>
          <p:cNvPr id="1030" name="Picture 6" descr="Soubor:Amphora birth Athena Louvre F3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584" y="1196752"/>
            <a:ext cx="396044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Judgement of Paris Louvre F287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85576" y="908720"/>
            <a:ext cx="4848298" cy="386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55092877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67544" y="5833281"/>
            <a:ext cx="316835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Lampadedromia</a:t>
            </a:r>
            <a:r>
              <a:rPr lang="cs-CZ" dirty="0" smtClean="0"/>
              <a:t> – běh s pochodní – </a:t>
            </a:r>
            <a:r>
              <a:rPr lang="cs-CZ" dirty="0" err="1" smtClean="0"/>
              <a:t>Hefaistův</a:t>
            </a:r>
            <a:r>
              <a:rPr lang="cs-CZ" dirty="0" smtClean="0"/>
              <a:t> svátek</a:t>
            </a:r>
            <a:endParaRPr lang="cs-CZ" dirty="0"/>
          </a:p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898259" y="5697252"/>
            <a:ext cx="316835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Orestes v </a:t>
            </a:r>
            <a:r>
              <a:rPr lang="cs-CZ" dirty="0" err="1" smtClean="0"/>
              <a:t>Tauri</a:t>
            </a:r>
            <a:endParaRPr lang="cs-CZ" dirty="0"/>
          </a:p>
        </p:txBody>
      </p:sp>
      <p:pic>
        <p:nvPicPr>
          <p:cNvPr id="2050" name="Picture 2" descr="http://upload.wikimedia.org/wikipedia/commons/5/53/Lampadedromia_Louvre_N335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3868434" cy="515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Crater Orestes Pylades Louvre K404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83254"/>
            <a:ext cx="4396935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84247869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686800" cy="5256584"/>
          </a:xfrm>
        </p:spPr>
        <p:txBody>
          <a:bodyPr>
            <a:noAutofit/>
          </a:bodyPr>
          <a:lstStyle/>
          <a:p>
            <a:r>
              <a:rPr lang="cs-CZ" dirty="0" smtClean="0"/>
              <a:t>Nejstarší literární památkou jsou básně            a                 .                                                 </a:t>
            </a:r>
          </a:p>
          <a:p>
            <a:r>
              <a:rPr lang="cs-CZ" dirty="0" smtClean="0"/>
              <a:t>Za jejich autora je považován bájný                       </a:t>
            </a:r>
          </a:p>
          <a:p>
            <a:r>
              <a:rPr lang="cs-CZ" dirty="0" smtClean="0"/>
              <a:t>Iliada pojednává o dobytí            .                   </a:t>
            </a:r>
          </a:p>
          <a:p>
            <a:r>
              <a:rPr lang="cs-CZ" dirty="0" smtClean="0"/>
              <a:t>Odysea o návratu </a:t>
            </a:r>
            <a:r>
              <a:rPr lang="cs-CZ" dirty="0" err="1" smtClean="0"/>
              <a:t>itackého</a:t>
            </a:r>
            <a:r>
              <a:rPr lang="cs-CZ" dirty="0" smtClean="0"/>
              <a:t> krále                z </a:t>
            </a:r>
            <a:r>
              <a:rPr lang="cs-CZ" dirty="0" smtClean="0">
                <a:hlinkClick r:id="rId3"/>
              </a:rPr>
              <a:t>trojské války. </a:t>
            </a:r>
            <a:endParaRPr lang="cs-CZ" dirty="0" smtClean="0"/>
          </a:p>
          <a:p>
            <a:r>
              <a:rPr lang="cs-CZ" dirty="0" smtClean="0"/>
              <a:t>Pravdivé jádro  obou básní potvrdil Němec  </a:t>
            </a:r>
            <a:r>
              <a:rPr lang="cs-CZ" dirty="0" smtClean="0">
                <a:hlinkClick r:id="rId4"/>
              </a:rPr>
              <a:t>Heinrich</a:t>
            </a:r>
            <a:r>
              <a:rPr lang="cs-CZ" dirty="0" smtClean="0"/>
              <a:t>                      .</a:t>
            </a:r>
          </a:p>
          <a:p>
            <a:r>
              <a:rPr lang="cs-CZ" dirty="0" smtClean="0"/>
              <a:t>Objevil v Malé Asii město          .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40352" y="1268760"/>
            <a:ext cx="1403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Iliada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771057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Odysea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95772" y="2348880"/>
            <a:ext cx="18482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Homér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2924944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Tróje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3501008"/>
            <a:ext cx="15876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Odysea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67744" y="5085184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Schliemann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20072" y="5661248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accent1">
                    <a:lumMod val="50000"/>
                  </a:schemeClr>
                </a:solidFill>
              </a:rPr>
              <a:t>Tróju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7461470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1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3" y="620688"/>
            <a:ext cx="44019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  <a:hlinkClick r:id="rId2"/>
              </a:rPr>
              <a:t>Busta Homéra</a:t>
            </a:r>
            <a:r>
              <a:rPr lang="cs-CZ" sz="2400" dirty="0" smtClean="0">
                <a:latin typeface="Comic Sans MS" pitchFamily="66" charset="0"/>
              </a:rPr>
              <a:t> bájného autora Iliady a Odysey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81485" y="620688"/>
            <a:ext cx="42389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Achilles zavazující ruku </a:t>
            </a:r>
            <a:r>
              <a:rPr lang="cs-CZ" sz="2400" dirty="0" err="1" smtClean="0">
                <a:latin typeface="Comic Sans MS" pitchFamily="66" charset="0"/>
              </a:rPr>
              <a:t>Patroklovi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68217"/>
            <a:ext cx="3754396" cy="473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Soubor:Akhilleus Patroklos Antikensammlung Berlin F2278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1485" y="1568218"/>
            <a:ext cx="4404038" cy="4732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90845346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Básníci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214137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 pozdějším období se literaturou zabývali další umělci. Byli to básníci.</a:t>
            </a:r>
          </a:p>
          <a:p>
            <a:r>
              <a:rPr lang="cs-CZ" dirty="0" smtClean="0"/>
              <a:t>Přednášeli básně a hráli přitom na lyru.</a:t>
            </a:r>
          </a:p>
          <a:p>
            <a:r>
              <a:rPr lang="cs-CZ" dirty="0" smtClean="0"/>
              <a:t>Mezi nejvýznamnější patřil </a:t>
            </a:r>
            <a:r>
              <a:rPr lang="cs-CZ" dirty="0" err="1" smtClean="0"/>
              <a:t>Hesiodos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Populární byla také básnířka Sapfó.</a:t>
            </a:r>
          </a:p>
          <a:p>
            <a:r>
              <a:rPr lang="cs-CZ" dirty="0" smtClean="0"/>
              <a:t>Claude </a:t>
            </a:r>
            <a:r>
              <a:rPr lang="cs-CZ" dirty="0" err="1" smtClean="0"/>
              <a:t>Ramey</a:t>
            </a:r>
            <a:r>
              <a:rPr lang="cs-CZ" dirty="0" smtClean="0"/>
              <a:t>: </a:t>
            </a:r>
            <a:r>
              <a:rPr lang="cs-CZ" i="1" dirty="0" smtClean="0"/>
              <a:t>Sapfó, socha z roku 1801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8937" y="1340768"/>
            <a:ext cx="3309968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6886446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Řekové povýšili sochařství na samostatný druh umění.</a:t>
            </a:r>
          </a:p>
          <a:p>
            <a:r>
              <a:rPr lang="cs-CZ" dirty="0" smtClean="0"/>
              <a:t>Většina řeckých soch jsou římské kopie.</a:t>
            </a:r>
          </a:p>
          <a:p>
            <a:r>
              <a:rPr lang="cs-CZ" dirty="0" smtClean="0"/>
              <a:t>Sochaři tvořili sochy na zakázku.</a:t>
            </a:r>
          </a:p>
          <a:p>
            <a:r>
              <a:rPr lang="cs-CZ" dirty="0" smtClean="0"/>
              <a:t>Dělali se sochy, politiků králů</a:t>
            </a:r>
            <a:r>
              <a:rPr lang="cs-CZ" dirty="0"/>
              <a:t>, </a:t>
            </a:r>
            <a:r>
              <a:rPr lang="cs-CZ" dirty="0" smtClean="0"/>
              <a:t> sportovců, bohů.</a:t>
            </a:r>
          </a:p>
          <a:p>
            <a:r>
              <a:rPr lang="cs-CZ" dirty="0" smtClean="0"/>
              <a:t>Významným sochařem byl </a:t>
            </a:r>
            <a:r>
              <a:rPr lang="cs-CZ" dirty="0" err="1" smtClean="0"/>
              <a:t>Feidiás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8866" y="5975648"/>
            <a:ext cx="4343400" cy="746448"/>
          </a:xfrm>
        </p:spPr>
        <p:txBody>
          <a:bodyPr>
            <a:normAutofit fontScale="92500" lnSpcReduction="10000"/>
          </a:bodyPr>
          <a:lstStyle/>
          <a:p>
            <a:r>
              <a:rPr lang="cs-CZ" sz="2000" b="1" dirty="0"/>
              <a:t>Socha bohyně </a:t>
            </a:r>
            <a:r>
              <a:rPr lang="cs-CZ" sz="2000" b="1" dirty="0" err="1" smtClean="0">
                <a:hlinkClick r:id="rId2" action="ppaction://hlinkfile" tooltip="Afrodité"/>
              </a:rPr>
              <a:t>Afrodité</a:t>
            </a:r>
            <a:r>
              <a:rPr lang="cs-CZ" sz="2000" b="1" dirty="0" smtClean="0"/>
              <a:t>, z 2. století  př</a:t>
            </a:r>
            <a:r>
              <a:rPr lang="cs-CZ" sz="2000" b="1" dirty="0"/>
              <a:t>. n. l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0648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4841416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slavným sochařem byl </a:t>
            </a:r>
            <a:r>
              <a:rPr lang="cs-CZ" dirty="0" err="1" smtClean="0"/>
              <a:t>Feidiás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5805264"/>
            <a:ext cx="4191000" cy="864096"/>
          </a:xfrm>
        </p:spPr>
        <p:txBody>
          <a:bodyPr>
            <a:normAutofit fontScale="77500" lnSpcReduction="20000"/>
          </a:bodyPr>
          <a:lstStyle/>
          <a:p>
            <a:r>
              <a:rPr lang="cs-CZ" dirty="0">
                <a:latin typeface="Comic Sans MS" pitchFamily="66" charset="0"/>
              </a:rPr>
              <a:t>Athéna </a:t>
            </a:r>
            <a:r>
              <a:rPr lang="cs-CZ" dirty="0" err="1">
                <a:latin typeface="Comic Sans MS" pitchFamily="66" charset="0"/>
              </a:rPr>
              <a:t>Parthenos</a:t>
            </a:r>
            <a:r>
              <a:rPr lang="cs-CZ" dirty="0">
                <a:latin typeface="Comic Sans MS" pitchFamily="66" charset="0"/>
              </a:rPr>
              <a:t>, nejlepší existující římská kopie</a:t>
            </a:r>
            <a:endParaRPr lang="cs-CZ" dirty="0" smtClean="0">
              <a:latin typeface="Comic Sans MS" pitchFamily="66" charset="0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661248"/>
            <a:ext cx="4343400" cy="663352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Torzo římské kopie sochy </a:t>
            </a:r>
            <a:r>
              <a:rPr lang="cs-CZ" dirty="0">
                <a:hlinkClick r:id="rId2" action="ppaction://hlinkfile" tooltip="Athéna"/>
              </a:rPr>
              <a:t>Athéna</a:t>
            </a:r>
            <a:r>
              <a:rPr lang="cs-CZ" dirty="0"/>
              <a:t> </a:t>
            </a:r>
            <a:r>
              <a:rPr lang="cs-CZ" dirty="0" err="1"/>
              <a:t>Lémnia</a:t>
            </a:r>
            <a:endParaRPr lang="cs-CZ" dirty="0"/>
          </a:p>
          <a:p>
            <a:endParaRPr lang="cs-CZ" dirty="0"/>
          </a:p>
        </p:txBody>
      </p:sp>
      <p:pic>
        <p:nvPicPr>
          <p:cNvPr id="4098" name="Picture 2" descr="Soubor:NAMA Athéna Varvakeio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2376265" cy="4143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356695"/>
            <a:ext cx="2520280" cy="4232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99596148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Stavitelství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Řecké stavby poznáme podle </a:t>
            </a:r>
            <a:r>
              <a:rPr lang="cs-CZ" dirty="0" smtClean="0"/>
              <a:t>sloupů.</a:t>
            </a:r>
            <a:endParaRPr lang="cs-CZ" dirty="0" smtClean="0"/>
          </a:p>
          <a:p>
            <a:r>
              <a:rPr lang="cs-CZ" dirty="0" smtClean="0"/>
              <a:t>Sloupy rozlišujeme na dórské, iónské a </a:t>
            </a:r>
            <a:r>
              <a:rPr lang="cs-CZ" dirty="0" smtClean="0"/>
              <a:t>korintské.</a:t>
            </a:r>
            <a:endParaRPr lang="cs-CZ" dirty="0" smtClean="0"/>
          </a:p>
          <a:p>
            <a:r>
              <a:rPr lang="cs-CZ" dirty="0" smtClean="0"/>
              <a:t>Řekové stavěli chrámy, paláce a veřejné budovy.</a:t>
            </a:r>
          </a:p>
          <a:p>
            <a:r>
              <a:rPr lang="cs-CZ" dirty="0" smtClean="0"/>
              <a:t>Řecké stavby byly zdobeny reliéfy a sochami.</a:t>
            </a:r>
          </a:p>
          <a:p>
            <a:r>
              <a:rPr lang="cs-CZ" dirty="0" smtClean="0"/>
              <a:t>Staly se předlohou pro římské </a:t>
            </a:r>
            <a:r>
              <a:rPr lang="cs-CZ" dirty="0" smtClean="0"/>
              <a:t>stavitelství.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4723363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Řecké sloupy	  Aténský </a:t>
            </a:r>
            <a:r>
              <a:rPr lang="cs-CZ" dirty="0" smtClean="0">
                <a:effectLst/>
              </a:rPr>
              <a:t>Parthenón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373216"/>
            <a:ext cx="4343400" cy="951384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Způsob použití sloupů je pro řecké stavitelství typický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32981"/>
            <a:ext cx="3168351" cy="4981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3549" y="1632981"/>
            <a:ext cx="4857891" cy="3643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1629840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Panoramatický pohled na Atény</a:t>
            </a:r>
            <a:endParaRPr lang="cs-CZ" dirty="0"/>
          </a:p>
        </p:txBody>
      </p:sp>
      <p:sp>
        <p:nvSpPr>
          <p:cNvPr id="3" name="AutoShape 2" descr="http://upload.wikimedia.org/wikipedia/commons/8/89/Panoramic-Athens.jpg"/>
          <p:cNvSpPr>
            <a:spLocks noChangeAspect="1" noChangeArrowheads="1"/>
          </p:cNvSpPr>
          <p:nvPr/>
        </p:nvSpPr>
        <p:spPr bwMode="auto">
          <a:xfrm>
            <a:off x="63500" y="-136525"/>
            <a:ext cx="11811000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83606"/>
            <a:ext cx="8270923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Soubor:Lightmatter acropoli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29000"/>
            <a:ext cx="4343416" cy="289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5407124" y="4653136"/>
            <a:ext cx="3289448" cy="841248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akropolis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2481846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Řecké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Comic Sans MS" pitchFamily="66" charset="0"/>
              </a:rPr>
              <a:t>Divadlo se vyvinulo ze slavností boha Dionýsa.</a:t>
            </a:r>
          </a:p>
          <a:p>
            <a:r>
              <a:rPr lang="cs-CZ" sz="2400" dirty="0" smtClean="0">
                <a:latin typeface="Comic Sans MS" pitchFamily="66" charset="0"/>
              </a:rPr>
              <a:t>Hrály se tragédie a komedie.</a:t>
            </a:r>
          </a:p>
          <a:p>
            <a:r>
              <a:rPr lang="cs-CZ" sz="2400" dirty="0" smtClean="0">
                <a:latin typeface="Comic Sans MS" pitchFamily="66" charset="0"/>
              </a:rPr>
              <a:t>Řecké divadlo hráli jen muži.</a:t>
            </a:r>
          </a:p>
          <a:p>
            <a:r>
              <a:rPr lang="cs-CZ" sz="2400" dirty="0" smtClean="0">
                <a:latin typeface="Comic Sans MS" pitchFamily="66" charset="0"/>
              </a:rPr>
              <a:t>Herci hráli ve výrazných maskách.</a:t>
            </a:r>
          </a:p>
          <a:p>
            <a:r>
              <a:rPr lang="cs-CZ" sz="2400" dirty="0" smtClean="0">
                <a:latin typeface="Comic Sans MS" pitchFamily="66" charset="0"/>
              </a:rPr>
              <a:t>Hrálo se v amfiteátru.</a:t>
            </a:r>
          </a:p>
          <a:p>
            <a:r>
              <a:rPr lang="cs-CZ" sz="2400" dirty="0" smtClean="0">
                <a:latin typeface="Comic Sans MS" pitchFamily="66" charset="0"/>
              </a:rPr>
              <a:t>Divadelní hry psali Sofokles a 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   </a:t>
            </a:r>
            <a:r>
              <a:rPr lang="cs-CZ" sz="2400" dirty="0" err="1" smtClean="0">
                <a:latin typeface="Comic Sans MS" pitchFamily="66" charset="0"/>
              </a:rPr>
              <a:t>Aristofanés</a:t>
            </a:r>
            <a:r>
              <a:rPr lang="cs-CZ" sz="2400" dirty="0" smtClean="0">
                <a:latin typeface="Comic Sans MS" pitchFamily="66" charset="0"/>
              </a:rPr>
              <a:t>.</a:t>
            </a:r>
            <a:endParaRPr lang="cs-CZ" sz="2400" dirty="0" smtClean="0">
              <a:latin typeface="Comic Sans MS" pitchFamily="66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88840"/>
            <a:ext cx="2952328" cy="3045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941168"/>
            <a:ext cx="6804756" cy="1754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59431119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Zopakujme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500" dirty="0" smtClean="0"/>
              <a:t>Kde se konaly nejvýznamnější sportovní hry?</a:t>
            </a:r>
          </a:p>
          <a:p>
            <a:r>
              <a:rPr lang="cs-CZ" sz="2500" dirty="0" smtClean="0"/>
              <a:t>Kde se zachovaly řecké malby?</a:t>
            </a:r>
          </a:p>
          <a:p>
            <a:r>
              <a:rPr lang="cs-CZ" sz="2500" dirty="0" smtClean="0"/>
              <a:t>Kdo je autorem básní Iliada a Odysea?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092280" y="1484784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Bradley Hand ITC" pitchFamily="66" charset="0"/>
              </a:rPr>
              <a:t>V Olympii.</a:t>
            </a:r>
            <a:endParaRPr lang="cs-CZ" sz="3200" b="1" dirty="0">
              <a:solidFill>
                <a:srgbClr val="0070C0"/>
              </a:solidFill>
              <a:latin typeface="Bradley Hand ITC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2492896"/>
            <a:ext cx="15970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Bradley Hand ITC" pitchFamily="66" charset="0"/>
              </a:rPr>
              <a:t>Homér.</a:t>
            </a:r>
            <a:endParaRPr lang="cs-CZ" sz="3200" b="1" dirty="0">
              <a:solidFill>
                <a:srgbClr val="0070C0"/>
              </a:solidFill>
              <a:latin typeface="Bradley Hand ITC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6056" y="1988840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Bradley Hand ITC" pitchFamily="66" charset="0"/>
              </a:rPr>
              <a:t>Na nádobách.</a:t>
            </a:r>
            <a:endParaRPr lang="cs-CZ" sz="3200" b="1" dirty="0">
              <a:solidFill>
                <a:srgbClr val="0070C0"/>
              </a:solidFill>
              <a:latin typeface="Bradley Hand ITC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3212976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Kdo byl významným řeckým sochařem?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76984" y="3212976"/>
            <a:ext cx="1753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FEIDIÁS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3789040"/>
            <a:ext cx="4169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Komu říkali Řekové milovníci moudrosti?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59713" y="3789040"/>
            <a:ext cx="1560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FILOSOFŮM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1560" y="4509120"/>
            <a:ext cx="4032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říkáme řeckému bohu lékařství?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58672" y="4499394"/>
            <a:ext cx="1621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AISKLÉPIOS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2400" y="5157192"/>
            <a:ext cx="4010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Kdo se stal zakladatelem chirurgie?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58672" y="5157192"/>
            <a:ext cx="1909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HIPPOKRATÉS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7461470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395536" y="260648"/>
            <a:ext cx="8458200" cy="1222375"/>
          </a:xfrm>
        </p:spPr>
        <p:txBody>
          <a:bodyPr/>
          <a:lstStyle/>
          <a:p>
            <a:r>
              <a:rPr lang="cs-CZ" dirty="0" smtClean="0"/>
              <a:t>To je všechno, Děkuji za pozornost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Marian Hrabovský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5161022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>
                <a:hlinkClick r:id="rId2"/>
              </a:rPr>
              <a:t>http://cs.wikipedia.org/wiki/Soubor:NAMA_Ath%C3%A9na_Varvakeion.jpg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cs.wikipedia.org/wiki/Soubor:Sappho_Ramey_Louvre_RF157.jpg</a:t>
            </a:r>
          </a:p>
          <a:p>
            <a:r>
              <a:rPr lang="cs-CZ" dirty="0">
                <a:hlinkClick r:id="rId2"/>
              </a:rPr>
              <a:t>http://cs.wikipedia.org/wiki/Soubor:Akhilleus_Patroklos_Antikensammlung_Berlin_F2278.jpg</a:t>
            </a:r>
          </a:p>
          <a:p>
            <a:r>
              <a:rPr lang="cs-CZ" dirty="0" smtClean="0">
                <a:hlinkClick r:id="rId2"/>
              </a:rPr>
              <a:t>http://cs.wikipedia.org/wiki/Trojsk%C3%A1_v%C3%A1lka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cs.wikipedia.org/wiki/Soubor:Homer_British_Museum.jpg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cs.wikipedia.org/wiki/Soubor:Lampadedromia_Louvre_N3357.jpg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cs.wikipedia.org/wiki/Soubor:Lemnia_torso04_pushkin.jpg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cs.wikipedia.org/wiki/Soubor:Judgement_of_Paris_Louvre_F287.jpg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http://cs.wikipedia.org/wiki/Soubor:Greek_Marble_Statue_of_Aphrodite_Anadyomene_(Hair-Binding).</a:t>
            </a:r>
            <a:r>
              <a:rPr lang="cs-CZ" dirty="0" smtClean="0">
                <a:hlinkClick r:id="rId7"/>
              </a:rPr>
              <a:t>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cs.wikipedia.org/wiki/Soubor:Crater_Orestes_Pylades_Louvre_K404.jpg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cs.wikipedia.org/wiki/Soubor:Amphora_birth_Athena_Louvre_F32.jpg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cs.wikipedia.org/wiki/Soubor:Lightmatter_acropolis.jpg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</a:t>
            </a:r>
            <a:r>
              <a:rPr lang="cs-CZ" dirty="0">
                <a:hlinkClick r:id="rId11"/>
              </a:rPr>
              <a:t>://</a:t>
            </a:r>
            <a:r>
              <a:rPr lang="cs-CZ" dirty="0" smtClean="0">
                <a:hlinkClick r:id="rId11"/>
              </a:rPr>
              <a:t>cs.wikipedia.org/wiki/Soubor:Panoramic-Athens.jpg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cs.wikipedia.org/wiki/Soubor:Classical_orders_from_the_Encyclopedie.png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cs.wikipedia.org/wiki/Soubor:2006_01_21_Ath%C3%A8nes_Parth%C3%A9non.JPG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cs.wikipedia.org/wiki/Soubor:Dionysos_Mosaic.jpg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cs.wikipedia.org/wiki/Soubor:Epidaurus_Theater.jpg</a:t>
            </a:r>
            <a:endParaRPr lang="cs-CZ" dirty="0" smtClean="0"/>
          </a:p>
          <a:p>
            <a:r>
              <a:rPr lang="cs-CZ" dirty="0">
                <a:hlinkClick r:id="rId16"/>
              </a:rPr>
              <a:t>http://cs.wikipedia.org/wiki/Soubor:Olympia_-_</a:t>
            </a:r>
            <a:r>
              <a:rPr lang="cs-CZ" dirty="0" smtClean="0">
                <a:hlinkClick r:id="rId16"/>
              </a:rPr>
              <a:t>Palaestra_1.jpg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805834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823</TotalTime>
  <Words>735</Words>
  <Application>Microsoft Office PowerPoint</Application>
  <PresentationFormat>Předvádění na obrazovce (4:3)</PresentationFormat>
  <Paragraphs>170</Paragraphs>
  <Slides>22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Cesta</vt:lpstr>
      <vt:lpstr>Snímek 1</vt:lpstr>
      <vt:lpstr>Snímek 2</vt:lpstr>
      <vt:lpstr>Řecká kultura a umění </vt:lpstr>
      <vt:lpstr>Řekové dali světu sportovní hry</vt:lpstr>
      <vt:lpstr>Olympijské hry</vt:lpstr>
      <vt:lpstr>Sportovci byli častým námětem pro umělce</vt:lpstr>
      <vt:lpstr>JakÉ DRUHY umění se ve starověkém řecku rozvíjelY?</vt:lpstr>
      <vt:lpstr>malířství</vt:lpstr>
      <vt:lpstr>Snímek 9</vt:lpstr>
      <vt:lpstr>Snímek 10</vt:lpstr>
      <vt:lpstr>Literatura</vt:lpstr>
      <vt:lpstr>Snímek 12</vt:lpstr>
      <vt:lpstr>Básníci</vt:lpstr>
      <vt:lpstr>Sochařství</vt:lpstr>
      <vt:lpstr>slavným sochařem byl Feidiás</vt:lpstr>
      <vt:lpstr>Stavitelství</vt:lpstr>
      <vt:lpstr>Řecké sloupy   Aténský Parthenón </vt:lpstr>
      <vt:lpstr>Panoramatický pohled na Atény</vt:lpstr>
      <vt:lpstr>Řecké divadlo</vt:lpstr>
      <vt:lpstr>Zopakujme si</vt:lpstr>
      <vt:lpstr>To je všechno, Děkuji za pozornost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řecká kolonizace</dc:title>
  <dc:creator>domácí</dc:creator>
  <cp:lastModifiedBy>U1</cp:lastModifiedBy>
  <cp:revision>75</cp:revision>
  <dcterms:created xsi:type="dcterms:W3CDTF">2012-02-28T07:37:54Z</dcterms:created>
  <dcterms:modified xsi:type="dcterms:W3CDTF">2012-06-21T20:08:16Z</dcterms:modified>
</cp:coreProperties>
</file>