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85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3B6B4D-E769-4B7B-9FAF-A7F5DF6A8200}" type="presOf" srcId="{B651F6E3-6281-48DB-9319-2AEAFDAE7572}" destId="{6BB5E863-4638-4E1D-BFDE-399D028AC4ED}" srcOrd="1" destOrd="0" presId="urn:microsoft.com/office/officeart/2005/8/layout/target3"/>
    <dgm:cxn modelId="{F6CE84FC-7537-445E-A95F-8239B516743E}" type="presOf" srcId="{757F3AB3-0718-4624-B441-E567A8F0AB56}" destId="{333A1088-737F-45CB-B68E-254E46348037}" srcOrd="0" destOrd="0" presId="urn:microsoft.com/office/officeart/2005/8/layout/target3"/>
    <dgm:cxn modelId="{77D16038-A74F-4F65-8E57-23E42F33700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EE7654C-8181-4F3E-90F2-2D709F062A6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0B675D-3E5F-4BAA-AF1B-FB1712FB8135}" type="presOf" srcId="{B651F6E3-6281-48DB-9319-2AEAFDAE7572}" destId="{619D679B-A015-4ECF-8348-D1034C574F40}" srcOrd="0" destOrd="0" presId="urn:microsoft.com/office/officeart/2005/8/layout/target3"/>
    <dgm:cxn modelId="{DE53D4F8-3E31-41B6-BD47-CBF5CAA65D26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5D937E-07EF-4922-8590-6616705F3449}" type="presOf" srcId="{D1B46980-6531-4606-95E6-44980827E919}" destId="{2BE915AB-18AA-4053-B92C-3BFC9ED204BB}" srcOrd="1" destOrd="0" presId="urn:microsoft.com/office/officeart/2005/8/layout/target3"/>
    <dgm:cxn modelId="{DCDADD95-BC2B-43A5-A5B3-2B5EB0C26F60}" type="presOf" srcId="{D1B46980-6531-4606-95E6-44980827E919}" destId="{6140AFEC-043D-4C43-A2F9-D0F5331DF3A3}" srcOrd="0" destOrd="0" presId="urn:microsoft.com/office/officeart/2005/8/layout/target3"/>
    <dgm:cxn modelId="{A53B5DB2-8A4A-4734-AA2F-B20758AD29E6}" type="presOf" srcId="{D1D4F407-5343-4D3F-B5B9-D407B03CAEB4}" destId="{D005CE8C-CC26-4C3E-AC11-E15060ECD759}" srcOrd="0" destOrd="0" presId="urn:microsoft.com/office/officeart/2005/8/layout/target3"/>
    <dgm:cxn modelId="{992FF056-DDF9-4D94-BA4E-B6496944AA14}" type="presOf" srcId="{D1D4F407-5343-4D3F-B5B9-D407B03CAEB4}" destId="{AED2198E-93D5-4001-81B4-73124B309672}" srcOrd="1" destOrd="0" presId="urn:microsoft.com/office/officeart/2005/8/layout/target3"/>
    <dgm:cxn modelId="{DF7B8453-3AA0-4F14-B64D-B60F97647DF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3762EE-0A2D-423C-B3ED-EF0A48F9431D}" type="presParOf" srcId="{333A1088-737F-45CB-B68E-254E46348037}" destId="{F5ABB229-8D3B-4694-996A-96F23CF14429}" srcOrd="0" destOrd="0" presId="urn:microsoft.com/office/officeart/2005/8/layout/target3"/>
    <dgm:cxn modelId="{C00F7BFF-CD44-470D-B0F7-9D09BD20C3C3}" type="presParOf" srcId="{333A1088-737F-45CB-B68E-254E46348037}" destId="{F41139FD-01EE-4571-8B17-4FB00FC51163}" srcOrd="1" destOrd="0" presId="urn:microsoft.com/office/officeart/2005/8/layout/target3"/>
    <dgm:cxn modelId="{0EE5493B-0D5E-481F-A6E9-73E3943CFFCE}" type="presParOf" srcId="{333A1088-737F-45CB-B68E-254E46348037}" destId="{D005CE8C-CC26-4C3E-AC11-E15060ECD759}" srcOrd="2" destOrd="0" presId="urn:microsoft.com/office/officeart/2005/8/layout/target3"/>
    <dgm:cxn modelId="{2694A8F1-2EC6-4CA8-816E-7657B8476657}" type="presParOf" srcId="{333A1088-737F-45CB-B68E-254E46348037}" destId="{2C702D82-9B77-49B7-9568-BB8EB47C3372}" srcOrd="3" destOrd="0" presId="urn:microsoft.com/office/officeart/2005/8/layout/target3"/>
    <dgm:cxn modelId="{361536C7-DF2B-4B71-BD60-20DB30A4A2CA}" type="presParOf" srcId="{333A1088-737F-45CB-B68E-254E46348037}" destId="{A52A0455-90FF-4808-ABD0-F02540D31D5A}" srcOrd="4" destOrd="0" presId="urn:microsoft.com/office/officeart/2005/8/layout/target3"/>
    <dgm:cxn modelId="{96F672FE-F937-4182-B9D8-8586F66A65AC}" type="presParOf" srcId="{333A1088-737F-45CB-B68E-254E46348037}" destId="{6140AFEC-043D-4C43-A2F9-D0F5331DF3A3}" srcOrd="5" destOrd="0" presId="urn:microsoft.com/office/officeart/2005/8/layout/target3"/>
    <dgm:cxn modelId="{2813CD4B-7107-4D2B-988B-AC609495B971}" type="presParOf" srcId="{333A1088-737F-45CB-B68E-254E46348037}" destId="{9358AC05-5D7D-4327-9F80-1AD486AEA664}" srcOrd="6" destOrd="0" presId="urn:microsoft.com/office/officeart/2005/8/layout/target3"/>
    <dgm:cxn modelId="{DC0EEE25-E061-4EE2-8372-3E72575C29E0}" type="presParOf" srcId="{333A1088-737F-45CB-B68E-254E46348037}" destId="{313FC574-E1CD-4FB4-B054-0B805CE0447D}" srcOrd="7" destOrd="0" presId="urn:microsoft.com/office/officeart/2005/8/layout/target3"/>
    <dgm:cxn modelId="{90845C93-C506-4248-AC75-E7A98CAC5681}" type="presParOf" srcId="{333A1088-737F-45CB-B68E-254E46348037}" destId="{619D679B-A015-4ECF-8348-D1034C574F40}" srcOrd="8" destOrd="0" presId="urn:microsoft.com/office/officeart/2005/8/layout/target3"/>
    <dgm:cxn modelId="{93720225-C96B-4265-BAA2-738CD85020D5}" type="presParOf" srcId="{333A1088-737F-45CB-B68E-254E46348037}" destId="{322283A8-4A27-4CDA-BAE3-F381106A9174}" srcOrd="9" destOrd="0" presId="urn:microsoft.com/office/officeart/2005/8/layout/target3"/>
    <dgm:cxn modelId="{1B66EEC3-40BE-4BEF-9F1A-68204CD89B22}" type="presParOf" srcId="{333A1088-737F-45CB-B68E-254E46348037}" destId="{FFC9F71D-1B4F-4AD9-A4A6-86ADEFC8AF5C}" srcOrd="10" destOrd="0" presId="urn:microsoft.com/office/officeart/2005/8/layout/target3"/>
    <dgm:cxn modelId="{2F915998-3B88-41D7-A7DF-8B94A6BCE8A0}" type="presParOf" srcId="{333A1088-737F-45CB-B68E-254E46348037}" destId="{25B08C86-7E15-44DC-BE7F-FFB55DD49D12}" srcOrd="11" destOrd="0" presId="urn:microsoft.com/office/officeart/2005/8/layout/target3"/>
    <dgm:cxn modelId="{1952094A-B112-4411-9D0B-5891D80D02A3}" type="presParOf" srcId="{333A1088-737F-45CB-B68E-254E46348037}" destId="{76644BE8-9D7C-4C09-B250-3D10AF48CBB7}" srcOrd="12" destOrd="0" presId="urn:microsoft.com/office/officeart/2005/8/layout/target3"/>
    <dgm:cxn modelId="{9F459B9F-FDA2-4E44-B90E-5920D3603C6E}" type="presParOf" srcId="{333A1088-737F-45CB-B68E-254E46348037}" destId="{EE85B701-7295-41C0-BA7A-34D3756A2AE6}" srcOrd="13" destOrd="0" presId="urn:microsoft.com/office/officeart/2005/8/layout/target3"/>
    <dgm:cxn modelId="{8AC5F677-318F-415C-89D0-47C2BFB36929}" type="presParOf" srcId="{333A1088-737F-45CB-B68E-254E46348037}" destId="{8BEBB6EC-1DAA-4CAC-8A25-BC0FCBD5DBD5}" srcOrd="14" destOrd="0" presId="urn:microsoft.com/office/officeart/2005/8/layout/target3"/>
    <dgm:cxn modelId="{3627B2DD-7A0B-4AE3-8907-360B7337F4E9}" type="presParOf" srcId="{333A1088-737F-45CB-B68E-254E46348037}" destId="{AED2198E-93D5-4001-81B4-73124B309672}" srcOrd="15" destOrd="0" presId="urn:microsoft.com/office/officeart/2005/8/layout/target3"/>
    <dgm:cxn modelId="{D9FB518B-9D5F-4474-9694-AC142A8DE563}" type="presParOf" srcId="{333A1088-737F-45CB-B68E-254E46348037}" destId="{2BE915AB-18AA-4053-B92C-3BFC9ED204BB}" srcOrd="16" destOrd="0" presId="urn:microsoft.com/office/officeart/2005/8/layout/target3"/>
    <dgm:cxn modelId="{6F808ED7-ED61-462A-9663-AF417974CC98}" type="presParOf" srcId="{333A1088-737F-45CB-B68E-254E46348037}" destId="{6BB5E863-4638-4E1D-BFDE-399D028AC4ED}" srcOrd="17" destOrd="0" presId="urn:microsoft.com/office/officeart/2005/8/layout/target3"/>
    <dgm:cxn modelId="{0308F826-2CDD-4F3D-A95A-9169C7468F02}" type="presParOf" srcId="{333A1088-737F-45CB-B68E-254E46348037}" destId="{5A5FFA88-C948-4069-8E93-59FA12366E83}" srcOrd="18" destOrd="0" presId="urn:microsoft.com/office/officeart/2005/8/layout/target3"/>
    <dgm:cxn modelId="{75098D22-6E5B-4EE6-B932-BF6EBF385D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105DB-D3AD-4C48-90AD-BA087F7E9304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C8BA9-4F55-4A58-8D6C-EA6C37865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0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00200"/>
            <a:ext cx="38100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914400" y="3941763"/>
            <a:ext cx="38100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03512CC0-EF24-4824-8C2A-2FED5EF059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89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AC7429-0959-491E-A6F7-49E3A09E46A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1F3321-F404-4008-8E83-9D3A53BF58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a/Star%C5%A1%C3%AD_%C5%99%C3%ADmsk%C3%A1_kurz%C3%ADva_-_papyrus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tinka" TargetMode="External"/><Relationship Id="rId2" Type="http://schemas.openxmlformats.org/officeDocument/2006/relationships/hyperlink" Target="http://cs.wikipedia.org/wiki/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estercius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b/ba/Sestertius_-_Vespasiano_-_Iudaea_Capta-RIC_0424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BB34WtdDN0&amp;feature=related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vidius" TargetMode="External"/><Relationship Id="rId2" Type="http://schemas.openxmlformats.org/officeDocument/2006/relationships/hyperlink" Target="http://cs.wikipedia.org/wiki/Vergiliu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arcus_Valerius_Martiali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1/1b/Vergilius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//upload.wikimedia.org/wikipedia/commons/9/93/Martialis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b/bb/Publius_Ovidius_Naso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e/Colosseo_-_panoramica_-_Scuba_Be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9/9f/CircusMaximus_gobeirne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e/AcueductoSegovia_edit1.jpg" TargetMode="External"/><Relationship Id="rId3" Type="http://schemas.openxmlformats.org/officeDocument/2006/relationships/image" Target="../media/image12.jpeg"/><Relationship Id="rId7" Type="http://schemas.openxmlformats.org/officeDocument/2006/relationships/hyperlink" Target="http://cs.wikipedia.org/wiki/It%C3%A1lie" TargetMode="External"/><Relationship Id="rId2" Type="http://schemas.openxmlformats.org/officeDocument/2006/relationships/hyperlink" Target="//upload.wikimedia.org/wikipedia/commons/d/d9/Via_app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rindisi" TargetMode="External"/><Relationship Id="rId5" Type="http://schemas.openxmlformats.org/officeDocument/2006/relationships/hyperlink" Target="http://cs.wikipedia.org/wiki/%C5%98%C3%ADm" TargetMode="External"/><Relationship Id="rId4" Type="http://schemas.openxmlformats.org/officeDocument/2006/relationships/hyperlink" Target="http://cs.wikipedia.org/wiki/Via_Appia" TargetMode="External"/><Relationship Id="rId9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4/Roma-colonna_di_trainao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0/0d/Arc_de_titus_frontal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azvideo.cz/watch.php?title=video&amp;link=http://www.youtube.com/v/BDlDqyTMLB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cueductoSegovia_edit1.jpg" TargetMode="External"/><Relationship Id="rId3" Type="http://schemas.openxmlformats.org/officeDocument/2006/relationships/hyperlink" Target="http://cs.wikipedia.org/wiki/Soubor:CircusMaximus_gobeirne.jpg" TargetMode="External"/><Relationship Id="rId7" Type="http://schemas.openxmlformats.org/officeDocument/2006/relationships/hyperlink" Target="http://cs.wikipedia.org/wiki/Starov%C4%9Bk%C3%BD_%C5%98%C3%ADm" TargetMode="External"/><Relationship Id="rId2" Type="http://schemas.openxmlformats.org/officeDocument/2006/relationships/hyperlink" Target="http://cs.wikipedia.org/wiki/Soubor:RomanVirgilFolio078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mageRomeArchofTitus02.jpg" TargetMode="External"/><Relationship Id="rId5" Type="http://schemas.openxmlformats.org/officeDocument/2006/relationships/hyperlink" Target="http://cs.wikipedia.org/wiki/Soubor:Via_appia.jpg" TargetMode="External"/><Relationship Id="rId4" Type="http://schemas.openxmlformats.org/officeDocument/2006/relationships/hyperlink" Target="http://cs.wikipedia.org/wiki/Soubor:Colosseo_-_panoramica_-_Scuba_Beer.jpg" TargetMode="External"/><Relationship Id="rId9" Type="http://schemas.openxmlformats.org/officeDocument/2006/relationships/hyperlink" Target="http://cs.wikipedia.org/wiki/Soubor:Roma-colonna_di_traina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81553354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607624" y="3274621"/>
            <a:ext cx="7928774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Starověký Řím </a:t>
            </a:r>
            <a:r>
              <a:rPr kumimoji="0" lang="cs-CZ" sz="3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– Římská kultura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 umění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787749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946854"/>
              </p:ext>
            </p:extLst>
          </p:nvPr>
        </p:nvGraphicFramePr>
        <p:xfrm>
          <a:off x="1275184" y="620688"/>
          <a:ext cx="6096000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květen 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</a:t>
                      </a:r>
                      <a:r>
                        <a:rPr lang="cs-CZ" sz="1200" smtClean="0">
                          <a:effectLst/>
                        </a:rPr>
                        <a:t>o</a:t>
                      </a:r>
                      <a:r>
                        <a:rPr lang="cs-CZ" sz="1200" baseline="0" smtClean="0">
                          <a:effectLst/>
                        </a:rPr>
                        <a:t> římské </a:t>
                      </a:r>
                      <a:r>
                        <a:rPr lang="cs-CZ" sz="1200" baseline="0" dirty="0" smtClean="0">
                          <a:effectLst/>
                        </a:rPr>
                        <a:t>kultuře a umění.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4332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Římská kultura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Vdělanost, věda a umění</a:t>
            </a:r>
          </a:p>
        </p:txBody>
      </p:sp>
    </p:spTree>
    <p:extLst>
      <p:ext uri="{BB962C8B-B14F-4D97-AF65-F5344CB8AC3E}">
        <p14:creationId xmlns:p14="http://schemas.microsoft.com/office/powerpoint/2010/main" val="191277953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Vzdělaný voják?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533400" indent="-533400">
              <a:lnSpc>
                <a:spcPct val="90000"/>
              </a:lnSpc>
            </a:pPr>
            <a:r>
              <a:rPr lang="cs-CZ"/>
              <a:t>Téměř všichni Římané uměli číst a psát.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Nutil je k tomu jejich způsob života. 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Vyspělá řemeslná výroba, zemědělství, obchod.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Znalost čtení a psaní však vyžadovala vojenská služba i správa státu.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Římané se učili v soukromých školách.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Většinou je učili vzdělaní otroci. Nejčastěji Řekové.</a:t>
            </a:r>
          </a:p>
          <a:p>
            <a:pPr marL="533400" indent="-533400">
              <a:lnSpc>
                <a:spcPct val="90000"/>
              </a:lnSpc>
            </a:pPr>
            <a:r>
              <a:rPr lang="cs-CZ"/>
              <a:t>Jazyk Římanů je latina, písmo latinka.</a:t>
            </a:r>
          </a:p>
          <a:p>
            <a:pPr marL="533400" indent="-533400"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17602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Ukázky římského písma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5638800"/>
            <a:ext cx="4267200" cy="7620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/>
              <a:t>Rustická kapitála – ukázka knižního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/>
              <a:t>písma</a:t>
            </a:r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body" sz="half" idx="2"/>
          </p:nvPr>
        </p:nvSpPr>
        <p:spPr>
          <a:xfrm>
            <a:off x="4876800" y="5715000"/>
            <a:ext cx="3810000" cy="838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/>
              <a:t>Ukázka starší římské kurzívy na papyru - smlouva o prodeji otroka z roku 166 n.l. </a:t>
            </a:r>
          </a:p>
        </p:txBody>
      </p:sp>
      <p:pic>
        <p:nvPicPr>
          <p:cNvPr id="31756" name="Picture 12" descr="Soubor:Starší římská kurzíva - papyr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219200"/>
            <a:ext cx="276542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24000"/>
            <a:ext cx="43434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96184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Věda Řím a jeho písmo</a:t>
            </a:r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/>
              <a:t>Po celou dobu své historie se Římané zabývali válkami.</a:t>
            </a:r>
          </a:p>
          <a:p>
            <a:r>
              <a:rPr lang="cs-CZ" sz="2400"/>
              <a:t>Nezbýval jim čas na pěstování vědy.</a:t>
            </a:r>
          </a:p>
          <a:p>
            <a:r>
              <a:rPr lang="cs-CZ" sz="2400"/>
              <a:t>Proto se zabývali ryze praktickými otázkami.</a:t>
            </a:r>
          </a:p>
          <a:p>
            <a:r>
              <a:rPr lang="cs-CZ" sz="2400"/>
              <a:t>V matematice nám dali římské číslice.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876800" y="1600200"/>
            <a:ext cx="3810000" cy="1447800"/>
          </a:xfrm>
        </p:spPr>
        <p:txBody>
          <a:bodyPr/>
          <a:lstStyle/>
          <a:p>
            <a:r>
              <a:rPr lang="cs-CZ" sz="2000">
                <a:latin typeface="Comic Sans MS" pitchFamily="66" charset="0"/>
              </a:rPr>
              <a:t>Původní latinská abeceda obsahovala pouze tato písmena:</a:t>
            </a:r>
            <a:endParaRPr lang="cs-CZ" sz="2000">
              <a:latin typeface="Comic Sans MS" pitchFamily="66" charset="0"/>
              <a:hlinkClick r:id="rId2" tooltip="A"/>
            </a:endParaRPr>
          </a:p>
          <a:p>
            <a:r>
              <a:rPr lang="cs-CZ" sz="1800">
                <a:latin typeface="Comic Sans MS" pitchFamily="66" charset="0"/>
                <a:hlinkClick r:id="rId3" tooltip="A"/>
              </a:rPr>
              <a:t>ABCDEFHIKLMNOPQRSTVX</a:t>
            </a:r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  <a:p>
            <a:endParaRPr lang="cs-CZ" sz="1800">
              <a:latin typeface="Comic Sans MS" pitchFamily="66" charset="0"/>
            </a:endParaRPr>
          </a:p>
        </p:txBody>
      </p:sp>
      <p:pic>
        <p:nvPicPr>
          <p:cNvPr id="29704" name="Picture 8" descr="Soubor:Sestertius - Vespasiano - Iudaea Capta-RIC 042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048000"/>
            <a:ext cx="4114800" cy="208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3505200" y="5181600"/>
            <a:ext cx="51816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r>
              <a:rPr lang="cs-CZ">
                <a:latin typeface="Comic Sans MS" pitchFamily="66" charset="0"/>
              </a:rPr>
              <a:t>Vespasianův </a:t>
            </a:r>
            <a:r>
              <a:rPr lang="cs-CZ">
                <a:latin typeface="Comic Sans MS" pitchFamily="66" charset="0"/>
                <a:hlinkClick r:id="rId6" tooltip="Sestercius"/>
              </a:rPr>
              <a:t>sestercius</a:t>
            </a:r>
            <a:r>
              <a:rPr lang="cs-CZ">
                <a:latin typeface="Comic Sans MS" pitchFamily="66" charset="0"/>
              </a:rPr>
              <a:t> vyražený v roce 71 na oslavu vítězství v židovské válce. Na reversu je uveden nápis IVDEA CAPTA – „Judea podrobena“.</a:t>
            </a: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cs-CZ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47024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300"/>
              <a:t>Římské číslice – jsou tvořené písmeny abecedy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</a:pPr>
            <a:r>
              <a:rPr lang="cs-CZ" sz="1600" dirty="0">
                <a:latin typeface="Comic Sans MS" pitchFamily="66" charset="0"/>
              </a:rPr>
              <a:t>Které řazení římských číslic a jejich hodnoty zapsané arabskými číslicemi je správné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1600" dirty="0">
                <a:latin typeface="Comic Sans MS" pitchFamily="66" charset="0"/>
              </a:rPr>
              <a:t>I  II  III  V  X  D C  L  M – 1  2  3  5  10  50  100  500  1000</a:t>
            </a: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1600" dirty="0">
                <a:latin typeface="Comic Sans MS" pitchFamily="66" charset="0"/>
              </a:rPr>
              <a:t>I  II  III  V  X  L  M  D  C – 1  2  3  5  10  50  100  500  1000</a:t>
            </a: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1600" dirty="0">
                <a:latin typeface="Comic Sans MS" pitchFamily="66" charset="0"/>
              </a:rPr>
              <a:t>I  II  III  V  X  L  C  D  M – 1  2  3  5  10  50  100  500  1000</a:t>
            </a: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1600" dirty="0">
                <a:latin typeface="Comic Sans MS" pitchFamily="66" charset="0"/>
              </a:rPr>
              <a:t>I  II  III  X  V  L  C  M  D – 1  2  3  5  10  50  100  500  1000 </a:t>
            </a:r>
            <a:endParaRPr lang="cs-CZ" sz="1600" dirty="0" smtClean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3000" dirty="0" smtClean="0">
                <a:latin typeface="Comic Sans MS" pitchFamily="66" charset="0"/>
              </a:rPr>
              <a:t>Příklad užití římských číslic: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číslo </a:t>
            </a:r>
            <a:r>
              <a:rPr lang="cs-CZ" sz="2800" b="1" dirty="0"/>
              <a:t>1988</a:t>
            </a:r>
            <a:r>
              <a:rPr lang="cs-CZ" sz="2800" dirty="0"/>
              <a:t>.</a:t>
            </a:r>
            <a:br>
              <a:rPr lang="cs-CZ" sz="2800" dirty="0"/>
            </a:br>
            <a:r>
              <a:rPr lang="cs-CZ" sz="2800" dirty="0"/>
              <a:t>Jeden tisíc je </a:t>
            </a:r>
            <a:r>
              <a:rPr lang="cs-CZ" sz="2800" b="1" dirty="0"/>
              <a:t>M</a:t>
            </a:r>
            <a:r>
              <a:rPr lang="cs-CZ" sz="2800" dirty="0"/>
              <a:t>, devět set je </a:t>
            </a:r>
            <a:r>
              <a:rPr lang="cs-CZ" sz="2800" b="1" dirty="0"/>
              <a:t>CM</a:t>
            </a:r>
            <a:r>
              <a:rPr lang="cs-CZ" sz="2800" dirty="0"/>
              <a:t>, osmdesát je </a:t>
            </a:r>
            <a:r>
              <a:rPr lang="cs-CZ" sz="2800" b="1" dirty="0"/>
              <a:t>LXXX</a:t>
            </a:r>
            <a:r>
              <a:rPr lang="cs-CZ" sz="2800" dirty="0"/>
              <a:t>, a osm je </a:t>
            </a:r>
            <a:r>
              <a:rPr lang="cs-CZ" sz="2800" b="1" dirty="0"/>
              <a:t>VIII</a:t>
            </a:r>
            <a:r>
              <a:rPr lang="cs-CZ" sz="2800" dirty="0"/>
              <a:t>.</a:t>
            </a:r>
            <a:br>
              <a:rPr lang="cs-CZ" sz="2800" dirty="0"/>
            </a:br>
            <a:r>
              <a:rPr lang="cs-CZ" sz="2800" dirty="0"/>
              <a:t>Dohromady pak: </a:t>
            </a:r>
            <a:r>
              <a:rPr lang="cs-CZ" sz="2800" b="1" dirty="0"/>
              <a:t>MCMLXXXVIII</a:t>
            </a:r>
            <a:r>
              <a:rPr lang="cs-CZ" sz="2800" dirty="0"/>
              <a:t>.</a:t>
            </a:r>
          </a:p>
          <a:p>
            <a:pPr>
              <a:lnSpc>
                <a:spcPct val="80000"/>
              </a:lnSpc>
            </a:pPr>
            <a:endParaRPr lang="cs-CZ" sz="1600" dirty="0" smtClean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cs-CZ" sz="1600" dirty="0" smtClean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cs-CZ" sz="1600" dirty="0">
              <a:latin typeface="Comic Sans MS" pitchFamily="66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cs-CZ" sz="1600" dirty="0">
              <a:latin typeface="Comic Sans MS" pitchFamily="66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dirty="0" smtClean="0"/>
              <a:t>- </a:t>
            </a:r>
            <a:r>
              <a:rPr lang="cs-CZ" sz="1600" dirty="0"/>
              <a:t>POMPEJE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7598319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>
                <a:latin typeface="Comic Sans MS" pitchFamily="66" charset="0"/>
              </a:rPr>
              <a:t>Řečnictví a válečná věda.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38200" y="1600200"/>
            <a:ext cx="7772400" cy="4876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Rétoriku neboli řečnictví povýšili Římané na vědu.</a:t>
            </a:r>
          </a:p>
          <a:p>
            <a:pPr>
              <a:lnSpc>
                <a:spcPct val="90000"/>
              </a:lnSpc>
            </a:pPr>
            <a:r>
              <a:rPr lang="cs-CZ" sz="2400"/>
              <a:t>Mezi nejslavnější řečníky patřil Cicero.</a:t>
            </a:r>
          </a:p>
          <a:p>
            <a:pPr>
              <a:lnSpc>
                <a:spcPct val="90000"/>
              </a:lnSpc>
            </a:pPr>
            <a:r>
              <a:rPr lang="cs-CZ" sz="2400"/>
              <a:t>Cicero byl odpůrcem Caesara i Oktaviána.</a:t>
            </a:r>
          </a:p>
          <a:p>
            <a:pPr>
              <a:lnSpc>
                <a:spcPct val="90000"/>
              </a:lnSpc>
            </a:pPr>
            <a:r>
              <a:rPr lang="cs-CZ" sz="2400"/>
              <a:t>Římané využívali vědecké poznatky ve válce.</a:t>
            </a:r>
          </a:p>
          <a:p>
            <a:pPr>
              <a:lnSpc>
                <a:spcPct val="90000"/>
              </a:lnSpc>
            </a:pPr>
            <a:r>
              <a:rPr lang="cs-CZ" sz="2400"/>
              <a:t>Stavěli důmyslné vrhací stroje a obléhací věže.</a:t>
            </a:r>
          </a:p>
          <a:p>
            <a:pPr>
              <a:lnSpc>
                <a:spcPct val="90000"/>
              </a:lnSpc>
            </a:pPr>
            <a:r>
              <a:rPr lang="cs-CZ" sz="2400"/>
              <a:t>Mnoho svých znalostí a dovedností převzali od Řeků.</a:t>
            </a:r>
          </a:p>
          <a:p>
            <a:pPr>
              <a:lnSpc>
                <a:spcPct val="90000"/>
              </a:lnSpc>
            </a:pPr>
            <a:r>
              <a:rPr lang="cs-CZ" sz="2400"/>
              <a:t>Díky vojenské disciplině a převratnými vojenskými technologiemi se Řím stal světovou velmocí.</a:t>
            </a:r>
          </a:p>
          <a:p>
            <a:pPr>
              <a:lnSpc>
                <a:spcPct val="90000"/>
              </a:lnSpc>
            </a:pPr>
            <a:r>
              <a:rPr lang="cs-CZ" sz="2400"/>
              <a:t>Je smutné, že díky válce uměli Římané léčit zranění a úrazy. Jejich lékaři se stali se výbornými chirurgy.</a:t>
            </a:r>
          </a:p>
          <a:p>
            <a:pPr>
              <a:lnSpc>
                <a:spcPct val="90000"/>
              </a:lnSpc>
            </a:pPr>
            <a:r>
              <a:rPr lang="cs-CZ" sz="2400">
                <a:hlinkClick r:id="rId2"/>
              </a:rPr>
              <a:t>http://www.youtube.com/watch?v=LBB34WtdDN0&amp;feature=related</a:t>
            </a:r>
            <a:endParaRPr lang="cs-CZ" sz="2400"/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368080631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Římská literatura.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/>
              <a:t>Zpočátku se Římané spokojili s překlady Iliady a Odysey.</a:t>
            </a:r>
          </a:p>
          <a:p>
            <a:r>
              <a:rPr lang="cs-CZ"/>
              <a:t>Císař Augustus podporoval vědu, umění a tedy i literaturu.</a:t>
            </a:r>
          </a:p>
          <a:p>
            <a:r>
              <a:rPr lang="cs-CZ"/>
              <a:t>Básník </a:t>
            </a:r>
            <a:r>
              <a:rPr lang="cs-CZ">
                <a:hlinkClick r:id="rId2"/>
              </a:rPr>
              <a:t>Vergilius</a:t>
            </a:r>
            <a:r>
              <a:rPr lang="cs-CZ"/>
              <a:t> napsal báseň o trojském hrdinovi Aeneás.</a:t>
            </a:r>
          </a:p>
          <a:p>
            <a:r>
              <a:rPr lang="cs-CZ"/>
              <a:t>Velmi slavným byl básník </a:t>
            </a:r>
            <a:r>
              <a:rPr lang="cs-CZ">
                <a:hlinkClick r:id="rId3"/>
              </a:rPr>
              <a:t>Ovidius</a:t>
            </a:r>
            <a:r>
              <a:rPr lang="cs-CZ"/>
              <a:t>. </a:t>
            </a:r>
          </a:p>
          <a:p>
            <a:r>
              <a:rPr lang="cs-CZ"/>
              <a:t>Později vynikli satirikové </a:t>
            </a:r>
            <a:r>
              <a:rPr lang="cs-CZ">
                <a:hlinkClick r:id="rId4"/>
              </a:rPr>
              <a:t>Martialis </a:t>
            </a:r>
            <a:r>
              <a:rPr lang="cs-CZ"/>
              <a:t>a Iuvenalis.</a:t>
            </a:r>
          </a:p>
          <a:p>
            <a:r>
              <a:rPr lang="cs-CZ"/>
              <a:t>Básně skládal a zpíval také císař Nero.</a:t>
            </a:r>
          </a:p>
        </p:txBody>
      </p:sp>
    </p:spTree>
    <p:extLst>
      <p:ext uri="{BB962C8B-B14F-4D97-AF65-F5344CB8AC3E}">
        <p14:creationId xmlns:p14="http://schemas.microsoft.com/office/powerpoint/2010/main" val="31598958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Poznáte  římské básníky?</a:t>
            </a:r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936152" y="1648269"/>
            <a:ext cx="1547616" cy="409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r>
              <a:rPr lang="cs-CZ" sz="2000" dirty="0" smtClean="0"/>
              <a:t>Vergilius</a:t>
            </a:r>
            <a:endParaRPr lang="cs-CZ" sz="2000" dirty="0"/>
          </a:p>
        </p:txBody>
      </p:sp>
      <p:pic>
        <p:nvPicPr>
          <p:cNvPr id="34826" name="Picture 10" descr="Soubor:Vergi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057400"/>
            <a:ext cx="17526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8" name="Picture 12" descr="Soubor:Publius Ovidius Nas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1371600"/>
            <a:ext cx="22860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30" name="Picture 14" descr="Soubor:Martiali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276600"/>
            <a:ext cx="2143125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2971800" y="5638800"/>
            <a:ext cx="1752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err="1"/>
              <a:t>Martialis</a:t>
            </a:r>
            <a:endParaRPr lang="cs-CZ" dirty="0"/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5791200" y="5638800"/>
            <a:ext cx="1752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Ovidius</a:t>
            </a:r>
          </a:p>
        </p:txBody>
      </p:sp>
    </p:spTree>
    <p:extLst>
      <p:ext uri="{BB962C8B-B14F-4D97-AF65-F5344CB8AC3E}">
        <p14:creationId xmlns:p14="http://schemas.microsoft.com/office/powerpoint/2010/main" val="26766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8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8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8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8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8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8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Římské Stavitelství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Římané převzali stavební prvky od Etrusků a Řeků.</a:t>
            </a:r>
          </a:p>
          <a:p>
            <a:r>
              <a:rPr lang="cs-CZ" dirty="0"/>
              <a:t>Stavěli veřejné lázně, akvadukty, silnice, veřejné budovy, chrámy a baziliky.</a:t>
            </a:r>
          </a:p>
          <a:p>
            <a:r>
              <a:rPr lang="cs-CZ" dirty="0"/>
              <a:t>Bazilika je zastřešená tržnice. </a:t>
            </a:r>
          </a:p>
          <a:p>
            <a:r>
              <a:rPr lang="cs-CZ" dirty="0"/>
              <a:t>Obdobou řeckých stadionů byly cirky. Nejslavnějším byl Cirkus </a:t>
            </a:r>
            <a:r>
              <a:rPr lang="cs-CZ" dirty="0" err="1"/>
              <a:t>Maximus</a:t>
            </a:r>
            <a:r>
              <a:rPr lang="cs-CZ" dirty="0"/>
              <a:t> v Římě.</a:t>
            </a:r>
          </a:p>
          <a:p>
            <a:r>
              <a:rPr lang="cs-CZ" dirty="0"/>
              <a:t>Pro gladiátorské hry stavěli arény. Nejslavnější arénou bylo římské Koloseum.</a:t>
            </a:r>
          </a:p>
        </p:txBody>
      </p:sp>
    </p:spTree>
    <p:extLst>
      <p:ext uri="{BB962C8B-B14F-4D97-AF65-F5344CB8AC3E}">
        <p14:creationId xmlns:p14="http://schemas.microsoft.com/office/powerpoint/2010/main" val="106149130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Koloseum a cirkus Maximus</a:t>
            </a:r>
          </a:p>
        </p:txBody>
      </p:sp>
      <p:sp>
        <p:nvSpPr>
          <p:cNvPr id="36872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6876" name="Picture 12" descr="Soubor:Colosseo - panoramica - Scuba Be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752600"/>
            <a:ext cx="7620000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78" name="Picture 14" descr="Soubor:CircusMaximus gobeirn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4495800"/>
            <a:ext cx="76200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489337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Římský akvadukt a silnice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</p:txBody>
      </p:sp>
      <p:pic>
        <p:nvPicPr>
          <p:cNvPr id="39946" name="Picture 10" descr="Soubor:Via app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2667000"/>
            <a:ext cx="29718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990600" y="5791200"/>
            <a:ext cx="4648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hlinkClick r:id="rId4" tooltip="Via Appia"/>
              </a:rPr>
              <a:t>Via Appia</a:t>
            </a:r>
            <a:r>
              <a:rPr lang="cs-CZ"/>
              <a:t> (</a:t>
            </a:r>
            <a:r>
              <a:rPr lang="cs-CZ" i="1"/>
              <a:t>Appiova cesta</a:t>
            </a:r>
            <a:r>
              <a:rPr lang="cs-CZ"/>
              <a:t>), silnice spojující </a:t>
            </a:r>
            <a:r>
              <a:rPr lang="cs-CZ">
                <a:hlinkClick r:id="rId5" tooltip="Řím"/>
              </a:rPr>
              <a:t>Řím</a:t>
            </a:r>
            <a:r>
              <a:rPr lang="cs-CZ"/>
              <a:t> s </a:t>
            </a:r>
            <a:r>
              <a:rPr lang="cs-CZ">
                <a:hlinkClick r:id="rId6" tooltip="Brindisi"/>
              </a:rPr>
              <a:t>Brundisiem</a:t>
            </a:r>
            <a:r>
              <a:rPr lang="cs-CZ"/>
              <a:t> v jižní </a:t>
            </a:r>
            <a:r>
              <a:rPr lang="cs-CZ">
                <a:hlinkClick r:id="rId7" tooltip="Itálie"/>
              </a:rPr>
              <a:t>Itálii</a:t>
            </a:r>
            <a:r>
              <a:rPr lang="cs-CZ"/>
              <a:t>.</a:t>
            </a:r>
          </a:p>
        </p:txBody>
      </p:sp>
      <p:pic>
        <p:nvPicPr>
          <p:cNvPr id="39950" name="Picture 14" descr="Soubor:AcueductoSegovia edit1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5105400" cy="387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951" name="Text Box 15"/>
          <p:cNvSpPr txBox="1">
            <a:spLocks noChangeArrowheads="1"/>
          </p:cNvSpPr>
          <p:nvPr/>
        </p:nvSpPr>
        <p:spPr bwMode="auto">
          <a:xfrm>
            <a:off x="5562600" y="1676400"/>
            <a:ext cx="2667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Akvadukt v Segovii</a:t>
            </a:r>
          </a:p>
        </p:txBody>
      </p:sp>
    </p:spTree>
    <p:extLst>
      <p:ext uri="{BB962C8B-B14F-4D97-AF65-F5344CB8AC3E}">
        <p14:creationId xmlns:p14="http://schemas.microsoft.com/office/powerpoint/2010/main" val="341848317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>
                <a:latin typeface="Comic Sans MS" pitchFamily="66" charset="0"/>
              </a:rPr>
              <a:t>Památníky římských dějin – vítězné oblouky a sloupy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endParaRPr lang="cs-CZ" sz="2400"/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cs-CZ" sz="2400"/>
          </a:p>
        </p:txBody>
      </p:sp>
      <p:pic>
        <p:nvPicPr>
          <p:cNvPr id="43016" name="Picture 8" descr="Soubor:Roma-colonna di traina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447800"/>
            <a:ext cx="3543300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8" name="Picture 10" descr="Soubor:Arc de titus frontal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24000"/>
            <a:ext cx="3983038" cy="467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914400" y="6248400"/>
            <a:ext cx="2438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err="1"/>
              <a:t>Titův</a:t>
            </a:r>
            <a:r>
              <a:rPr lang="cs-CZ" dirty="0"/>
              <a:t> vítězný oblouk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5181600" y="6324600"/>
            <a:ext cx="2819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dirty="0"/>
              <a:t> </a:t>
            </a:r>
            <a:r>
              <a:rPr lang="cs-CZ" dirty="0" err="1"/>
              <a:t>Trajánův</a:t>
            </a:r>
            <a:r>
              <a:rPr lang="cs-CZ" dirty="0"/>
              <a:t> sloup a okolí </a:t>
            </a:r>
          </a:p>
        </p:txBody>
      </p:sp>
    </p:spTree>
    <p:extLst>
      <p:ext uri="{BB962C8B-B14F-4D97-AF65-F5344CB8AC3E}">
        <p14:creationId xmlns:p14="http://schemas.microsoft.com/office/powerpoint/2010/main" val="870932343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30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0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30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Malířství:</a:t>
            </a:r>
            <a:endParaRPr lang="cs-CZ" dirty="0"/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914400" y="1447800"/>
            <a:ext cx="7620000" cy="46783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900" dirty="0" smtClean="0">
                <a:latin typeface="Comic Sans MS" pitchFamily="66" charset="0"/>
              </a:rPr>
              <a:t>Římané rozvíjeli portrétní umění.</a:t>
            </a:r>
            <a:endParaRPr lang="cs-CZ" sz="29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9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900" dirty="0" smtClean="0">
                <a:latin typeface="Comic Sans MS" pitchFamily="66" charset="0"/>
              </a:rPr>
              <a:t>Malovali také obrazy na zdi.</a:t>
            </a:r>
          </a:p>
          <a:p>
            <a:pPr marL="0" indent="0">
              <a:lnSpc>
                <a:spcPct val="90000"/>
              </a:lnSpc>
              <a:buNone/>
            </a:pPr>
            <a:endParaRPr lang="cs-CZ" sz="29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900" dirty="0" smtClean="0">
                <a:latin typeface="Comic Sans MS" pitchFamily="66" charset="0"/>
              </a:rPr>
              <a:t>Později římští umělci vytvářeli obrazy z mozaiky. </a:t>
            </a:r>
            <a:endParaRPr lang="cs-CZ" sz="29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9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900" dirty="0" smtClean="0">
                <a:latin typeface="Comic Sans MS" pitchFamily="66" charset="0"/>
              </a:rPr>
              <a:t>Dochovaná malířská díla známe z Pompejí a </a:t>
            </a:r>
            <a:r>
              <a:rPr lang="cs-CZ" sz="2900" dirty="0" err="1" smtClean="0">
                <a:latin typeface="Comic Sans MS" pitchFamily="66" charset="0"/>
              </a:rPr>
              <a:t>Herkulanea</a:t>
            </a:r>
            <a:r>
              <a:rPr lang="cs-CZ" sz="2900" dirty="0" smtClean="0">
                <a:latin typeface="Comic Sans MS" pitchFamily="66" charset="0"/>
              </a:rPr>
              <a:t>, které zničila sopka Vesuv.</a:t>
            </a:r>
            <a:endParaRPr lang="cs-CZ" sz="29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9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404808572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 </a:t>
            </a:r>
            <a:r>
              <a:rPr lang="cs-CZ" smtClean="0"/>
              <a:t>závěr si </a:t>
            </a:r>
            <a:r>
              <a:rPr lang="cs-CZ" dirty="0" smtClean="0"/>
              <a:t>prohlédněte video:</a:t>
            </a:r>
            <a:endParaRPr lang="cs-CZ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>
              <a:latin typeface="Comic Sans MS" pitchFamily="66" charset="0"/>
            </a:endParaRPr>
          </a:p>
          <a:p>
            <a:endParaRPr lang="cs-CZ" dirty="0"/>
          </a:p>
          <a:p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395536" y="227687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http://azvideo.cz/watch.php?title=video&amp;link=http://www.youtube.com/v/BDlDqyTMLBE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059573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idx="1"/>
          </p:nvPr>
        </p:nvSpPr>
        <p:spPr>
          <a:xfrm>
            <a:off x="609600" y="1828800"/>
            <a:ext cx="8305800" cy="457200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Použité </a:t>
            </a:r>
            <a:r>
              <a:rPr lang="cs-CZ" dirty="0" smtClean="0"/>
              <a:t>zdroje:</a:t>
            </a:r>
            <a:endParaRPr lang="cs-CZ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cs.wikipedia.org/wiki/Soubor:RomanVirgilFolio078r.jpg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://cs.wikipedia.org/wiki/Soubor:CircusMaximus_gobeirne.jpg</a:t>
            </a:r>
            <a:endParaRPr lang="cs-CZ" dirty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://cs.wikipedia.org/wiki/Soubor:Colosseo_-_panoramica_-_</a:t>
            </a:r>
            <a:r>
              <a:rPr lang="cs-CZ" dirty="0" smtClean="0">
                <a:hlinkClick r:id="rId4"/>
              </a:rPr>
              <a:t>Scuba_Beer.jpg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cs.wikipedia.org/wiki/Soubor:Via_appia.jpg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cs.wikipedia.org/wiki/Soubor:ImageRomeArchofTitus02.jpg</a:t>
            </a:r>
            <a:endParaRPr lang="cs-CZ" dirty="0"/>
          </a:p>
          <a:p>
            <a:r>
              <a:rPr lang="cs-CZ" dirty="0">
                <a:hlinkClick r:id="rId7"/>
              </a:rPr>
              <a:t>http://cs.wikipedia.org/wiki/Starov%C4%9Bk%C3%BD_%C5%98%C3%ADm</a:t>
            </a:r>
            <a:endParaRPr lang="cs-CZ" dirty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cs.wikipedia.org/wiki/Soubor:AcueductoSegovia_edit1.jpg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cs.wikipedia.org/wiki/Soubor:Roma-colonna_di_trainao.jpg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2779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799</TotalTime>
  <Words>657</Words>
  <Application>Microsoft Office PowerPoint</Application>
  <PresentationFormat>Předvádění na obrazovce (4:3)</PresentationFormat>
  <Paragraphs>129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Římská kultura</vt:lpstr>
      <vt:lpstr>Vzdělaný voják?</vt:lpstr>
      <vt:lpstr>Ukázky římského písma</vt:lpstr>
      <vt:lpstr>Věda Řím a jeho písmo</vt:lpstr>
      <vt:lpstr>Římské číslice – jsou tvořené písmeny abecedy</vt:lpstr>
      <vt:lpstr>Řečnictví a válečná věda.</vt:lpstr>
      <vt:lpstr>Římská literatura.</vt:lpstr>
      <vt:lpstr>Poznáte  římské básníky?</vt:lpstr>
      <vt:lpstr>Římské Stavitelství</vt:lpstr>
      <vt:lpstr>Koloseum a cirkus Maximus</vt:lpstr>
      <vt:lpstr>Římský akvadukt a silnice</vt:lpstr>
      <vt:lpstr>Památníky římských dějin – vítězné oblouky a sloupy</vt:lpstr>
      <vt:lpstr>Malířství:</vt:lpstr>
      <vt:lpstr>Na závěr si prohlédněte video:</vt:lpstr>
      <vt:lpstr>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domácí</dc:creator>
  <cp:lastModifiedBy>student</cp:lastModifiedBy>
  <cp:revision>73</cp:revision>
  <dcterms:created xsi:type="dcterms:W3CDTF">2012-02-28T07:37:54Z</dcterms:created>
  <dcterms:modified xsi:type="dcterms:W3CDTF">2012-06-19T07:14:58Z</dcterms:modified>
</cp:coreProperties>
</file>