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D70765"/>
    <a:srgbClr val="000000"/>
    <a:srgbClr val="F02828"/>
    <a:srgbClr val="339933"/>
    <a:srgbClr val="0000CC"/>
    <a:srgbClr val="CC0099"/>
    <a:srgbClr val="A500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709" autoAdjust="0"/>
  </p:normalViewPr>
  <p:slideViewPr>
    <p:cSldViewPr>
      <p:cViewPr varScale="1">
        <p:scale>
          <a:sx n="65" d="100"/>
          <a:sy n="65" d="100"/>
        </p:scale>
        <p:origin x="-144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2DEB9-FAE5-4804-9C7A-D837C35BB548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795DE-4407-43D9-B91C-C6D40367F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0F5FF-0F96-4C86-A114-E4C81D27586C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5DA79-17FF-495E-90EA-A8126A2E3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EA417-2841-47A6-A35C-FF32EE1501C2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00D10-EDCD-4E01-A786-1725BF4B0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9B3AE-CD1D-4C8E-B70A-AF65906ADB74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C76EA-570D-4C01-A6EC-763BD1BC7A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2444-2E3C-44E4-A410-79339AA3EF98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59C0B-E7C0-4C77-9506-16D7D14F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CC6F2-4CCC-40FE-8110-ADEF2C5129CB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361B0-49E9-4A60-906F-5E4CEAA3E1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4A1BB-D545-467A-91D5-841B305AF098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6DF7C-B27E-49A9-BF64-EFB1EA402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C0240-4567-4883-9DFD-B1465B2A5CB1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A93CC-4B6B-43A6-8E27-A4486001E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E2E29-2A32-43A6-A854-4B50C37AECB6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3FCC9-4BBA-4C84-9407-32AFBDD97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1C69C-D7A0-4DD2-A57F-1589598B6DEA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55D6E-7D29-4AF4-905D-F2B766B594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9E1F8-AFA5-4CF4-8341-557355CB62D5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E89A3-D004-45B7-8A83-012A9BDD9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D888C4E-4C8B-4E03-8E86-8445F786E815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F3BD762-30D0-4248-BDF3-66BEC8EC2C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b/b8/Pokrywa_lodowa_1999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2/25/Nordpole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Zem%C4%9B_Franti%C5%A1ka_Josefa" TargetMode="External"/><Relationship Id="rId3" Type="http://schemas.openxmlformats.org/officeDocument/2006/relationships/hyperlink" Target="http://cs.wikipedia.org/wiki/Baffin%C5%AFv_ostrov" TargetMode="External"/><Relationship Id="rId7" Type="http://schemas.openxmlformats.org/officeDocument/2006/relationships/hyperlink" Target="http://cs.wikipedia.org/wiki/Svalbard" TargetMode="External"/><Relationship Id="rId12" Type="http://schemas.openxmlformats.org/officeDocument/2006/relationships/image" Target="../media/image5.jpeg"/><Relationship Id="rId2" Type="http://schemas.openxmlformats.org/officeDocument/2006/relationships/hyperlink" Target="http://cs.wikipedia.org/wiki/Gr%C3%B3n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ov%C3%A1_zem%C4%9B" TargetMode="External"/><Relationship Id="rId11" Type="http://schemas.openxmlformats.org/officeDocument/2006/relationships/hyperlink" Target="http://cs.wikipedia.org/wiki/Wrangel%C5%AFv_ostrov" TargetMode="External"/><Relationship Id="rId5" Type="http://schemas.openxmlformats.org/officeDocument/2006/relationships/hyperlink" Target="http://cs.wikipedia.org/wiki/Ellesmer%C5%AFv_ostrov" TargetMode="External"/><Relationship Id="rId10" Type="http://schemas.openxmlformats.org/officeDocument/2006/relationships/hyperlink" Target="http://cs.wikipedia.org/wiki/Severn%C3%AD_zem%C4%9B" TargetMode="External"/><Relationship Id="rId4" Type="http://schemas.openxmlformats.org/officeDocument/2006/relationships/hyperlink" Target="http://cs.wikipedia.org/wiki/Viktoriin_ostrov" TargetMode="External"/><Relationship Id="rId9" Type="http://schemas.openxmlformats.org/officeDocument/2006/relationships/hyperlink" Target="http://cs.wikipedia.org/wiki/Novosibi%C5%99sk%C3%A9_ostrovy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c/c3/Ursus_maritinus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Eskym%C3%A1ci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krywa_lodowa_1999.jpg" TargetMode="External"/><Relationship Id="rId3" Type="http://schemas.openxmlformats.org/officeDocument/2006/relationships/hyperlink" Target="http://zivazeme.cz/atlas-savcu/velryba-gronska" TargetMode="External"/><Relationship Id="rId7" Type="http://schemas.openxmlformats.org/officeDocument/2006/relationships/hyperlink" Target="http://cs.wikipedia.org/wiki/Soubor:Nordpole.png" TargetMode="External"/><Relationship Id="rId2" Type="http://schemas.openxmlformats.org/officeDocument/2006/relationships/hyperlink" Target="http://cs.wikipedia.org/wiki/Soubor:Inuit_women_190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rctic_circle.svg" TargetMode="External"/><Relationship Id="rId5" Type="http://schemas.openxmlformats.org/officeDocument/2006/relationships/hyperlink" Target="http://cs.wikipedia.org/wiki/Soubor:Ursus_maritinus.jpg" TargetMode="External"/><Relationship Id="rId4" Type="http://schemas.openxmlformats.org/officeDocument/2006/relationships/hyperlink" Target="http://www.foxymonk.com/Atlas_zvirat.php?detail=22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Arktida</a:t>
            </a:r>
          </a:p>
          <a:p>
            <a:pPr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Autor:  Mgr. Zdeněk Hanuš</a:t>
            </a:r>
          </a:p>
          <a:p>
            <a:pPr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VY_32_INOVACE_28_Arktida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Font typeface="Arial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 descr="C:\Users\vlastnik\Pictures\MEV3c10c1_shutterstock_67493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630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794228">
            <a:off x="855710" y="1236824"/>
            <a:ext cx="6668327" cy="2008442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07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Arktida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/>
            </a:r>
            <a:b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</a:b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0860350">
            <a:off x="1327150" y="409257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Poloha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0" y="620713"/>
            <a:ext cx="2776538" cy="2360612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rgbClr val="FF0000"/>
                </a:solidFill>
              </a:rPr>
              <a:t>Poloha:</a:t>
            </a:r>
            <a:r>
              <a:rPr lang="cs-CZ" sz="2400" smtClean="0">
                <a:solidFill>
                  <a:srgbClr val="FF0000"/>
                </a:solidFill>
              </a:rPr>
              <a:t> nejsevernější území obklopující severní pól. Název pochází z řeckého slova arktos, medvěd, a vztahuje se k souhvězdí Malá a Velká Medvědice a k hvězdě Polárka. Převážně oblast ledu, sněhu a nezalesněné zmrzlé půdy.</a:t>
            </a:r>
          </a:p>
        </p:txBody>
      </p:sp>
      <p:pic>
        <p:nvPicPr>
          <p:cNvPr id="4100" name="Picture 6" descr="Soubor:Pokrywa lodowa 199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1800" y="2228850"/>
            <a:ext cx="61722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-28575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6600" smtClean="0">
                <a:solidFill>
                  <a:srgbClr val="00B0F0"/>
                </a:solidFill>
              </a:rPr>
              <a:t>Rozloha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0" y="1285875"/>
            <a:ext cx="3348038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Arktida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A50021"/>
                </a:solidFill>
              </a:rPr>
              <a:t>zaujímá oblast Severního ledového oceánu a přilehlých moří a ostrovů.  </a:t>
            </a:r>
            <a:r>
              <a:rPr lang="cs-CZ" sz="2400" dirty="0" smtClean="0">
                <a:solidFill>
                  <a:srgbClr val="A50021"/>
                </a:solidFill>
              </a:rPr>
              <a:t>Zaujímá </a:t>
            </a:r>
            <a:r>
              <a:rPr lang="cs-CZ" sz="2400" dirty="0">
                <a:solidFill>
                  <a:srgbClr val="A50021"/>
                </a:solidFill>
              </a:rPr>
              <a:t>plochu 6,5 mil. km</a:t>
            </a:r>
            <a:r>
              <a:rPr lang="cs-CZ" sz="2400" baseline="30000" dirty="0">
                <a:solidFill>
                  <a:srgbClr val="A50021"/>
                </a:solidFill>
              </a:rPr>
              <a:t>2</a:t>
            </a:r>
            <a:r>
              <a:rPr lang="cs-CZ" sz="2400" dirty="0">
                <a:solidFill>
                  <a:srgbClr val="A50021"/>
                </a:solidFill>
              </a:rPr>
              <a:t>. Jižní hranicí je přírodní pásmo tundry.</a:t>
            </a:r>
            <a:r>
              <a:rPr lang="cs-CZ" sz="2400" dirty="0"/>
              <a:t> </a:t>
            </a:r>
            <a:endParaRPr lang="cs-CZ" sz="2400" dirty="0">
              <a:solidFill>
                <a:srgbClr val="A50021"/>
              </a:solidFill>
            </a:endParaRPr>
          </a:p>
        </p:txBody>
      </p:sp>
      <p:pic>
        <p:nvPicPr>
          <p:cNvPr id="5124" name="Picture 6" descr="Soubor:Nordpol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971550"/>
            <a:ext cx="5867400" cy="588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Členitost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643063"/>
            <a:ext cx="8229600" cy="4525962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Nejvýznamnější arktické ostrovy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2" tooltip="Grónsko"/>
              </a:rPr>
              <a:t>Grónsko</a:t>
            </a:r>
            <a:r>
              <a:rPr lang="cs-CZ" dirty="0" smtClean="0"/>
              <a:t> (2 130 000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3" tooltip="Baffinův ostrov"/>
              </a:rPr>
              <a:t>Baffinův</a:t>
            </a:r>
            <a:r>
              <a:rPr lang="cs-CZ" dirty="0" smtClean="0">
                <a:hlinkClick r:id="rId3" tooltip="Baffinův ostrov"/>
              </a:rPr>
              <a:t> ostrov</a:t>
            </a:r>
            <a:r>
              <a:rPr lang="cs-CZ" dirty="0" smtClean="0"/>
              <a:t> (507 414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4" tooltip="Viktoriin ostrov"/>
              </a:rPr>
              <a:t>Viktoriin ostrov</a:t>
            </a:r>
            <a:r>
              <a:rPr lang="cs-CZ" dirty="0" smtClean="0"/>
              <a:t> (217 291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5" tooltip="Ellesmerův ostrov"/>
              </a:rPr>
              <a:t>Ellesmerův</a:t>
            </a:r>
            <a:r>
              <a:rPr lang="cs-CZ" dirty="0" smtClean="0">
                <a:hlinkClick r:id="rId5" tooltip="Ellesmerův ostrov"/>
              </a:rPr>
              <a:t> ostrov</a:t>
            </a:r>
            <a:r>
              <a:rPr lang="cs-CZ" dirty="0" smtClean="0"/>
              <a:t> (196 236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6" tooltip="Nová země"/>
              </a:rPr>
              <a:t>Nová země</a:t>
            </a:r>
            <a:r>
              <a:rPr lang="cs-CZ" dirty="0" smtClean="0"/>
              <a:t> (82 180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7" tooltip="Svalbard"/>
              </a:rPr>
              <a:t>Svalbard</a:t>
            </a:r>
            <a:r>
              <a:rPr lang="cs-CZ" dirty="0" smtClean="0"/>
              <a:t> (Špicberky) (63 080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8" tooltip="Země Františka Josefa"/>
              </a:rPr>
              <a:t>Země Františka Josefa</a:t>
            </a:r>
            <a:r>
              <a:rPr lang="cs-CZ" dirty="0" smtClean="0"/>
              <a:t> (16 100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9" tooltip="Novosibiřské ostrovy"/>
              </a:rPr>
              <a:t>Novosibiřské</a:t>
            </a:r>
            <a:r>
              <a:rPr lang="cs-CZ" dirty="0" smtClean="0">
                <a:hlinkClick r:id="rId9" tooltip="Novosibiřské ostrovy"/>
              </a:rPr>
              <a:t> ostrovy</a:t>
            </a:r>
            <a:r>
              <a:rPr lang="cs-CZ" dirty="0" smtClean="0"/>
              <a:t> (38 400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10" tooltip="Severní země"/>
              </a:rPr>
              <a:t>Severní země</a:t>
            </a:r>
            <a:r>
              <a:rPr lang="cs-CZ" dirty="0" smtClean="0"/>
              <a:t> (37 560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11" tooltip="Wrangelův ostrov"/>
              </a:rPr>
              <a:t>Wrangelův</a:t>
            </a:r>
            <a:r>
              <a:rPr lang="cs-CZ" dirty="0" smtClean="0">
                <a:hlinkClick r:id="rId11" tooltip="Wrangelův ostrov"/>
              </a:rPr>
              <a:t> ostrov</a:t>
            </a:r>
            <a:r>
              <a:rPr lang="cs-CZ" dirty="0" smtClean="0"/>
              <a:t> (7 270 km²)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6148" name="Picture 4" descr="C:\Documents and Settings\Uzivatel\Dokumenty\Obrázky\479px-Arctic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86375" y="1143000"/>
            <a:ext cx="3643313" cy="52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Podnebí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Teplotní podmínky jsou nesrovnatelně vyšší než v Antarktidě. V zimě jsou střední lednové teploty od +3°C (jižní okraj Arktidy) do -40 °C v centrální Arktidě. Naopak střední červencové teploty se pohybují od +10°C na jižním okraji po 0°C v centrální části.</a:t>
            </a:r>
          </a:p>
          <a:p>
            <a:pPr eaLnBrk="1" hangingPunct="1"/>
            <a:r>
              <a:rPr lang="cs-CZ" sz="2400" smtClean="0"/>
              <a:t>Na </a:t>
            </a:r>
            <a:r>
              <a:rPr lang="cs-CZ" sz="2400" smtClean="0">
                <a:solidFill>
                  <a:srgbClr val="FF0000"/>
                </a:solidFill>
              </a:rPr>
              <a:t>Severním pólu </a:t>
            </a:r>
            <a:r>
              <a:rPr lang="cs-CZ" sz="2400" smtClean="0"/>
              <a:t>dosahuje v létě teplota 0-3 °C, v zimě se pohybuje okolo -30 až -40 °C. Nejnižší naměřená teplota je zde -56 °C, nejvyšší +6 °C.</a:t>
            </a:r>
          </a:p>
          <a:p>
            <a:pPr eaLnBrk="1" hangingPunct="1">
              <a:buFont typeface="Arial" charset="0"/>
              <a:buNone/>
            </a:pPr>
            <a:endParaRPr lang="cs-CZ" sz="40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0250" y="214313"/>
            <a:ext cx="5357813" cy="16303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/>
                </a:solidFill>
              </a:rPr>
              <a:t>Vegetace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Fauna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Živočišstvo je v Arktidě chudé, ale bohatší než v Antarktidě. Nejvíce druhů nalezneme v moři.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Nejseverněji žijící živočichové jsou lední medvěd a polární liška. Z kožešinových živočichů zde nalezneme hranostaje, sviště, polární vlky, polární zajíce či ovci sněžnou. V Severní Americe soba, jelena karibu či pižmoně.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 V Arktidě žije mnoho ptáků, jen málo jich zde ale hnízdí. Najdeme zde racky, buřňáky, chaluhy, polární kachny, polární husy a kura sněžného.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 V létě je zde velké množství hmyzu, hlavně komáři v bažinatých územích.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Ve vodě žijí (pstruh, losos), </a:t>
            </a:r>
            <a:r>
              <a:rPr lang="cs-CZ" dirty="0" smtClean="0">
                <a:solidFill>
                  <a:srgbClr val="FF0000"/>
                </a:solidFill>
              </a:rPr>
              <a:t>mořští </a:t>
            </a:r>
            <a:r>
              <a:rPr lang="cs-CZ" dirty="0" smtClean="0">
                <a:solidFill>
                  <a:srgbClr val="FF0000"/>
                </a:solidFill>
              </a:rPr>
              <a:t>(treska , sleď) a velcí mořští savci (velryby, tuleni, lachtani, mroži).</a:t>
            </a: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B0F0"/>
                </a:solidFill>
              </a:rPr>
              <a:t>Lední medvěd</a:t>
            </a:r>
          </a:p>
        </p:txBody>
      </p:sp>
      <p:sp>
        <p:nvSpPr>
          <p:cNvPr id="9219" name="Zástupný symbol pro obsah 4"/>
          <p:cNvSpPr>
            <a:spLocks noGrp="1"/>
          </p:cNvSpPr>
          <p:nvPr>
            <p:ph sz="half" idx="2"/>
          </p:nvPr>
        </p:nvSpPr>
        <p:spPr>
          <a:xfrm>
            <a:off x="5219700" y="1600200"/>
            <a:ext cx="3467100" cy="4525963"/>
          </a:xfrm>
        </p:spPr>
        <p:txBody>
          <a:bodyPr/>
          <a:lstStyle/>
          <a:p>
            <a:r>
              <a:rPr lang="cs-CZ" sz="2400" smtClean="0"/>
              <a:t>Lední medvěd je třetí největší šelmou na světě. Je velmi dobře vybaven pro život v arktických oblastech, protože jej před chladem chrání silný a hustý kožich. Tento medvěd je velmi dobrým plavcem, k čemuž mu napomáhají plovací blány mezi prsty na tlapách.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pic>
        <p:nvPicPr>
          <p:cNvPr id="9220" name="Picture 6" descr="Soubor:Ursus maritinus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-11113" y="2276475"/>
            <a:ext cx="5534026" cy="35290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Velryby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875"/>
            <a:ext cx="8686800" cy="1871663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Velryba grónská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900" dirty="0" smtClean="0">
                <a:solidFill>
                  <a:srgbClr val="FF0000"/>
                </a:solidFill>
              </a:rPr>
              <a:t>Je typickým obyvatelem studených arktických vod západní a východní polokoule. Lze se s ní setkat všude tam, kde nejsou souvislá pásma ledových ker. V zimě táhne do Beringovy úžiny a k pobřeží Labradoru. Na jižní polokouli vůbec nežije. </a:t>
            </a:r>
            <a:r>
              <a:rPr lang="cs-CZ" sz="2900" dirty="0" err="1" smtClean="0">
                <a:solidFill>
                  <a:srgbClr val="FF0000"/>
                </a:solidFill>
              </a:rPr>
              <a:t>Balaena</a:t>
            </a:r>
            <a:r>
              <a:rPr lang="cs-CZ" sz="2900" dirty="0" smtClean="0">
                <a:solidFill>
                  <a:srgbClr val="FF0000"/>
                </a:solidFill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</a:rPr>
              <a:t>mysticetus</a:t>
            </a:r>
            <a:r>
              <a:rPr lang="cs-CZ" sz="2900" dirty="0" smtClean="0">
                <a:solidFill>
                  <a:srgbClr val="FF0000"/>
                </a:solidFill>
              </a:rPr>
              <a:t> chytá malé organismy na tzv. </a:t>
            </a:r>
            <a:r>
              <a:rPr lang="cs-CZ" sz="2900" dirty="0" smtClean="0">
                <a:solidFill>
                  <a:srgbClr val="FF0000"/>
                </a:solidFill>
              </a:rPr>
              <a:t>"talíř" do kterého nachytá vodu i s organismy, dále je pak </a:t>
            </a:r>
            <a:r>
              <a:rPr lang="cs-CZ" sz="2900" dirty="0" smtClean="0">
                <a:solidFill>
                  <a:srgbClr val="FF0000"/>
                </a:solidFill>
              </a:rPr>
              <a:t>scedí </a:t>
            </a:r>
            <a:r>
              <a:rPr lang="cs-CZ" sz="2900" dirty="0" smtClean="0">
                <a:solidFill>
                  <a:srgbClr val="FF0000"/>
                </a:solidFill>
              </a:rPr>
              <a:t>přes své kostice. </a:t>
            </a:r>
            <a:r>
              <a:rPr lang="cs-CZ" sz="2900" dirty="0" smtClean="0">
                <a:solidFill>
                  <a:srgbClr val="FF0000"/>
                </a:solidFill>
              </a:rPr>
              <a:t>Velryba grónská má zavalité tělo, s nezvykle velkou hlavou. Velryba grónská je druhá největší na světě po plejtváku obrovském.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10244" name="Picture 4" descr="C:\Users\vlastnik\Pictures\226964-top_foto1-8xruo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3146425"/>
            <a:ext cx="6588125" cy="37115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Obyvatelé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>
                <a:solidFill>
                  <a:srgbClr val="FF0000"/>
                </a:solidFill>
              </a:rPr>
              <a:t>Původními obyvateli Arktidy jsou už po tisíciletí </a:t>
            </a:r>
            <a:r>
              <a:rPr lang="cs-CZ" sz="2000" dirty="0" smtClean="0">
                <a:solidFill>
                  <a:srgbClr val="FF0000"/>
                </a:solidFill>
                <a:hlinkClick r:id="rId2" tooltip="Eskymáci"/>
              </a:rPr>
              <a:t>Eskymáci</a:t>
            </a:r>
            <a:r>
              <a:rPr lang="cs-CZ" sz="2000" dirty="0" smtClean="0">
                <a:solidFill>
                  <a:srgbClr val="FF0000"/>
                </a:solidFill>
              </a:rPr>
              <a:t>, kteří sami sebe nazývají </a:t>
            </a:r>
            <a:r>
              <a:rPr lang="cs-CZ" sz="2000" dirty="0" err="1" smtClean="0">
                <a:solidFill>
                  <a:srgbClr val="FF0000"/>
                </a:solidFill>
              </a:rPr>
              <a:t>Inuité</a:t>
            </a:r>
            <a:r>
              <a:rPr lang="cs-CZ" sz="2000" dirty="0" smtClean="0">
                <a:solidFill>
                  <a:srgbClr val="FF0000"/>
                </a:solidFill>
              </a:rPr>
              <a:t> (Lidé). Naučili se žít v těchto nehostinných polárních krajích Severní Ameriky a Grónska. Kolem polárního kruhu na Aleutských ostrovech žijí </a:t>
            </a:r>
            <a:r>
              <a:rPr lang="cs-CZ" sz="2000" dirty="0" err="1" smtClean="0">
                <a:solidFill>
                  <a:srgbClr val="FF0000"/>
                </a:solidFill>
              </a:rPr>
              <a:t>Aleuté</a:t>
            </a:r>
            <a:r>
              <a:rPr lang="cs-CZ" sz="2000" dirty="0" smtClean="0">
                <a:solidFill>
                  <a:srgbClr val="FF0000"/>
                </a:solidFill>
              </a:rPr>
              <a:t>, kočovní Laponci (</a:t>
            </a:r>
            <a:r>
              <a:rPr lang="cs-CZ" sz="2000" dirty="0" err="1" smtClean="0">
                <a:solidFill>
                  <a:srgbClr val="FF0000"/>
                </a:solidFill>
              </a:rPr>
              <a:t>Saamové</a:t>
            </a:r>
            <a:r>
              <a:rPr lang="cs-CZ" sz="2000" dirty="0" smtClean="0">
                <a:solidFill>
                  <a:srgbClr val="FF0000"/>
                </a:solidFill>
              </a:rPr>
              <a:t>) obývají severní Skandinávii a </a:t>
            </a:r>
            <a:r>
              <a:rPr lang="cs-CZ" sz="2000" dirty="0" err="1" smtClean="0">
                <a:solidFill>
                  <a:srgbClr val="FF0000"/>
                </a:solidFill>
              </a:rPr>
              <a:t>Čukčové</a:t>
            </a:r>
            <a:r>
              <a:rPr lang="cs-CZ" sz="2000" dirty="0" smtClean="0">
                <a:solidFill>
                  <a:srgbClr val="FF0000"/>
                </a:solidFill>
              </a:rPr>
              <a:t> osídlili severovýchodní </a:t>
            </a:r>
            <a:r>
              <a:rPr lang="cs-CZ" sz="2000" dirty="0" smtClean="0">
                <a:solidFill>
                  <a:srgbClr val="FF0000"/>
                </a:solidFill>
              </a:rPr>
              <a:t>Sibiř, </a:t>
            </a:r>
            <a:r>
              <a:rPr lang="cs-CZ" sz="2000" dirty="0" smtClean="0">
                <a:solidFill>
                  <a:srgbClr val="FF0000"/>
                </a:solidFill>
              </a:rPr>
              <a:t>kde chovají stáda </a:t>
            </a:r>
            <a:r>
              <a:rPr lang="cs-CZ" sz="2000" dirty="0" smtClean="0">
                <a:solidFill>
                  <a:srgbClr val="FF0000"/>
                </a:solidFill>
              </a:rPr>
              <a:t>sobů.</a:t>
            </a:r>
            <a:endParaRPr lang="cs-CZ" sz="2000" dirty="0" smtClean="0">
              <a:solidFill>
                <a:srgbClr val="FF0000"/>
              </a:solidFill>
            </a:endParaRPr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11268" name="Picture 5" descr="C:\Users\vlastnik\Pictures\493px-Inuit_women_190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05363" y="1600200"/>
            <a:ext cx="4327525" cy="52578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000" smtClean="0">
                <a:hlinkClick r:id="rId2"/>
              </a:rPr>
              <a:t>http://cs.wikipedia.org/wiki/Soubor:Inuit_women_1907.jpg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3"/>
              </a:rPr>
              <a:t>http://zivazeme.cz/atlas-savcu/velryba-gronska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4"/>
              </a:rPr>
              <a:t>http://www.foxymonk.com/Atlas_zvirat.php?detail=22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5"/>
              </a:rPr>
              <a:t>http://cs.wikipedia.org/wiki/Soubor:Ursus_maritinus.jpg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6"/>
              </a:rPr>
              <a:t>http://cs.wikipedia.org/wiki/Soubor:Arctic_circle.svg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7"/>
              </a:rPr>
              <a:t>http://cs.wikipedia.org/wiki/Soubor:Nordpole.png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8"/>
              </a:rPr>
              <a:t>http://cs.wikipedia.org/wiki/Soubor:Pokrywa_lodowa_1999.jpg</a:t>
            </a:r>
            <a:endParaRPr lang="cs-CZ" sz="2000" smtClean="0"/>
          </a:p>
          <a:p>
            <a:pPr eaLnBrk="1" hangingPunct="1"/>
            <a:r>
              <a:rPr lang="cs-CZ" sz="2000" smtClean="0"/>
              <a:t>9.7. 2011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/>
              <a:t>9</a:t>
            </a:r>
            <a:r>
              <a:rPr lang="cs-CZ" dirty="0" smtClean="0"/>
              <a:t>. ročník.</a:t>
            </a:r>
          </a:p>
          <a:p>
            <a:pPr>
              <a:defRPr/>
            </a:pPr>
            <a:r>
              <a:rPr lang="cs-CZ" dirty="0" smtClean="0"/>
              <a:t>Materiál slouží k doplnění opakování přírodních poměrů kontinentů.</a:t>
            </a:r>
          </a:p>
          <a:p>
            <a:pPr>
              <a:defRPr/>
            </a:pPr>
            <a:r>
              <a:rPr lang="cs-CZ" dirty="0" smtClean="0"/>
              <a:t>Materiál doporučuji prezentovat pomocí dataprojektoru či interaktivní tabule.</a:t>
            </a:r>
          </a:p>
          <a:p>
            <a:pPr>
              <a:defRPr/>
            </a:pPr>
            <a:r>
              <a:rPr lang="cs-CZ" dirty="0" smtClean="0"/>
              <a:t>Materiál byl vytvořen a pilotován v I. pololetí školního roku 2011/2012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318</TotalTime>
  <Words>671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sady Office</vt:lpstr>
      <vt:lpstr>     </vt:lpstr>
      <vt:lpstr>Arktida </vt:lpstr>
      <vt:lpstr>Poloha</vt:lpstr>
      <vt:lpstr>Rozloha</vt:lpstr>
      <vt:lpstr>Členitost</vt:lpstr>
      <vt:lpstr>Podnebí</vt:lpstr>
      <vt:lpstr>Vegetace </vt:lpstr>
      <vt:lpstr>Lední medvěd</vt:lpstr>
      <vt:lpstr>Velryby</vt:lpstr>
      <vt:lpstr>Obyvatelé</vt:lpstr>
      <vt:lpstr>odkazy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Arktida</dc:title>
  <dc:creator>Uživatel</dc:creator>
  <cp:lastModifiedBy>expert</cp:lastModifiedBy>
  <cp:revision>39</cp:revision>
  <dcterms:created xsi:type="dcterms:W3CDTF">2009-11-14T10:44:54Z</dcterms:created>
  <dcterms:modified xsi:type="dcterms:W3CDTF">2012-06-19T12:38:37Z</dcterms:modified>
</cp:coreProperties>
</file>