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SimSun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464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fld id="{6F8D64A7-B79C-4883-B536-7BBAF63DB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F063027-33F7-4F1A-BEC6-5914AA15E4C2}" type="slidenum">
              <a:rPr lang="cs-CZ"/>
              <a:pPr/>
              <a:t>1</a:t>
            </a:fld>
            <a:endParaRPr lang="cs-CZ"/>
          </a:p>
        </p:txBody>
      </p:sp>
      <p:sp>
        <p:nvSpPr>
          <p:cNvPr id="184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352B9ED-C992-408B-85C0-DB8C1A4A4CDF}" type="slidenum">
              <a:rPr lang="cs-CZ"/>
              <a:pPr/>
              <a:t>2</a:t>
            </a:fld>
            <a:endParaRPr lang="cs-CZ"/>
          </a:p>
        </p:txBody>
      </p:sp>
      <p:sp>
        <p:nvSpPr>
          <p:cNvPr id="194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5E15432-60A0-456B-91A2-92752667EE9F}" type="slidenum">
              <a:rPr lang="cs-CZ"/>
              <a:pPr/>
              <a:t>3</a:t>
            </a:fld>
            <a:endParaRPr lang="cs-CZ"/>
          </a:p>
        </p:txBody>
      </p:sp>
      <p:sp>
        <p:nvSpPr>
          <p:cNvPr id="204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4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CC2E56D-2299-4A8B-BF73-C8B9C27BE801}" type="slidenum">
              <a:rPr lang="cs-CZ"/>
              <a:pPr/>
              <a:t>4</a:t>
            </a:fld>
            <a:endParaRPr lang="cs-CZ"/>
          </a:p>
        </p:txBody>
      </p:sp>
      <p:sp>
        <p:nvSpPr>
          <p:cNvPr id="215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5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3C64D88-FB9B-4661-8432-71F2E5544B9A}" type="slidenum">
              <a:rPr lang="cs-CZ"/>
              <a:pPr/>
              <a:t>5</a:t>
            </a:fld>
            <a:endParaRPr lang="cs-CZ"/>
          </a:p>
        </p:txBody>
      </p:sp>
      <p:sp>
        <p:nvSpPr>
          <p:cNvPr id="2253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253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C8A1052-C807-46F3-AC97-7FB9F1D39416}" type="slidenum">
              <a:rPr lang="cs-CZ"/>
              <a:pPr/>
              <a:t>6</a:t>
            </a:fld>
            <a:endParaRPr lang="cs-CZ"/>
          </a:p>
        </p:txBody>
      </p:sp>
      <p:sp>
        <p:nvSpPr>
          <p:cNvPr id="2355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355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7DFA3DF-1B86-43CF-BFC4-ACDF0996115D}" type="slidenum">
              <a:rPr lang="cs-CZ"/>
              <a:pPr/>
              <a:t>7</a:t>
            </a:fld>
            <a:endParaRPr lang="cs-CZ"/>
          </a:p>
        </p:txBody>
      </p:sp>
      <p:sp>
        <p:nvSpPr>
          <p:cNvPr id="2457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458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069066F-67EC-4C4C-A2AA-7A60780B336B}" type="slidenum">
              <a:rPr lang="cs-CZ"/>
              <a:pPr/>
              <a:t>8</a:t>
            </a:fld>
            <a:endParaRPr lang="cs-CZ"/>
          </a:p>
        </p:txBody>
      </p:sp>
      <p:sp>
        <p:nvSpPr>
          <p:cNvPr id="2560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560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413D851-BA2C-4C89-AE4B-E76C577707D0}" type="slidenum">
              <a:rPr lang="cs-CZ"/>
              <a:pPr/>
              <a:t>9</a:t>
            </a:fld>
            <a:endParaRPr lang="cs-CZ"/>
          </a:p>
        </p:txBody>
      </p:sp>
      <p:sp>
        <p:nvSpPr>
          <p:cNvPr id="2662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662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B419B5D-F6A9-40D2-8E81-A4471B6FED21}" type="slidenum">
              <a:rPr lang="cs-CZ"/>
              <a:pPr/>
              <a:t>10</a:t>
            </a:fld>
            <a:endParaRPr lang="cs-CZ"/>
          </a:p>
        </p:txBody>
      </p:sp>
      <p:sp>
        <p:nvSpPr>
          <p:cNvPr id="2765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765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E622607-D8FA-40ED-B87A-8036FDB782CF}" type="slidenum">
              <a:rPr lang="cs-CZ"/>
              <a:pPr/>
              <a:t>11</a:t>
            </a:fld>
            <a:endParaRPr lang="cs-CZ"/>
          </a:p>
        </p:txBody>
      </p:sp>
      <p:sp>
        <p:nvSpPr>
          <p:cNvPr id="2867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867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DAF3131-6AD2-44BE-B965-63F46B5B174E}" type="slidenum">
              <a:rPr lang="cs-CZ"/>
              <a:pPr/>
              <a:t>12</a:t>
            </a:fld>
            <a:endParaRPr lang="cs-CZ"/>
          </a:p>
        </p:txBody>
      </p:sp>
      <p:sp>
        <p:nvSpPr>
          <p:cNvPr id="296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97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66EB872-F616-417F-BD0E-3393E7415352}" type="slidenum">
              <a:rPr lang="cs-CZ"/>
              <a:pPr/>
              <a:t>13</a:t>
            </a:fld>
            <a:endParaRPr lang="cs-CZ"/>
          </a:p>
        </p:txBody>
      </p:sp>
      <p:sp>
        <p:nvSpPr>
          <p:cNvPr id="3072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3072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996615A-2A03-4CF8-A8D1-B4CE1D740494}" type="slidenum">
              <a:rPr lang="cs-CZ"/>
              <a:pPr/>
              <a:t>14</a:t>
            </a:fld>
            <a:endParaRPr lang="cs-CZ"/>
          </a:p>
        </p:txBody>
      </p:sp>
      <p:sp>
        <p:nvSpPr>
          <p:cNvPr id="3174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3174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DF11492-204A-4AE9-A1E6-352CCA294F64}" type="slidenum">
              <a:rPr lang="cs-CZ"/>
              <a:pPr/>
              <a:t>15</a:t>
            </a:fld>
            <a:endParaRPr lang="cs-CZ"/>
          </a:p>
        </p:txBody>
      </p:sp>
      <p:sp>
        <p:nvSpPr>
          <p:cNvPr id="3277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3277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7212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87E4E4-8EA1-4B5E-B989-07733A8C0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15B56-724B-4D32-850C-AD5506B801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B74CED-4487-45E6-AB99-00DD19C20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CD0E90-C5CC-4018-A155-A8FBF62C1A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CAD807-9445-4C98-95B6-EA3588875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71F75-C3D6-40BA-ADF7-10D95C26D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A9A56A-2505-4DAA-92F1-19479BE11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144B13-1481-4409-B50A-9B77D46F0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E1F51A-2F2E-4102-AD57-121A5AFB7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A4CBC-98DD-4B06-922D-D107BC33D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578654-E329-4D7C-BBEC-681DD87132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fld id="{5C813A6D-6E79-4BED-AEC7-5C2DD8C9EA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SimSun" charset="-122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503238" y="346075"/>
            <a:ext cx="9070975" cy="6365875"/>
          </a:xfrm>
          <a:prstGeom prst="rect">
            <a:avLst/>
          </a:prstGeom>
          <a:solidFill>
            <a:srgbClr val="00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19404" rIns="0" bIns="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SimSun" charset="-122"/>
              </a:defRPr>
            </a:lvl9pPr>
          </a:lstStyle>
          <a:p>
            <a:pPr algn="ctr">
              <a:defRPr/>
            </a:pPr>
            <a:r>
              <a:rPr lang="cs-CZ" sz="2200" dirty="0" smtClean="0">
                <a:solidFill>
                  <a:srgbClr val="004A4A"/>
                </a:solidFill>
              </a:rPr>
              <a:t>Šablona III/2</a:t>
            </a:r>
          </a:p>
          <a:p>
            <a:pPr algn="ctr">
              <a:defRPr/>
            </a:pPr>
            <a:endParaRPr lang="cs-CZ" sz="2200" dirty="0" smtClean="0">
              <a:solidFill>
                <a:srgbClr val="004A4A"/>
              </a:solidFill>
            </a:endParaRPr>
          </a:p>
          <a:p>
            <a:pPr algn="ctr">
              <a:defRPr/>
            </a:pPr>
            <a:r>
              <a:rPr lang="cs-CZ" sz="3600" u="sng" dirty="0" smtClean="0">
                <a:solidFill>
                  <a:srgbClr val="004A4A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Druhohory</a:t>
            </a:r>
          </a:p>
          <a:p>
            <a:pPr algn="ctr">
              <a:defRPr/>
            </a:pPr>
            <a:r>
              <a:rPr lang="cs-CZ" sz="2200" dirty="0" smtClean="0">
                <a:solidFill>
                  <a:srgbClr val="004A4A"/>
                </a:solidFill>
              </a:rPr>
              <a:t>Mgr. Věnceslava Svobodová</a:t>
            </a:r>
          </a:p>
          <a:p>
            <a:pPr algn="ctr">
              <a:defRPr/>
            </a:pPr>
            <a:r>
              <a:rPr lang="cs-CZ" sz="2200" dirty="0" smtClean="0">
                <a:solidFill>
                  <a:srgbClr val="004A4A"/>
                </a:solidFill>
              </a:rPr>
              <a:t>Základní škola, Nádražní 683, Horní Slavkov</a:t>
            </a:r>
          </a:p>
          <a:p>
            <a:pPr algn="ctr">
              <a:defRPr/>
            </a:pPr>
            <a:r>
              <a:rPr lang="cs-CZ" sz="2200" dirty="0" smtClean="0">
                <a:solidFill>
                  <a:srgbClr val="004A4A"/>
                </a:solidFill>
              </a:rPr>
              <a:t>VY_32_INOVACE_392_Druhohory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60475" y="4816475"/>
            <a:ext cx="7620000" cy="1663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2822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3200" u="sng" smtClean="0">
                <a:solidFill>
                  <a:srgbClr val="004A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Druhohory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899025"/>
          </a:xfrm>
        </p:spPr>
        <p:txBody>
          <a:bodyPr tIns="19404"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Doba trvání</a:t>
            </a:r>
            <a:r>
              <a:rPr lang="cs-CZ" sz="2200" smtClean="0"/>
              <a:t>:  163 miliónů let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Periody</a:t>
            </a:r>
            <a:r>
              <a:rPr lang="cs-CZ" sz="2200" smtClean="0"/>
              <a:t>:  TRIAS, JURA, KŘÍDA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Horniny</a:t>
            </a:r>
            <a:r>
              <a:rPr lang="cs-CZ" sz="2200" smtClean="0"/>
              <a:t>: poklidnější éra – sedimenty (pískovce, vápence), metamorfované (mramory), vyvřelé (typu čediče)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Vrásnění</a:t>
            </a:r>
            <a:r>
              <a:rPr lang="cs-CZ" sz="2200" smtClean="0"/>
              <a:t>: začíná ALPÍNSKO-HIMALÁJSKÉ vrásnění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Pevnina + oceán</a:t>
            </a:r>
            <a:r>
              <a:rPr lang="cs-CZ" sz="2200" smtClean="0"/>
              <a:t>: pokračuje rozpad Pangey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Rostliny</a:t>
            </a:r>
            <a:r>
              <a:rPr lang="cs-CZ" sz="2200" smtClean="0"/>
              <a:t>: rozvoj nahosemenných rostlin, na konci éry krytosemenné rostliny – javory, pepřovníky, vavříny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/>
              <a:t>Živočichové</a:t>
            </a:r>
            <a:r>
              <a:rPr lang="cs-CZ" sz="2200" smtClean="0"/>
              <a:t>: éra plazů, na konci éry praptáci (Archaeopteryx), savcovití plazi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u="sng" smtClean="0">
                <a:solidFill>
                  <a:srgbClr val="004A4A"/>
                </a:solidFill>
              </a:rPr>
              <a:t>Přehled plazů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899025"/>
          </a:xfrm>
        </p:spPr>
        <p:txBody>
          <a:bodyPr tIns="19404"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dirty="0" smtClean="0"/>
              <a:t>1.</a:t>
            </a:r>
            <a:r>
              <a:rPr lang="cs-CZ" sz="2200" u="sng" dirty="0" smtClean="0"/>
              <a:t> suchozemští</a:t>
            </a:r>
            <a:r>
              <a:rPr lang="cs-CZ" sz="2200" dirty="0" smtClean="0"/>
              <a:t>: a) býložravci – BRONTOSAURUS, DIPLODOCUS                               b) masožravci – ELOSAURUS, TYRANOSAURUS,                                                        STEGOSAURUS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dirty="0" smtClean="0"/>
              <a:t>2. </a:t>
            </a:r>
            <a:r>
              <a:rPr lang="cs-CZ" sz="2200" u="sng" dirty="0" smtClean="0"/>
              <a:t>ptakoještěři</a:t>
            </a:r>
            <a:r>
              <a:rPr lang="cs-CZ" sz="2200" dirty="0" smtClean="0"/>
              <a:t>: PTERANODON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dirty="0" smtClean="0"/>
              <a:t>3. </a:t>
            </a:r>
            <a:r>
              <a:rPr lang="cs-CZ" sz="2200" u="sng" dirty="0" smtClean="0"/>
              <a:t>ryboještěři</a:t>
            </a:r>
            <a:r>
              <a:rPr lang="cs-CZ" sz="2200" dirty="0" smtClean="0"/>
              <a:t>: ICHTYOSAURUS                                                         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z="2200" dirty="0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dirty="0" smtClean="0"/>
              <a:t>                                                            otisky listů jinanu</a:t>
            </a:r>
          </a:p>
        </p:txBody>
      </p:sp>
      <p:pic>
        <p:nvPicPr>
          <p:cNvPr id="410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04008" y="3851845"/>
            <a:ext cx="2857500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Ryboještěr - CALIFORNOSAURUS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3963" y="2392363"/>
            <a:ext cx="7620000" cy="2743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Amonit, belemniti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0" y="2536825"/>
            <a:ext cx="2857500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0313" y="1800225"/>
            <a:ext cx="4076700" cy="5040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EUROPASAURUS HOLGERI – JURA 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1800225"/>
            <a:ext cx="6694488" cy="4641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Pteranodon</a:t>
            </a: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1663" y="1778000"/>
            <a:ext cx="6324600" cy="397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Ptakoještěr - ORNITHOCHEIRUS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1619250"/>
            <a:ext cx="6299200" cy="4679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ARCHAEOPTERYX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725" y="1674813"/>
            <a:ext cx="3600450" cy="48053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024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9950" y="1619250"/>
            <a:ext cx="4679950" cy="48593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TYRANOSAURUS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1800225"/>
            <a:ext cx="6694488" cy="4641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IGUANODON</a:t>
            </a: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2132013"/>
            <a:ext cx="3486150" cy="34480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229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2160588"/>
            <a:ext cx="4859337" cy="3419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Cykasy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0" y="1833563"/>
            <a:ext cx="7620000" cy="428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Kostra DIPLODOCA – Britské muzeum v Londýně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3963" y="1619250"/>
            <a:ext cx="7415212" cy="5002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1940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DIPLODOCUS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5650" y="1800225"/>
            <a:ext cx="5715000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28224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3200" u="sng" smtClean="0">
                <a:solidFill>
                  <a:srgbClr val="004A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Odkazy</a:t>
            </a: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899025"/>
          </a:xfrm>
        </p:spPr>
        <p:txBody>
          <a:bodyPr tIns="19404"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200" smtClean="0"/>
              <a:t>                                                 </a:t>
            </a:r>
          </a:p>
        </p:txBody>
      </p:sp>
      <p:sp>
        <p:nvSpPr>
          <p:cNvPr id="16388" name="Text Box 3"/>
          <p:cNvSpPr txBox="1">
            <a:spLocks noChangeArrowheads="1"/>
          </p:cNvSpPr>
          <p:nvPr/>
        </p:nvSpPr>
        <p:spPr bwMode="auto">
          <a:xfrm>
            <a:off x="901700" y="1992313"/>
            <a:ext cx="6118225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http://cs.wikipedia.org/wiki/Soubor:Californosaurus_BW.jpg</a:t>
            </a:r>
          </a:p>
        </p:txBody>
      </p:sp>
      <p:sp>
        <p:nvSpPr>
          <p:cNvPr id="16389" name="Text Box 4"/>
          <p:cNvSpPr txBox="1">
            <a:spLocks noChangeArrowheads="1"/>
          </p:cNvSpPr>
          <p:nvPr/>
        </p:nvSpPr>
        <p:spPr bwMode="auto">
          <a:xfrm>
            <a:off x="900113" y="1619250"/>
            <a:ext cx="6130925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http://cs.wikipedia.org/wiki/Soubor:Fossil_Plant_Ginkgo.jpg</a:t>
            </a:r>
          </a:p>
        </p:txBody>
      </p:sp>
      <p:sp>
        <p:nvSpPr>
          <p:cNvPr id="16390" name="Text Box 5"/>
          <p:cNvSpPr txBox="1">
            <a:spLocks noChangeArrowheads="1"/>
          </p:cNvSpPr>
          <p:nvPr/>
        </p:nvSpPr>
        <p:spPr bwMode="auto">
          <a:xfrm>
            <a:off x="885825" y="2352675"/>
            <a:ext cx="6854825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http://cs.wikipedia.org/wiki/Soubor:Peltoceras_solidum_Israel.JPG</a:t>
            </a:r>
          </a:p>
        </p:txBody>
      </p:sp>
      <p:sp>
        <p:nvSpPr>
          <p:cNvPr id="16391" name="Text Box 6"/>
          <p:cNvSpPr txBox="1">
            <a:spLocks noChangeArrowheads="1"/>
          </p:cNvSpPr>
          <p:nvPr/>
        </p:nvSpPr>
        <p:spPr bwMode="auto">
          <a:xfrm>
            <a:off x="900113" y="2700338"/>
            <a:ext cx="5495925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http://cs.wikipedia.org/wiki/Soubor:BelemniteDB2.jpg</a:t>
            </a:r>
          </a:p>
        </p:txBody>
      </p:sp>
      <p:sp>
        <p:nvSpPr>
          <p:cNvPr id="16392" name="Text Box 7"/>
          <p:cNvSpPr txBox="1">
            <a:spLocks noChangeArrowheads="1"/>
          </p:cNvSpPr>
          <p:nvPr/>
        </p:nvSpPr>
        <p:spPr bwMode="auto">
          <a:xfrm>
            <a:off x="900113" y="3073400"/>
            <a:ext cx="7040562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http://cs.wikipedia.org/wiki/Soubor:Europasaurus_holgeri_Scene.jpg</a:t>
            </a:r>
          </a:p>
        </p:txBody>
      </p:sp>
      <p:sp>
        <p:nvSpPr>
          <p:cNvPr id="16393" name="Text Box 8"/>
          <p:cNvSpPr txBox="1">
            <a:spLocks noChangeArrowheads="1"/>
          </p:cNvSpPr>
          <p:nvPr/>
        </p:nvSpPr>
        <p:spPr bwMode="auto">
          <a:xfrm>
            <a:off x="903288" y="3419475"/>
            <a:ext cx="6116637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http://cs.wikipedia.org/wiki/Soubor:Pteranodon_hharder.jpg</a:t>
            </a:r>
          </a:p>
        </p:txBody>
      </p:sp>
      <p:sp>
        <p:nvSpPr>
          <p:cNvPr id="16394" name="Text Box 9"/>
          <p:cNvSpPr txBox="1">
            <a:spLocks noChangeArrowheads="1"/>
          </p:cNvSpPr>
          <p:nvPr/>
        </p:nvSpPr>
        <p:spPr bwMode="auto">
          <a:xfrm>
            <a:off x="900113" y="3779838"/>
            <a:ext cx="6005512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http://cs.wikipedia.org/wiki/Soubor:Ornithocheirus_BW.jpg</a:t>
            </a:r>
          </a:p>
        </p:txBody>
      </p:sp>
      <p:sp>
        <p:nvSpPr>
          <p:cNvPr id="16395" name="Text Box 10"/>
          <p:cNvSpPr txBox="1">
            <a:spLocks noChangeArrowheads="1"/>
          </p:cNvSpPr>
          <p:nvPr/>
        </p:nvSpPr>
        <p:spPr bwMode="auto">
          <a:xfrm>
            <a:off x="900113" y="4140200"/>
            <a:ext cx="6707187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http://cs.wikipedia.org/wiki/Soubor:Archaeopteryx-img_0291b.jpg</a:t>
            </a:r>
          </a:p>
        </p:txBody>
      </p:sp>
      <p:sp>
        <p:nvSpPr>
          <p:cNvPr id="16396" name="Text Box 11"/>
          <p:cNvSpPr txBox="1">
            <a:spLocks noChangeArrowheads="1"/>
          </p:cNvSpPr>
          <p:nvPr/>
        </p:nvSpPr>
        <p:spPr bwMode="auto">
          <a:xfrm>
            <a:off x="900113" y="4513263"/>
            <a:ext cx="8885237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http://cs.wikipedia.org/wiki/Soubor:Archaeopteryx_lithographica_(Berlin_specimen).jpg</a:t>
            </a:r>
          </a:p>
        </p:txBody>
      </p:sp>
      <p:sp>
        <p:nvSpPr>
          <p:cNvPr id="16397" name="Text Box 12"/>
          <p:cNvSpPr txBox="1">
            <a:spLocks noChangeArrowheads="1"/>
          </p:cNvSpPr>
          <p:nvPr/>
        </p:nvSpPr>
        <p:spPr bwMode="auto">
          <a:xfrm>
            <a:off x="900113" y="4859338"/>
            <a:ext cx="7818437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http://cs.wikipedia.org/wiki/Soubor:Tyrannosaurus-01-ZOO.Dvur.Kralove.jpg</a:t>
            </a:r>
          </a:p>
        </p:txBody>
      </p:sp>
      <p:sp>
        <p:nvSpPr>
          <p:cNvPr id="16398" name="Text Box 13"/>
          <p:cNvSpPr txBox="1">
            <a:spLocks noChangeArrowheads="1"/>
          </p:cNvSpPr>
          <p:nvPr/>
        </p:nvSpPr>
        <p:spPr bwMode="auto">
          <a:xfrm>
            <a:off x="900113" y="5219700"/>
            <a:ext cx="7480300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http://cs.wikipedia.org/wiki/Soubor:Iguanodons_crystal_palace_email.jpg</a:t>
            </a:r>
          </a:p>
        </p:txBody>
      </p:sp>
      <p:sp>
        <p:nvSpPr>
          <p:cNvPr id="16399" name="Text Box 14"/>
          <p:cNvSpPr txBox="1">
            <a:spLocks noChangeArrowheads="1"/>
          </p:cNvSpPr>
          <p:nvPr/>
        </p:nvSpPr>
        <p:spPr bwMode="auto">
          <a:xfrm>
            <a:off x="914400" y="5580063"/>
            <a:ext cx="5926138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http://cs.wikipedia.org/wiki/Soubor:Sketch_iguanodon.jpg</a:t>
            </a:r>
          </a:p>
        </p:txBody>
      </p:sp>
      <p:sp>
        <p:nvSpPr>
          <p:cNvPr id="16400" name="Text Box 15"/>
          <p:cNvSpPr txBox="1">
            <a:spLocks noChangeArrowheads="1"/>
          </p:cNvSpPr>
          <p:nvPr/>
        </p:nvSpPr>
        <p:spPr bwMode="auto">
          <a:xfrm>
            <a:off x="952500" y="5940425"/>
            <a:ext cx="5888038" cy="34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http://cs.wikipedia.org/wiki/Soubor:Sorakuen03s3200.jpg</a:t>
            </a:r>
          </a:p>
        </p:txBody>
      </p:sp>
      <p:sp>
        <p:nvSpPr>
          <p:cNvPr id="16401" name="Text Box 16"/>
          <p:cNvSpPr txBox="1">
            <a:spLocks noChangeArrowheads="1"/>
          </p:cNvSpPr>
          <p:nvPr/>
        </p:nvSpPr>
        <p:spPr bwMode="auto">
          <a:xfrm>
            <a:off x="941388" y="6300788"/>
            <a:ext cx="7878762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http://cs.wikipedia.org/wiki/Soubor:Diplodocus_skeleton,_incl_tail_NHM.JPG</a:t>
            </a:r>
          </a:p>
        </p:txBody>
      </p:sp>
      <p:sp>
        <p:nvSpPr>
          <p:cNvPr id="16402" name="Text Box 17"/>
          <p:cNvSpPr txBox="1">
            <a:spLocks noChangeArrowheads="1"/>
          </p:cNvSpPr>
          <p:nvPr/>
        </p:nvSpPr>
        <p:spPr bwMode="auto">
          <a:xfrm>
            <a:off x="900113" y="6659563"/>
            <a:ext cx="5648325" cy="347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9112" rIns="90000" bIns="4500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1600">
                <a:solidFill>
                  <a:srgbClr val="000000"/>
                </a:solidFill>
              </a:rPr>
              <a:t>http://cs.wikipedia.org/wiki/Soubor:Diplodocus_BW.jpg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SimSun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SimSun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223</Words>
  <Application>Microsoft Office PowerPoint</Application>
  <PresentationFormat>Vlastní</PresentationFormat>
  <Paragraphs>63</Paragraphs>
  <Slides>15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SimSun</vt:lpstr>
      <vt:lpstr>Times New Roman</vt:lpstr>
      <vt:lpstr>Arial Unicode MS</vt:lpstr>
      <vt:lpstr>Wingdings</vt:lpstr>
      <vt:lpstr>Motiv systému Office</vt:lpstr>
      <vt:lpstr>Snímek 1</vt:lpstr>
      <vt:lpstr>Druhohory</vt:lpstr>
      <vt:lpstr>Přehled plazů</vt:lpstr>
      <vt:lpstr>Ryboještěr - CALIFORNOSAURUS</vt:lpstr>
      <vt:lpstr>Amonit, belemniti</vt:lpstr>
      <vt:lpstr>EUROPASAURUS HOLGERI – JURA </vt:lpstr>
      <vt:lpstr>Pteranodon</vt:lpstr>
      <vt:lpstr>Ptakoještěr - ORNITHOCHEIRUS</vt:lpstr>
      <vt:lpstr>ARCHAEOPTERYX</vt:lpstr>
      <vt:lpstr>TYRANOSAURUS</vt:lpstr>
      <vt:lpstr>IGUANODON</vt:lpstr>
      <vt:lpstr>Cykasy</vt:lpstr>
      <vt:lpstr>Kostra DIPLODOCA – Britské muzeum v Londýně</vt:lpstr>
      <vt:lpstr>DIPLODOCUS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Věnceslava Svobodová</dc:creator>
  <cp:lastModifiedBy>expert</cp:lastModifiedBy>
  <cp:revision>8</cp:revision>
  <cp:lastPrinted>1601-01-01T00:00:00Z</cp:lastPrinted>
  <dcterms:created xsi:type="dcterms:W3CDTF">2012-02-13T18:02:33Z</dcterms:created>
  <dcterms:modified xsi:type="dcterms:W3CDTF">2012-03-05T13:54:36Z</dcterms:modified>
</cp:coreProperties>
</file>