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4000">
              <a:srgbClr val="FFFF00">
                <a:alpha val="50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00122-5CE1-4EE6-A329-7929F247E0F8}" type="datetimeFigureOut">
              <a:rPr lang="cs-CZ" smtClean="0"/>
              <a:pPr/>
              <a:t>19.6.2012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61209-7BEF-4A39-A2FF-1A8578B86FB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_Europe_919-1125.jpg" TargetMode="External"/><Relationship Id="rId2" Type="http://schemas.openxmlformats.org/officeDocument/2006/relationships/hyperlink" Target="http://cs.wikipedia.org/wiki/Soubor:Great_moravia_svatopluk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6/6a/Empire_Autricien_au_XVII._siecle.JPG" TargetMode="External"/><Relationship Id="rId4" Type="http://schemas.openxmlformats.org/officeDocument/2006/relationships/hyperlink" Target="http://cs.wikipedia.org/wiki/Soubor:Duernkrut3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/>
              <a:t>Historie českého území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VY_32_INOVACE_41_Historie českého území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838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 rot="1632142">
            <a:off x="539552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Historie českého území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státní útvar?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9472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Sámova říše </a:t>
            </a:r>
          </a:p>
          <a:p>
            <a:r>
              <a:rPr lang="cs-CZ" dirty="0" smtClean="0"/>
              <a:t>Kupec Sámo</a:t>
            </a:r>
          </a:p>
          <a:p>
            <a:r>
              <a:rPr lang="cs-CZ" smtClean="0"/>
              <a:t>Někd</a:t>
            </a:r>
            <a:r>
              <a:rPr lang="cs-CZ"/>
              <a:t>y</a:t>
            </a:r>
            <a:r>
              <a:rPr lang="cs-CZ" smtClean="0"/>
              <a:t> </a:t>
            </a:r>
            <a:r>
              <a:rPr lang="cs-CZ" dirty="0" smtClean="0"/>
              <a:t>okolo roku 626 – 660  = 7.st.</a:t>
            </a:r>
          </a:p>
          <a:p>
            <a:r>
              <a:rPr lang="cs-CZ" dirty="0"/>
              <a:t> </a:t>
            </a:r>
            <a:r>
              <a:rPr lang="cs-CZ" dirty="0" smtClean="0"/>
              <a:t>česká kotlina, západní Slovensko, Rakousko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1026" name="Picture 2" descr="C:\Users\vlastnik\Pictures\SMOVA_~1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9" y="1436964"/>
            <a:ext cx="5183962" cy="45843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státní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178696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Velkomoravská říše</a:t>
            </a:r>
          </a:p>
          <a:p>
            <a:r>
              <a:rPr lang="cs-CZ" dirty="0" smtClean="0"/>
              <a:t>9. století </a:t>
            </a:r>
            <a:r>
              <a:rPr lang="cs-CZ" dirty="0" smtClean="0"/>
              <a:t>                        (</a:t>
            </a:r>
            <a:r>
              <a:rPr lang="cs-CZ" dirty="0" smtClean="0"/>
              <a:t>833 – 906)</a:t>
            </a:r>
          </a:p>
          <a:p>
            <a:r>
              <a:rPr lang="cs-CZ" dirty="0" smtClean="0"/>
              <a:t>U nás centrum okolo dnešního Uherského Hradiště – tedy jih Moravy </a:t>
            </a:r>
            <a:endParaRPr lang="cs-CZ" dirty="0"/>
          </a:p>
        </p:txBody>
      </p:sp>
      <p:pic>
        <p:nvPicPr>
          <p:cNvPr id="2050" name="Picture 2" descr="C:\Users\vlastnik\Pictures\689px-Great_moravia_svatoplu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477985"/>
            <a:ext cx="5940152" cy="5164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250704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České knížectví</a:t>
            </a:r>
          </a:p>
          <a:p>
            <a:r>
              <a:rPr lang="cs-CZ" dirty="0" smtClean="0"/>
              <a:t>Přemyslovci</a:t>
            </a:r>
          </a:p>
          <a:p>
            <a:r>
              <a:rPr lang="cs-CZ" dirty="0" smtClean="0"/>
              <a:t>Rok 935 – 1198</a:t>
            </a:r>
          </a:p>
          <a:p>
            <a:r>
              <a:rPr lang="cs-CZ" dirty="0" smtClean="0"/>
              <a:t>Bratrovražda</a:t>
            </a:r>
          </a:p>
          <a:p>
            <a:r>
              <a:rPr lang="cs-CZ" dirty="0" smtClean="0"/>
              <a:t>28.9. státní svátek</a:t>
            </a:r>
          </a:p>
          <a:p>
            <a:r>
              <a:rPr lang="cs-CZ" dirty="0" smtClean="0"/>
              <a:t>Centrem Praha</a:t>
            </a:r>
          </a:p>
          <a:p>
            <a:r>
              <a:rPr lang="cs-CZ" dirty="0" smtClean="0"/>
              <a:t>Hranice podobné dnešním</a:t>
            </a:r>
            <a:endParaRPr lang="cs-CZ" dirty="0"/>
          </a:p>
        </p:txBody>
      </p:sp>
      <p:pic>
        <p:nvPicPr>
          <p:cNvPr id="3074" name="Picture 2" descr="C:\Users\vlastnik\Pictures\742px-Central_Europe_919-112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364197"/>
            <a:ext cx="6026419" cy="4873115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 rot="10800000">
            <a:off x="8100392" y="3284984"/>
            <a:ext cx="86409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/>
          <a:lstStyle/>
          <a:p>
            <a:r>
              <a:rPr lang="cs-CZ" dirty="0" smtClean="0"/>
              <a:t>Souvisle od 1198 – 1918</a:t>
            </a:r>
          </a:p>
          <a:p>
            <a:r>
              <a:rPr lang="cs-CZ" dirty="0" smtClean="0"/>
              <a:t>Nejprve Přemyslovci</a:t>
            </a:r>
          </a:p>
          <a:p>
            <a:r>
              <a:rPr lang="cs-CZ" dirty="0" smtClean="0"/>
              <a:t>Přidružili země </a:t>
            </a:r>
            <a:r>
              <a:rPr lang="cs-CZ" dirty="0" smtClean="0"/>
              <a:t>                                až </a:t>
            </a:r>
            <a:r>
              <a:rPr lang="cs-CZ" dirty="0" smtClean="0"/>
              <a:t>k Jaderskému moři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Největší rozmach </a:t>
            </a:r>
            <a:r>
              <a:rPr lang="cs-CZ" dirty="0" smtClean="0">
                <a:solidFill>
                  <a:srgbClr val="FF0000"/>
                </a:solidFill>
              </a:rPr>
              <a:t>                      za </a:t>
            </a:r>
            <a:r>
              <a:rPr lang="cs-CZ" dirty="0" smtClean="0">
                <a:solidFill>
                  <a:srgbClr val="FF0000"/>
                </a:solidFill>
              </a:rPr>
              <a:t>vlády Lucemburků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Karel IV</a:t>
            </a:r>
          </a:p>
          <a:p>
            <a:r>
              <a:rPr lang="cs-CZ" dirty="0" err="1" smtClean="0"/>
              <a:t>Jagelonci</a:t>
            </a:r>
            <a:r>
              <a:rPr lang="cs-CZ" dirty="0" smtClean="0"/>
              <a:t>  - územní zisk k Baltskému moři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vlastnik\Pictures\560px-Duernkrut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386549"/>
            <a:ext cx="5076056" cy="54386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Úpadek českých 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248376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1526 – 1918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Habsburská monarchie posléze </a:t>
            </a: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akousko- Uhersko</a:t>
            </a:r>
          </a:p>
          <a:p>
            <a:r>
              <a:rPr lang="cs-CZ" dirty="0" smtClean="0"/>
              <a:t>Čechy jsou pouze součástí jiné říše</a:t>
            </a:r>
          </a:p>
          <a:p>
            <a:r>
              <a:rPr lang="cs-CZ" dirty="0" smtClean="0"/>
              <a:t>Někdy označováno jako „</a:t>
            </a:r>
            <a:r>
              <a:rPr lang="cs-CZ" dirty="0"/>
              <a:t>D</a:t>
            </a:r>
            <a:r>
              <a:rPr lang="cs-CZ" dirty="0" smtClean="0"/>
              <a:t>oba temna“</a:t>
            </a:r>
            <a:endParaRPr lang="cs-CZ" dirty="0"/>
          </a:p>
        </p:txBody>
      </p:sp>
      <p:pic>
        <p:nvPicPr>
          <p:cNvPr id="5122" name="Picture 2" descr="C:\Users\vlastnik\Pictures\Empire_Autricien_au_XVII__siecl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290697"/>
            <a:ext cx="6845661" cy="55673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Československo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28.10.1918 státní svátek</a:t>
            </a:r>
          </a:p>
          <a:p>
            <a:r>
              <a:rPr lang="cs-CZ" dirty="0" smtClean="0"/>
              <a:t>T.G. Masaryk</a:t>
            </a:r>
          </a:p>
          <a:p>
            <a:r>
              <a:rPr lang="cs-CZ" dirty="0" smtClean="0"/>
              <a:t>Pět území:</a:t>
            </a:r>
          </a:p>
          <a:p>
            <a:r>
              <a:rPr lang="cs-CZ" dirty="0" smtClean="0"/>
              <a:t>Čechy</a:t>
            </a:r>
          </a:p>
          <a:p>
            <a:r>
              <a:rPr lang="cs-CZ" dirty="0" smtClean="0"/>
              <a:t>Morava</a:t>
            </a:r>
          </a:p>
          <a:p>
            <a:r>
              <a:rPr lang="cs-CZ" dirty="0" smtClean="0"/>
              <a:t>Slezsko </a:t>
            </a:r>
          </a:p>
          <a:p>
            <a:r>
              <a:rPr lang="cs-CZ" dirty="0" smtClean="0"/>
              <a:t>Slovensko</a:t>
            </a:r>
          </a:p>
          <a:p>
            <a:r>
              <a:rPr lang="cs-CZ" dirty="0" smtClean="0"/>
              <a:t>Podkarpatská Rus</a:t>
            </a:r>
          </a:p>
          <a:p>
            <a:endParaRPr lang="cs-CZ" dirty="0"/>
          </a:p>
        </p:txBody>
      </p:sp>
      <p:pic>
        <p:nvPicPr>
          <p:cNvPr id="6146" name="Picture 2" descr="C:\Users\vlastnik\Pictures\PRVN_E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88340"/>
            <a:ext cx="6012160" cy="28332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203848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Vznik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1.1</a:t>
            </a:r>
            <a:r>
              <a:rPr lang="cs-CZ" sz="3600" dirty="0" smtClean="0">
                <a:solidFill>
                  <a:srgbClr val="FF0000"/>
                </a:solidFill>
              </a:rPr>
              <a:t>. 1993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Rozpadem České </a:t>
            </a:r>
            <a:r>
              <a:rPr lang="cs-CZ" sz="3200" dirty="0" smtClean="0">
                <a:solidFill>
                  <a:srgbClr val="FF0000"/>
                </a:solidFill>
              </a:rPr>
              <a:t>                               a </a:t>
            </a:r>
            <a:r>
              <a:rPr lang="cs-CZ" sz="3200" dirty="0" smtClean="0">
                <a:solidFill>
                  <a:srgbClr val="FF0000"/>
                </a:solidFill>
              </a:rPr>
              <a:t>Slovenské federativní republiky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80112" y="4869160"/>
            <a:ext cx="3106688" cy="360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7170" name="Picture 2" descr="C:\Users\vlastnik\Pictures\800px-Relief_Map_of_Czech_Republi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7736" y="1700808"/>
            <a:ext cx="6756264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odkazy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53136"/>
          </a:xfrm>
        </p:spPr>
        <p:txBody>
          <a:bodyPr>
            <a:noAutofit/>
          </a:bodyPr>
          <a:lstStyle/>
          <a:p>
            <a:r>
              <a:rPr lang="cs-CZ" sz="1600" dirty="0" smtClean="0"/>
              <a:t>Soubor:S%C3%A1mova %C5%99%C3%AD%C5%A1e.png.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28. 10. 2010 [cit. 2011-10-16]. Dostupné z WWW: &lt;http://cs.wikipedia.org/wiki/Soubor:S%C3%A1mova_%C5%99%C3%AD%C5%A1e.png&gt;.</a:t>
            </a:r>
          </a:p>
          <a:p>
            <a:r>
              <a:rPr lang="cs-CZ" sz="1600" dirty="0" smtClean="0">
                <a:hlinkClick r:id="rId2"/>
              </a:rPr>
              <a:t>http://cs.wikipedia.org/wiki/Soubor:Great_moravia_svatopluk.png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http://cs.wikipedia.org/wiki/Soubor:Central_Europe_919-1125.jpg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http://cs.wikipedia.org/wiki/Soubor:Duernkrut3.jpg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http://upload.wikimedia.org/wikipedia/commons/6/6a/Empire_Autricien_au_XVII._siecle.JPG</a:t>
            </a:r>
            <a:endParaRPr lang="cs-CZ" sz="1600" dirty="0" smtClean="0"/>
          </a:p>
          <a:p>
            <a:r>
              <a:rPr lang="cs-CZ" sz="1600" dirty="0" smtClean="0"/>
              <a:t>Soubor:</a:t>
            </a:r>
            <a:r>
              <a:rPr lang="cs-CZ" sz="1600" dirty="0" err="1" smtClean="0"/>
              <a:t>Prvn</a:t>
            </a:r>
            <a:r>
              <a:rPr lang="cs-CZ" sz="1600" dirty="0" smtClean="0"/>
              <a:t>%C3%AD %C4%8Ceskoslovensk%C3%A1 republika do 1928.jpg.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28.3.2009 [cit. 2011-10-16]. Dostupné z WWW: &lt;http://cs.wikipedia.org/wiki/Soubor:Prvn%C3%AD_%C4%8Ceskoslovensk%C3%A1_republika_do_1928.jpg&gt;.</a:t>
            </a:r>
          </a:p>
          <a:p>
            <a:r>
              <a:rPr lang="cs-CZ" sz="1600" dirty="0" smtClean="0"/>
              <a:t>Soubor:</a:t>
            </a:r>
            <a:r>
              <a:rPr lang="cs-CZ" sz="1600" dirty="0" err="1" smtClean="0"/>
              <a:t>Relief</a:t>
            </a:r>
            <a:r>
              <a:rPr lang="cs-CZ" sz="1600" dirty="0" smtClean="0"/>
              <a:t> Map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Republic.png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28. srpna 2010(2010-08-28),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28. srpna 2010(2010-08-28) [cit. 2011-10-16]. Dostupné z WWW: &lt;http://cs.wikipedia.org/wiki/Soubor:Relief_Map_of_Czech_Republic.png&gt;.</a:t>
            </a:r>
          </a:p>
          <a:p>
            <a:r>
              <a:rPr lang="cs-CZ" sz="1600" smtClean="0"/>
              <a:t>22.9.2011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zeměpis </a:t>
            </a:r>
            <a:r>
              <a:rPr lang="cs-CZ" smtClean="0"/>
              <a:t>   na </a:t>
            </a:r>
            <a:r>
              <a:rPr lang="cs-CZ" dirty="0" smtClean="0"/>
              <a:t>Základní Škole Mladá Boleslav 17. listopadu 1325 příspěvková organizace, pro 8.ročník.</a:t>
            </a:r>
          </a:p>
          <a:p>
            <a:r>
              <a:rPr lang="cs-CZ" dirty="0" smtClean="0"/>
              <a:t>Materiál slouží k doplnění výkladu o ČR.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92445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262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Historie českého území</vt:lpstr>
      <vt:lpstr>První státní útvar?</vt:lpstr>
      <vt:lpstr>První státní útvar</vt:lpstr>
      <vt:lpstr>První český útvar</vt:lpstr>
      <vt:lpstr>České království</vt:lpstr>
      <vt:lpstr>Úpadek českých zemí</vt:lpstr>
      <vt:lpstr>První republika</vt:lpstr>
      <vt:lpstr>Česká republika</vt:lpstr>
      <vt:lpstr>odkazy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českého území</dc:title>
  <dc:creator>vlastnik</dc:creator>
  <cp:lastModifiedBy>Dum</cp:lastModifiedBy>
  <cp:revision>19</cp:revision>
  <dcterms:created xsi:type="dcterms:W3CDTF">2011-07-23T08:56:21Z</dcterms:created>
  <dcterms:modified xsi:type="dcterms:W3CDTF">2012-06-19T09:54:28Z</dcterms:modified>
</cp:coreProperties>
</file>