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9" r:id="rId4"/>
    <p:sldId id="258" r:id="rId5"/>
    <p:sldId id="260" r:id="rId6"/>
    <p:sldId id="261" r:id="rId7"/>
    <p:sldId id="257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2155B-93A9-4080-A314-6379EB9D9836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A7B80-2C85-4119-BE24-8936CD383E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2155B-93A9-4080-A314-6379EB9D9836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A7B80-2C85-4119-BE24-8936CD383E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2155B-93A9-4080-A314-6379EB9D9836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A7B80-2C85-4119-BE24-8936CD383E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2155B-93A9-4080-A314-6379EB9D9836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A7B80-2C85-4119-BE24-8936CD383E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2155B-93A9-4080-A314-6379EB9D9836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A7B80-2C85-4119-BE24-8936CD383E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2155B-93A9-4080-A314-6379EB9D9836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A7B80-2C85-4119-BE24-8936CD383E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2155B-93A9-4080-A314-6379EB9D9836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A7B80-2C85-4119-BE24-8936CD383E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2155B-93A9-4080-A314-6379EB9D9836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A7B80-2C85-4119-BE24-8936CD383E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2155B-93A9-4080-A314-6379EB9D9836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A7B80-2C85-4119-BE24-8936CD383E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2155B-93A9-4080-A314-6379EB9D9836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A7B80-2C85-4119-BE24-8936CD383E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2155B-93A9-4080-A314-6379EB9D9836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3A7B80-2C85-4119-BE24-8936CD383E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72155B-93A9-4080-A314-6379EB9D9836}" type="datetimeFigureOut">
              <a:rPr lang="cs-CZ" smtClean="0"/>
              <a:pPr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3A7B80-2C85-4119-BE24-8936CD383E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6/Vchod_do_Kon%C4%9Bprusk%C3%BDch_jeskyn%C3%AD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fotoprazak.net/2-vyber_lokalit_krajin/lokality_krajin/cernolice52006.html" TargetMode="External"/><Relationship Id="rId2" Type="http://schemas.openxmlformats.org/officeDocument/2006/relationships/hyperlink" Target="http://cs.wikipedia.org/wiki/Soubor:2004_Stredocesky_kraj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eskem.cz/berounsko/konepruske-jeskyne/4799-ve-stare-chodbe.html" TargetMode="External"/><Relationship Id="rId5" Type="http://schemas.openxmlformats.org/officeDocument/2006/relationships/hyperlink" Target="http://www.ceskem.cz/berounsko/konepruske-jeskyne/4800-komin-se-sintropadem-ve-stare-chodbe.htm" TargetMode="External"/><Relationship Id="rId4" Type="http://schemas.openxmlformats.org/officeDocument/2006/relationships/hyperlink" Target="http://www.ceskem.cz/berounsko/konepruske-jeskyne.html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smtClean="0"/>
              <a:t>Povrch ČR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VY_32_INOVACE_46_Český kras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7820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492896"/>
            <a:ext cx="8229600" cy="1143000"/>
          </a:xfrm>
          <a:effectLst>
            <a:glow rad="228600">
              <a:schemeClr val="accent2">
                <a:satMod val="175000"/>
                <a:alpha val="40000"/>
              </a:schemeClr>
            </a:glow>
            <a:innerShdw blurRad="63500" dist="50800">
              <a:prstClr val="black">
                <a:alpha val="50000"/>
              </a:prstClr>
            </a:innerShdw>
          </a:effectLst>
          <a:scene3d>
            <a:camera prst="perspectiveContrastingRightFacing"/>
            <a:lightRig rig="threePt" dir="t"/>
          </a:scene3d>
          <a:sp3d>
            <a:bevelT w="114300" prst="artDeco"/>
          </a:sp3d>
        </p:spPr>
        <p:txBody>
          <a:bodyPr>
            <a:noAutofit/>
          </a:bodyPr>
          <a:lstStyle/>
          <a:p>
            <a:r>
              <a:rPr lang="cs-CZ" sz="11500" b="1" i="1" dirty="0" smtClean="0">
                <a:solidFill>
                  <a:srgbClr val="FF0000"/>
                </a:solidFill>
                <a:latin typeface="+mn-lt"/>
              </a:rPr>
              <a:t>Český</a:t>
            </a:r>
            <a:r>
              <a:rPr lang="cs-CZ" sz="13800" b="1" i="1" dirty="0" smtClean="0">
                <a:solidFill>
                  <a:srgbClr val="FF0000"/>
                </a:solidFill>
                <a:latin typeface="+mn-lt"/>
              </a:rPr>
              <a:t> kras</a:t>
            </a:r>
            <a:endParaRPr lang="cs-CZ" sz="13800" b="1" i="1" dirty="0">
              <a:solidFill>
                <a:srgbClr val="FF000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kras?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3347864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Vápencové (může být i dolomitové či sádrovcové) území, ve kterém jsou pomocí eroze vytvořeny zvláštní tvary: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Jeskyně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Hrnce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Škrapy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vlastnik\Pictures\800px-Photovoltaik_adlershof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3636" y="1916832"/>
            <a:ext cx="5914415" cy="3600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260648"/>
            <a:ext cx="5915000" cy="1143000"/>
          </a:xfrm>
        </p:spPr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628800"/>
            <a:ext cx="3491880" cy="4525963"/>
          </a:xfrm>
        </p:spPr>
        <p:txBody>
          <a:bodyPr/>
          <a:lstStyle/>
          <a:p>
            <a:r>
              <a:rPr lang="cs-CZ" dirty="0" smtClean="0"/>
              <a:t>Český kras leží v </a:t>
            </a:r>
            <a:r>
              <a:rPr lang="cs-CZ" dirty="0" err="1"/>
              <a:t>P</a:t>
            </a:r>
            <a:r>
              <a:rPr lang="cs-CZ" dirty="0" err="1" smtClean="0"/>
              <a:t>oberounské</a:t>
            </a:r>
            <a:r>
              <a:rPr lang="cs-CZ" dirty="0" smtClean="0"/>
              <a:t> </a:t>
            </a:r>
            <a:r>
              <a:rPr lang="cs-CZ" dirty="0" err="1" smtClean="0"/>
              <a:t>subprovincii</a:t>
            </a:r>
            <a:endParaRPr lang="cs-CZ" dirty="0" smtClean="0"/>
          </a:p>
          <a:p>
            <a:r>
              <a:rPr lang="cs-CZ" dirty="0" smtClean="0"/>
              <a:t>Okolí řeky Berounky</a:t>
            </a:r>
          </a:p>
          <a:p>
            <a:r>
              <a:rPr lang="cs-CZ" dirty="0" smtClean="0"/>
              <a:t>JV od Prahy</a:t>
            </a:r>
          </a:p>
          <a:p>
            <a:r>
              <a:rPr lang="cs-CZ" dirty="0" smtClean="0"/>
              <a:t>V </a:t>
            </a:r>
            <a:r>
              <a:rPr lang="cs-CZ" dirty="0"/>
              <a:t>K</a:t>
            </a:r>
            <a:r>
              <a:rPr lang="cs-CZ" dirty="0" smtClean="0"/>
              <a:t>řivoklátské vrchovině</a:t>
            </a:r>
            <a:endParaRPr lang="cs-CZ" dirty="0"/>
          </a:p>
        </p:txBody>
      </p:sp>
      <p:pic>
        <p:nvPicPr>
          <p:cNvPr id="2050" name="Picture 2" descr="C:\Users\vlastnik\Pictures\cesky_kras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88224" y="0"/>
            <a:ext cx="4755776" cy="3566833"/>
          </a:xfrm>
          <a:prstGeom prst="rect">
            <a:avLst/>
          </a:prstGeom>
          <a:noFill/>
        </p:spPr>
      </p:pic>
      <p:pic>
        <p:nvPicPr>
          <p:cNvPr id="2051" name="Picture 3" descr="C:\Users\vlastnik\Pictures\transparent-map-layer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4476003"/>
            <a:ext cx="3833614" cy="2381997"/>
          </a:xfrm>
          <a:prstGeom prst="rect">
            <a:avLst/>
          </a:prstGeom>
          <a:noFill/>
        </p:spPr>
      </p:pic>
      <p:pic>
        <p:nvPicPr>
          <p:cNvPr id="2052" name="Picture 4" descr="C:\Users\vlastnik\Pictures\2004_Stredocesky_kraj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3645025"/>
            <a:ext cx="5586608" cy="3212976"/>
          </a:xfrm>
          <a:prstGeom prst="rect">
            <a:avLst/>
          </a:prstGeom>
          <a:noFill/>
        </p:spPr>
      </p:pic>
      <p:cxnSp>
        <p:nvCxnSpPr>
          <p:cNvPr id="11" name="Přímá spojovací šipka 10"/>
          <p:cNvCxnSpPr/>
          <p:nvPr/>
        </p:nvCxnSpPr>
        <p:spPr>
          <a:xfrm flipV="1">
            <a:off x="3563888" y="5229200"/>
            <a:ext cx="720080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součástí Českého krasu?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4038600" cy="4525963"/>
          </a:xfrm>
        </p:spPr>
        <p:txBody>
          <a:bodyPr/>
          <a:lstStyle/>
          <a:p>
            <a:r>
              <a:rPr lang="cs-CZ" dirty="0" smtClean="0"/>
              <a:t>Vápencové skály</a:t>
            </a:r>
          </a:p>
          <a:p>
            <a:r>
              <a:rPr lang="cs-CZ" dirty="0" smtClean="0"/>
              <a:t>Povrchové lomy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(zde se vápenec i těží)</a:t>
            </a:r>
          </a:p>
          <a:p>
            <a:r>
              <a:rPr lang="cs-CZ" dirty="0" smtClean="0"/>
              <a:t>Jeskyně  </a:t>
            </a:r>
            <a:endParaRPr lang="cs-CZ" dirty="0"/>
          </a:p>
        </p:txBody>
      </p:sp>
      <p:pic>
        <p:nvPicPr>
          <p:cNvPr id="3074" name="Picture 2" descr="C:\Users\vlastnik\Pictures\cernolice520069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71593" y="1335583"/>
            <a:ext cx="3672407" cy="5522417"/>
          </a:xfrm>
          <a:prstGeom prst="rect">
            <a:avLst/>
          </a:prstGeom>
          <a:noFill/>
        </p:spPr>
      </p:pic>
      <p:pic>
        <p:nvPicPr>
          <p:cNvPr id="3076" name="Picture 4" descr="Soubor:Vchod do Koněpruských jeskyní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748163"/>
            <a:ext cx="4667672" cy="31098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972616" y="-171400"/>
            <a:ext cx="7211144" cy="1143000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Koněpruské</a:t>
            </a:r>
            <a:r>
              <a:rPr lang="cs-CZ" dirty="0" smtClean="0">
                <a:solidFill>
                  <a:srgbClr val="FF0000"/>
                </a:solidFill>
              </a:rPr>
              <a:t> jeskyně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908720"/>
            <a:ext cx="6372200" cy="2880319"/>
          </a:xfrm>
        </p:spPr>
        <p:txBody>
          <a:bodyPr>
            <a:normAutofit/>
          </a:bodyPr>
          <a:lstStyle/>
          <a:p>
            <a:r>
              <a:rPr lang="cs-CZ" dirty="0" smtClean="0"/>
              <a:t>Největší české jeskyně</a:t>
            </a:r>
          </a:p>
          <a:p>
            <a:r>
              <a:rPr lang="cs-CZ" dirty="0" smtClean="0"/>
              <a:t>Nedaleko Berouna</a:t>
            </a:r>
          </a:p>
          <a:p>
            <a:r>
              <a:rPr lang="cs-CZ" dirty="0" smtClean="0"/>
              <a:t>V </a:t>
            </a:r>
            <a:r>
              <a:rPr lang="cs-CZ" dirty="0" err="1" smtClean="0"/>
              <a:t>Koněpruských</a:t>
            </a:r>
            <a:r>
              <a:rPr lang="cs-CZ" dirty="0" smtClean="0"/>
              <a:t> jeskyních bylo nalezeno velké množství zvířecích kostí z doby před 600 000 – 13 000 lety a také kosti lidské staré asi 13 000 let.</a:t>
            </a:r>
          </a:p>
          <a:p>
            <a:endParaRPr lang="cs-CZ" dirty="0"/>
          </a:p>
        </p:txBody>
      </p:sp>
      <p:pic>
        <p:nvPicPr>
          <p:cNvPr id="1026" name="Picture 2" descr="C:\Users\vlastnik\Pictures\untitled.bmp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34115" y="0"/>
            <a:ext cx="3109885" cy="4653136"/>
          </a:xfrm>
          <a:prstGeom prst="rect">
            <a:avLst/>
          </a:prstGeom>
          <a:noFill/>
        </p:spPr>
      </p:pic>
      <p:pic>
        <p:nvPicPr>
          <p:cNvPr id="1027" name="Picture 3" descr="C:\Users\vlastnik\Pictures\untitled.bm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59625" y="4595267"/>
            <a:ext cx="3384375" cy="2262733"/>
          </a:xfrm>
          <a:prstGeom prst="rect">
            <a:avLst/>
          </a:prstGeom>
          <a:noFill/>
        </p:spPr>
      </p:pic>
      <p:pic>
        <p:nvPicPr>
          <p:cNvPr id="1028" name="Picture 4" descr="C:\Users\vlastnik\Pictures\untitled.bmp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743095"/>
            <a:ext cx="4286225" cy="31149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odkazy</a:t>
            </a:r>
            <a:endParaRPr lang="cs-CZ" sz="8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600" dirty="0" smtClean="0"/>
              <a:t>Soubor:Svat%C3%BD Jan pod Skalou, </a:t>
            </a:r>
            <a:r>
              <a:rPr lang="cs-CZ" sz="1600" dirty="0" err="1" smtClean="0"/>
              <a:t>sk</a:t>
            </a:r>
            <a:r>
              <a:rPr lang="cs-CZ" sz="1600" dirty="0" smtClean="0"/>
              <a:t>%C3%A1la.jpg.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28. září 2004(2004-09-28), last </a:t>
            </a:r>
            <a:r>
              <a:rPr lang="cs-CZ" sz="1600" dirty="0" err="1" smtClean="0"/>
              <a:t>modified</a:t>
            </a:r>
            <a:r>
              <a:rPr lang="cs-CZ" sz="1600" dirty="0" smtClean="0"/>
              <a:t> on 2.9.2009 [cit. 2011-10-15]. Dostupné z WWW: &lt;http://cs.wikipedia.org/wiki/Soubor:Svat%C3%BD_Jan_pod_Skalou,_sk%C3%A1la.jpg&gt;.</a:t>
            </a:r>
          </a:p>
          <a:p>
            <a:r>
              <a:rPr lang="cs-CZ" sz="1600" dirty="0" smtClean="0"/>
              <a:t>http://www.</a:t>
            </a:r>
            <a:r>
              <a:rPr lang="cs-CZ" sz="1600" dirty="0" err="1" smtClean="0"/>
              <a:t>ceskykras.ochranaprirody.cz</a:t>
            </a:r>
            <a:r>
              <a:rPr lang="cs-CZ" sz="1600" dirty="0" smtClean="0"/>
              <a:t>/</a:t>
            </a:r>
            <a:r>
              <a:rPr lang="cs-CZ" sz="1600" dirty="0" err="1" smtClean="0"/>
              <a:t>wps</a:t>
            </a:r>
            <a:r>
              <a:rPr lang="cs-CZ" sz="1600" dirty="0" smtClean="0"/>
              <a:t>/</a:t>
            </a:r>
            <a:r>
              <a:rPr lang="cs-CZ" sz="1600" dirty="0" err="1" smtClean="0"/>
              <a:t>portal</a:t>
            </a:r>
            <a:r>
              <a:rPr lang="cs-CZ" sz="1600" dirty="0" smtClean="0"/>
              <a:t>/</a:t>
            </a:r>
            <a:r>
              <a:rPr lang="cs-CZ" sz="1600" dirty="0" err="1" smtClean="0"/>
              <a:t>cs</a:t>
            </a:r>
            <a:r>
              <a:rPr lang="cs-CZ" sz="1600" dirty="0" smtClean="0"/>
              <a:t>/</a:t>
            </a:r>
            <a:r>
              <a:rPr lang="cs-CZ" sz="1600" dirty="0" err="1" smtClean="0"/>
              <a:t>cesky</a:t>
            </a:r>
            <a:r>
              <a:rPr lang="cs-CZ" sz="1600" dirty="0" smtClean="0"/>
              <a:t>-kras/o-</a:t>
            </a:r>
            <a:r>
              <a:rPr lang="cs-CZ" sz="1600" dirty="0" err="1" smtClean="0"/>
              <a:t>sprave</a:t>
            </a:r>
            <a:r>
              <a:rPr lang="cs-CZ" sz="1600" dirty="0" smtClean="0"/>
              <a:t>-</a:t>
            </a:r>
            <a:r>
              <a:rPr lang="cs-CZ" sz="1600" dirty="0" err="1" smtClean="0"/>
              <a:t>chko</a:t>
            </a:r>
            <a:r>
              <a:rPr lang="cs-CZ" sz="1600" dirty="0" smtClean="0"/>
              <a:t>/!</a:t>
            </a:r>
            <a:r>
              <a:rPr lang="cs-CZ" sz="1600" dirty="0" err="1" smtClean="0"/>
              <a:t>ut</a:t>
            </a:r>
            <a:r>
              <a:rPr lang="cs-CZ" sz="1600" dirty="0" smtClean="0"/>
              <a:t>/p/c5/</a:t>
            </a:r>
            <a:r>
              <a:rPr lang="cs-CZ" sz="1600" dirty="0" err="1" smtClean="0"/>
              <a:t>hc</a:t>
            </a:r>
            <a:r>
              <a:rPr lang="cs-CZ" sz="1600" dirty="0" smtClean="0"/>
              <a:t>_LboMwEAXQL6psHuaxNNgYSNIACeKxqUhCLAdjt6WqEr6-ZBe1ijqzPLqauaAFy6ruW_DuS2jVSVCD1nnbrnMfRciGzC8xTFY-dYodMTyKFm8efW-hxUsLB2VoQmb8k05By6U-LHcqchyuRGNOKCmmOYAyPpjpNmGCpjuN6SaWL6Nyb1kwwGNuNVyTUe0F-qznLJeuhAlTRiV6e31hcFqFZlMr49TePJO189XIJhFNHyevJGEmC4ef3Y22IlDd-z79EKb2b__b7-7wyWAIXmM99uB9rOd-KLwfh4pjHA!!/dl3/d3/L2dBISEvZ0FBIS9nQSEh/</a:t>
            </a:r>
          </a:p>
          <a:p>
            <a:r>
              <a:rPr lang="cs-CZ" sz="1600" dirty="0" smtClean="0">
                <a:hlinkClick r:id="rId2"/>
              </a:rPr>
              <a:t>http://cs.wikipedia.org/wiki/Soubor:2004_Stredocesky_kraj.PNG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http://fotoprazak.net/2-vyber_lokalit_krajin/lokality_krajin/cernolice52006.html</a:t>
            </a:r>
            <a:endParaRPr lang="cs-CZ" sz="1600" dirty="0" smtClean="0"/>
          </a:p>
          <a:p>
            <a:r>
              <a:rPr lang="cs-CZ" sz="1600" dirty="0" smtClean="0"/>
              <a:t>Soubor:Vchod do </a:t>
            </a:r>
            <a:r>
              <a:rPr lang="cs-CZ" sz="1600" dirty="0" err="1" smtClean="0"/>
              <a:t>Kon</a:t>
            </a:r>
            <a:r>
              <a:rPr lang="cs-CZ" sz="1600" dirty="0" smtClean="0"/>
              <a:t>%C4%9Bprusk%C3%</a:t>
            </a:r>
            <a:r>
              <a:rPr lang="cs-CZ" sz="1600" dirty="0" err="1" smtClean="0"/>
              <a:t>BDch</a:t>
            </a:r>
            <a:r>
              <a:rPr lang="cs-CZ" sz="1600" dirty="0" smtClean="0"/>
              <a:t> </a:t>
            </a:r>
            <a:r>
              <a:rPr lang="cs-CZ" sz="1600" dirty="0" err="1" smtClean="0"/>
              <a:t>jeskyn</a:t>
            </a:r>
            <a:r>
              <a:rPr lang="cs-CZ" sz="1600" dirty="0" smtClean="0"/>
              <a:t>%C3%</a:t>
            </a:r>
            <a:r>
              <a:rPr lang="cs-CZ" sz="1600" dirty="0" err="1" smtClean="0"/>
              <a:t>AD</a:t>
            </a:r>
            <a:r>
              <a:rPr lang="cs-CZ" sz="1600" dirty="0" smtClean="0"/>
              <a:t>.</a:t>
            </a:r>
            <a:r>
              <a:rPr lang="cs-CZ" sz="1600" dirty="0" err="1" smtClean="0"/>
              <a:t>jpg</a:t>
            </a:r>
            <a:r>
              <a:rPr lang="cs-CZ" sz="1600" dirty="0" smtClean="0"/>
              <a:t>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9.5.2006, last </a:t>
            </a:r>
            <a:r>
              <a:rPr lang="cs-CZ" sz="1600" dirty="0" err="1" smtClean="0"/>
              <a:t>modified</a:t>
            </a:r>
            <a:r>
              <a:rPr lang="cs-CZ" sz="1600" dirty="0" smtClean="0"/>
              <a:t> on 17.2.2008 [cit. 2011-10-15]. Dostupné z WWW: &lt;http://cs.wikipedia.org/wiki/Soubor:Vchod_do_Kon%C4%9Bprusk%C3%BDch_jeskyn%C3%AD.jpg.</a:t>
            </a:r>
          </a:p>
          <a:p>
            <a:r>
              <a:rPr lang="cs-CZ" sz="1600" dirty="0" smtClean="0">
                <a:hlinkClick r:id="rId4"/>
              </a:rPr>
              <a:t>http://www.</a:t>
            </a:r>
            <a:r>
              <a:rPr lang="cs-CZ" sz="1600" dirty="0" err="1" smtClean="0">
                <a:hlinkClick r:id="rId4"/>
              </a:rPr>
              <a:t>ceskem.cz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berounsko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konepruske</a:t>
            </a:r>
            <a:r>
              <a:rPr lang="cs-CZ" sz="1600" dirty="0" smtClean="0">
                <a:hlinkClick r:id="rId4"/>
              </a:rPr>
              <a:t>-</a:t>
            </a:r>
            <a:r>
              <a:rPr lang="cs-CZ" sz="1600" dirty="0" err="1" smtClean="0">
                <a:hlinkClick r:id="rId4"/>
              </a:rPr>
              <a:t>jeskyne.html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ceskem.cz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berounsko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konepruske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jeskyne</a:t>
            </a:r>
            <a:r>
              <a:rPr lang="cs-CZ" sz="1600" dirty="0" smtClean="0">
                <a:hlinkClick r:id="rId5"/>
              </a:rPr>
              <a:t>/4800-</a:t>
            </a:r>
            <a:r>
              <a:rPr lang="cs-CZ" sz="1600" dirty="0" err="1" smtClean="0">
                <a:hlinkClick r:id="rId5"/>
              </a:rPr>
              <a:t>komin</a:t>
            </a:r>
            <a:r>
              <a:rPr lang="cs-CZ" sz="1600" dirty="0" smtClean="0">
                <a:hlinkClick r:id="rId5"/>
              </a:rPr>
              <a:t>-se-</a:t>
            </a:r>
            <a:r>
              <a:rPr lang="cs-CZ" sz="1600" dirty="0" err="1" smtClean="0">
                <a:hlinkClick r:id="rId5"/>
              </a:rPr>
              <a:t>sintropadem</a:t>
            </a:r>
            <a:r>
              <a:rPr lang="cs-CZ" sz="1600" dirty="0" smtClean="0">
                <a:hlinkClick r:id="rId5"/>
              </a:rPr>
              <a:t>-ve-</a:t>
            </a:r>
            <a:r>
              <a:rPr lang="cs-CZ" sz="1600" dirty="0" err="1" smtClean="0">
                <a:hlinkClick r:id="rId5"/>
              </a:rPr>
              <a:t>stare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chodbe.htm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http://www.</a:t>
            </a:r>
            <a:r>
              <a:rPr lang="cs-CZ" sz="1600" dirty="0" err="1" smtClean="0">
                <a:hlinkClick r:id="rId6"/>
              </a:rPr>
              <a:t>ceskem.cz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berounsko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konepruske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jeskyne</a:t>
            </a:r>
            <a:r>
              <a:rPr lang="cs-CZ" sz="1600" dirty="0" smtClean="0">
                <a:hlinkClick r:id="rId6"/>
              </a:rPr>
              <a:t>/4799-ve-</a:t>
            </a:r>
            <a:r>
              <a:rPr lang="cs-CZ" sz="1600" dirty="0" err="1" smtClean="0">
                <a:hlinkClick r:id="rId6"/>
              </a:rPr>
              <a:t>stare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chodbe.html</a:t>
            </a:r>
            <a:endParaRPr lang="cs-CZ" sz="1600" dirty="0" smtClean="0"/>
          </a:p>
          <a:p>
            <a:r>
              <a:rPr lang="cs-CZ" sz="1600" dirty="0" smtClean="0"/>
              <a:t>10.9. </a:t>
            </a:r>
            <a:r>
              <a:rPr lang="cs-CZ" sz="1600" smtClean="0"/>
              <a:t>2011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8. ročník.</a:t>
            </a:r>
          </a:p>
          <a:p>
            <a:r>
              <a:rPr lang="cs-CZ" dirty="0" smtClean="0"/>
              <a:t>Materiál slouží k doplnění výkladu </a:t>
            </a:r>
            <a:r>
              <a:rPr lang="cs-CZ" smtClean="0"/>
              <a:t>o povrchu ČR.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296376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210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    </vt:lpstr>
      <vt:lpstr>Český kras</vt:lpstr>
      <vt:lpstr>Co je to kras?</vt:lpstr>
      <vt:lpstr>Poloha</vt:lpstr>
      <vt:lpstr>Co je součástí Českého krasu?</vt:lpstr>
      <vt:lpstr>Koněpruské jeskyně</vt:lpstr>
      <vt:lpstr>odkazy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kras</dc:title>
  <dc:creator>vlastnik</dc:creator>
  <cp:lastModifiedBy>Zdeněk Hanuš</cp:lastModifiedBy>
  <cp:revision>13</cp:revision>
  <dcterms:created xsi:type="dcterms:W3CDTF">2011-07-27T10:55:52Z</dcterms:created>
  <dcterms:modified xsi:type="dcterms:W3CDTF">2011-12-14T12:48:16Z</dcterms:modified>
</cp:coreProperties>
</file>