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NÁZEV:VY_32_INOVACE_1.2.3. 2A 19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Písmeno ě – ve skupinách bě, pě, vě, 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NÁZEV:VY_32_INOVACE_1.2.3. 2A 19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Písmeno ě – ve skupinách bě, pě, vě, mě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69820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32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Marie Artmanová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82457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Anotace</a:t>
            </a:r>
            <a:r>
              <a:rPr lang="cs-CZ" dirty="0" smtClean="0"/>
              <a:t> : žák si hravou formou procvičí pravopis slov se skupinou bě, pě, vě, mě,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Bude doplňovat vhodnou slabiku do slov, připojovat obrázek ke správné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slabice, doplňovat vhodná slova.</a:t>
            </a:r>
          </a:p>
          <a:p>
            <a:endParaRPr lang="cs-CZ" b="1" dirty="0"/>
          </a:p>
          <a:p>
            <a:r>
              <a:rPr lang="cs-CZ" b="1" dirty="0" smtClean="0"/>
              <a:t>Očekávaný výstup: </a:t>
            </a:r>
            <a:r>
              <a:rPr lang="cs-CZ" dirty="0" smtClean="0"/>
              <a:t>odůvodňuje a píše správně slova se slabikami bě, pě, vě, mě.</a:t>
            </a:r>
          </a:p>
          <a:p>
            <a:endParaRPr lang="cs-CZ" b="1" dirty="0"/>
          </a:p>
          <a:p>
            <a:r>
              <a:rPr lang="cs-CZ" b="1" dirty="0" smtClean="0"/>
              <a:t>Věková skupina </a:t>
            </a:r>
            <a:r>
              <a:rPr lang="cs-CZ" dirty="0" smtClean="0"/>
              <a:t>: 7 – 9 let</a:t>
            </a:r>
          </a:p>
          <a:p>
            <a:endParaRPr lang="cs-CZ" b="1" dirty="0"/>
          </a:p>
          <a:p>
            <a:r>
              <a:rPr lang="cs-CZ" b="1" dirty="0" smtClean="0"/>
              <a:t>Příprava a průběh vyučování</a:t>
            </a:r>
            <a:r>
              <a:rPr lang="cs-CZ" dirty="0" smtClean="0"/>
              <a:t>:  žák řeší jednotlivé úkoly dle zadání. Důležitá je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důsledná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81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51920" y="1268760"/>
            <a:ext cx="84991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Bě</a:t>
            </a:r>
          </a:p>
          <a:p>
            <a:endParaRPr lang="cs-CZ" sz="4000" dirty="0" smtClean="0"/>
          </a:p>
          <a:p>
            <a:r>
              <a:rPr lang="cs-CZ" sz="4000" dirty="0" smtClean="0"/>
              <a:t>Pě</a:t>
            </a:r>
          </a:p>
          <a:p>
            <a:endParaRPr lang="cs-CZ" sz="4000" dirty="0" smtClean="0"/>
          </a:p>
          <a:p>
            <a:r>
              <a:rPr lang="cs-CZ" sz="4000" dirty="0" smtClean="0"/>
              <a:t>Vě</a:t>
            </a:r>
          </a:p>
          <a:p>
            <a:endParaRPr lang="cs-CZ" sz="4000" dirty="0" smtClean="0"/>
          </a:p>
          <a:p>
            <a:r>
              <a:rPr lang="cs-CZ" sz="4000" dirty="0" smtClean="0"/>
              <a:t>mě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20688"/>
            <a:ext cx="3876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Spoj obrázek se správnou slabikou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Documents and Settings\maruška\Local Settings\Temporary Internet Files\Content.IE5\GAJJOB4N\MC90044136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0769"/>
            <a:ext cx="1132579" cy="1132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maruška\Local Settings\Temporary Internet Files\Content.IE5\VY6H87L1\MP9003867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910" y="2431262"/>
            <a:ext cx="1425017" cy="101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maruška\Local Settings\Temporary Internet Files\Content.IE5\UNN6319G\MC900412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77587"/>
            <a:ext cx="1118858" cy="878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aruška\Local Settings\Temporary Internet Files\Content.IE5\PENWNCQZ\MC90044172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396" y="3447774"/>
            <a:ext cx="1383081" cy="138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maruška\Local Settings\Temporary Internet Files\Content.IE5\UNN6319G\MP9004330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008" y="5135730"/>
            <a:ext cx="1068469" cy="106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maruška\Local Settings\Temporary Internet Files\Content.IE5\GAJJOB4N\MC9004335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02625"/>
            <a:ext cx="1136774" cy="113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maruška\Local Settings\Temporary Internet Files\Content.IE5\UNN6319G\MC90019173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183" y="3650087"/>
            <a:ext cx="1072696" cy="97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maruška\Local Settings\Temporary Internet Files\Content.IE5\UYXGNVGT\MC90044468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678" y="4819558"/>
            <a:ext cx="1038240" cy="134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031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207422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Utvoř ke každé slabice 3 slova.</a:t>
            </a:r>
          </a:p>
          <a:p>
            <a:endParaRPr lang="cs-CZ" sz="2000" b="1" dirty="0"/>
          </a:p>
          <a:p>
            <a:r>
              <a:rPr lang="cs-CZ" sz="2000" b="1" dirty="0" smtClean="0"/>
              <a:t>Bě___________________________________________________</a:t>
            </a:r>
          </a:p>
          <a:p>
            <a:endParaRPr lang="cs-CZ" sz="2000" b="1" dirty="0"/>
          </a:p>
          <a:p>
            <a:r>
              <a:rPr lang="cs-CZ" sz="2000" b="1" dirty="0" smtClean="0"/>
              <a:t>Pě____________________________________________________</a:t>
            </a:r>
          </a:p>
          <a:p>
            <a:endParaRPr lang="cs-CZ" sz="2000" b="1" dirty="0"/>
          </a:p>
          <a:p>
            <a:r>
              <a:rPr lang="cs-CZ" sz="2000" b="1" dirty="0" smtClean="0"/>
              <a:t>Vě____________________________________________________</a:t>
            </a:r>
          </a:p>
          <a:p>
            <a:endParaRPr lang="cs-CZ" sz="2000" b="1" dirty="0"/>
          </a:p>
          <a:p>
            <a:r>
              <a:rPr lang="cs-CZ" sz="2000" b="1" dirty="0" smtClean="0"/>
              <a:t>Mě____________________________________________________</a:t>
            </a:r>
          </a:p>
          <a:p>
            <a:endParaRPr lang="cs-CZ" sz="2000" b="1" dirty="0"/>
          </a:p>
          <a:p>
            <a:r>
              <a:rPr lang="cs-CZ" sz="2000" b="1" dirty="0" smtClean="0"/>
              <a:t>Z lidové moudrost. Vysvětli význam. Podtrhni slova s písmenem ě.</a:t>
            </a:r>
          </a:p>
          <a:p>
            <a:endParaRPr lang="cs-CZ" sz="2000" b="1" dirty="0"/>
          </a:p>
          <a:p>
            <a:r>
              <a:rPr lang="cs-CZ" sz="2000" b="1" dirty="0" smtClean="0"/>
              <a:t>Pěkné slovo i železná vrata otvírá.</a:t>
            </a:r>
          </a:p>
          <a:p>
            <a:r>
              <a:rPr lang="cs-CZ" sz="2000" b="1" dirty="0" smtClean="0"/>
              <a:t>Kolik řečí umíš, tolikrát jsi člověkem.</a:t>
            </a:r>
          </a:p>
          <a:p>
            <a:r>
              <a:rPr lang="cs-CZ" sz="2000" b="1" dirty="0" smtClean="0"/>
              <a:t>Kdo se směje naposled, ten se směje nejlépe.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1391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6288" y="836712"/>
            <a:ext cx="7378943" cy="65248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Doplň do textu správné slabiky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sz="2000" dirty="0" smtClean="0"/>
              <a:t>Na staré pum__  seděla  __nkava a na do___   zase mladé holou____.</a:t>
            </a:r>
          </a:p>
          <a:p>
            <a:r>
              <a:rPr lang="cs-CZ" sz="2000" dirty="0" smtClean="0"/>
              <a:t>Na chalu___    ve skle____    ležely hrá_____. Po chodníku s___chala</a:t>
            </a:r>
          </a:p>
          <a:p>
            <a:r>
              <a:rPr lang="cs-CZ" sz="2000" dirty="0"/>
              <a:t>m</a:t>
            </a:r>
            <a:r>
              <a:rPr lang="cs-CZ" sz="2000" dirty="0" smtClean="0"/>
              <a:t>alá   ___tuška.  Děti  ___kně kreslily.  Co jste  ___li dnes v jídelně k </a:t>
            </a:r>
          </a:p>
          <a:p>
            <a:r>
              <a:rPr lang="cs-CZ" sz="2000" dirty="0"/>
              <a:t>o</a:t>
            </a:r>
            <a:r>
              <a:rPr lang="cs-CZ" sz="2000" dirty="0" smtClean="0"/>
              <a:t>___du.  Známý sportovec  ___žel, co mohl nejrychleji, ale nakonec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ezvítězil. Jeník  u___l   dobře plavat. V cirkuse  ___hají    ____kní</a:t>
            </a:r>
          </a:p>
          <a:p>
            <a:r>
              <a:rPr lang="cs-CZ" sz="2000" dirty="0"/>
              <a:t>k</a:t>
            </a:r>
            <a:r>
              <a:rPr lang="cs-CZ" sz="2000" dirty="0" smtClean="0"/>
              <a:t>oně.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b="1" dirty="0" smtClean="0"/>
              <a:t>Odpověz na otázky – slova musí obsahovat písmeno ě.</a:t>
            </a:r>
          </a:p>
          <a:p>
            <a:endParaRPr lang="cs-CZ" sz="2000" dirty="0" smtClean="0"/>
          </a:p>
          <a:p>
            <a:r>
              <a:rPr lang="cs-CZ" sz="2000" dirty="0" smtClean="0"/>
              <a:t>Kde bývá uloženo uhlí?____________________________________</a:t>
            </a:r>
          </a:p>
          <a:p>
            <a:r>
              <a:rPr lang="cs-CZ" sz="2000" dirty="0" smtClean="0"/>
              <a:t>Kdy jezdíme na hory lyžovat?_______________________________</a:t>
            </a:r>
          </a:p>
          <a:p>
            <a:r>
              <a:rPr lang="cs-CZ" sz="2000" dirty="0" smtClean="0"/>
              <a:t>Jak bývá v létě venku?_____________________________________</a:t>
            </a:r>
          </a:p>
          <a:p>
            <a:r>
              <a:rPr lang="cs-CZ" sz="2000" dirty="0" smtClean="0"/>
              <a:t>Která známka je ve škole nejhorší?____________________________</a:t>
            </a:r>
          </a:p>
          <a:p>
            <a:r>
              <a:rPr lang="cs-CZ" sz="2000" dirty="0" smtClean="0"/>
              <a:t>Co svítí večer na nebi?______________________________________</a:t>
            </a:r>
            <a:endParaRPr lang="cs-CZ" sz="2000" dirty="0"/>
          </a:p>
          <a:p>
            <a:r>
              <a:rPr lang="cs-CZ" sz="2000" dirty="0" smtClean="0"/>
              <a:t>Co jíme v poledne?_________________________________________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5126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856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Obrazec žlutého slunce a hvězdy.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Http://office.microsoft.com/cs-cz/images/results.aspx?ex=2&amp;qu=hv%C4%9Bzda#ai:MC900441360|mt:0|</a:t>
            </a:r>
            <a:r>
              <a:rPr lang="cs-CZ" dirty="0"/>
              <a:t> [online]. [cit. 10.9.2011].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196752"/>
            <a:ext cx="8748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Hrábě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Http://office.microsoft.com/cs-cz/images/results.aspx?qu=hr%C3%A1b%C4%9B&amp;ctt=1#ai:MP900386772|mt:0|</a:t>
            </a:r>
            <a:r>
              <a:rPr lang="cs-CZ" dirty="0"/>
              <a:t> [online]. [cit. 10.9.2011].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1916832"/>
            <a:ext cx="8748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Sevřená pěst.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Http://office.microsoft.com/cs-cz/images/results.aspx?qu=p%C4%9Bst&amp;ctt=1#ai:MC900441725|mt:0|</a:t>
            </a:r>
            <a:r>
              <a:rPr lang="cs-CZ" dirty="0"/>
              <a:t> [online]. [cit. 10.9.2011].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690336"/>
            <a:ext cx="8748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Rostoucí měsíc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Http://office.microsoft.com/cs-cz/images/results.aspx?qu=m%C4%9Bs%C3%ADc&amp;ctt=1#ai:MP900433076|mt:0|</a:t>
            </a:r>
            <a:r>
              <a:rPr lang="cs-CZ" dirty="0"/>
              <a:t> [online]. [cit. 10.9.2011].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3501008"/>
            <a:ext cx="8748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Vějíř.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Http://office.microsoft.com/cs-cz/images/results.aspx?qu=m%C4%9Bs%C3%ADc&amp;ctt=1#ai:MP900433076|mt:0|</a:t>
            </a:r>
            <a:r>
              <a:rPr lang="cs-CZ" dirty="0"/>
              <a:t> [online]. [cit. 10.9.2011].</a:t>
            </a: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395536" y="4377154"/>
            <a:ext cx="8748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Pětka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Http://office.microsoft.com/cs-cz/images/results.aspx?qu=p%C4%9Btka&amp;ctt=1#ai:MC900433566|mt:0|</a:t>
            </a:r>
            <a:r>
              <a:rPr lang="cs-CZ" dirty="0"/>
              <a:t> [online]. [cit. 10.9.2011].</a:t>
            </a: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395536" y="5378009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Věnec</a:t>
            </a:r>
            <a:r>
              <a:rPr lang="cs-CZ" b="1" dirty="0"/>
              <a:t>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Http://office.microsoft.com/cs-cz/images/results.aspx?qu=v%C4%9Bnec&amp;ctt=1#ai:MC900444683|mt:0|</a:t>
            </a:r>
            <a:r>
              <a:rPr lang="cs-CZ" dirty="0"/>
              <a:t> [online]. [cit. 10.9.2011].</a:t>
            </a:r>
          </a:p>
        </p:txBody>
      </p:sp>
    </p:spTree>
    <p:extLst>
      <p:ext uri="{BB962C8B-B14F-4D97-AF65-F5344CB8AC3E}">
        <p14:creationId xmlns:p14="http://schemas.microsoft.com/office/powerpoint/2010/main" val="280555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345</Words>
  <Application>Microsoft Office PowerPoint</Application>
  <PresentationFormat>Předvádění na obrazovce (4:3)</PresentationFormat>
  <Paragraphs>67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maruška</cp:lastModifiedBy>
  <cp:revision>13</cp:revision>
  <cp:lastPrinted>2011-11-07T13:07:31Z</cp:lastPrinted>
  <dcterms:created xsi:type="dcterms:W3CDTF">2011-11-02T10:29:00Z</dcterms:created>
  <dcterms:modified xsi:type="dcterms:W3CDTF">2012-03-04T14:53:20Z</dcterms:modified>
</cp:coreProperties>
</file>