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63" r:id="rId3"/>
    <p:sldId id="256" r:id="rId4"/>
    <p:sldId id="270" r:id="rId5"/>
    <p:sldId id="258" r:id="rId6"/>
    <p:sldId id="259" r:id="rId7"/>
    <p:sldId id="266" r:id="rId8"/>
    <p:sldId id="272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800" dirty="0" smtClean="0"/>
              <a:t>VY_42_INOVACE_24_1_Konstrukce čtyřúhelníku – 4 strany, úhel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Pomocí prezentace opakování stran a úhlů čtyřúhelníku. Sestrojování čtyřúhelníku pomocí čtyř stran a úhlu.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 13.6.2012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13.6.2012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Konstrukce čtyřúhelníku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4 strany, úhel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cs-CZ" dirty="0" smtClean="0"/>
              <a:t>Úhly v čtyřúhelníku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1619672" y="2348880"/>
            <a:ext cx="6048672" cy="3096344"/>
          </a:xfrm>
          <a:custGeom>
            <a:avLst/>
            <a:gdLst>
              <a:gd name="connsiteX0" fmla="*/ 0 w 3096344"/>
              <a:gd name="connsiteY0" fmla="*/ 0 h 1368152"/>
              <a:gd name="connsiteX1" fmla="*/ 3096344 w 3096344"/>
              <a:gd name="connsiteY1" fmla="*/ 0 h 1368152"/>
              <a:gd name="connsiteX2" fmla="*/ 3096344 w 3096344"/>
              <a:gd name="connsiteY2" fmla="*/ 1368152 h 1368152"/>
              <a:gd name="connsiteX3" fmla="*/ 0 w 3096344"/>
              <a:gd name="connsiteY3" fmla="*/ 1368152 h 1368152"/>
              <a:gd name="connsiteX4" fmla="*/ 0 w 3096344"/>
              <a:gd name="connsiteY4" fmla="*/ 0 h 1368152"/>
              <a:gd name="connsiteX0" fmla="*/ 0 w 3096344"/>
              <a:gd name="connsiteY0" fmla="*/ 0 h 1800200"/>
              <a:gd name="connsiteX1" fmla="*/ 3096344 w 3096344"/>
              <a:gd name="connsiteY1" fmla="*/ 0 h 1800200"/>
              <a:gd name="connsiteX2" fmla="*/ 3096344 w 3096344"/>
              <a:gd name="connsiteY2" fmla="*/ 1368152 h 1800200"/>
              <a:gd name="connsiteX3" fmla="*/ 144016 w 3096344"/>
              <a:gd name="connsiteY3" fmla="*/ 1800200 h 1800200"/>
              <a:gd name="connsiteX4" fmla="*/ 0 w 3096344"/>
              <a:gd name="connsiteY4" fmla="*/ 0 h 1800200"/>
              <a:gd name="connsiteX0" fmla="*/ 0 w 3096344"/>
              <a:gd name="connsiteY0" fmla="*/ 0 h 1872208"/>
              <a:gd name="connsiteX1" fmla="*/ 3096344 w 3096344"/>
              <a:gd name="connsiteY1" fmla="*/ 0 h 1872208"/>
              <a:gd name="connsiteX2" fmla="*/ 2880320 w 3096344"/>
              <a:gd name="connsiteY2" fmla="*/ 1872208 h 1872208"/>
              <a:gd name="connsiteX3" fmla="*/ 144016 w 3096344"/>
              <a:gd name="connsiteY3" fmla="*/ 1800200 h 1872208"/>
              <a:gd name="connsiteX4" fmla="*/ 0 w 3096344"/>
              <a:gd name="connsiteY4" fmla="*/ 0 h 1872208"/>
              <a:gd name="connsiteX0" fmla="*/ 0 w 2880320"/>
              <a:gd name="connsiteY0" fmla="*/ 0 h 1872208"/>
              <a:gd name="connsiteX1" fmla="*/ 2304256 w 2880320"/>
              <a:gd name="connsiteY1" fmla="*/ 288032 h 1872208"/>
              <a:gd name="connsiteX2" fmla="*/ 2880320 w 2880320"/>
              <a:gd name="connsiteY2" fmla="*/ 1872208 h 1872208"/>
              <a:gd name="connsiteX3" fmla="*/ 144016 w 2880320"/>
              <a:gd name="connsiteY3" fmla="*/ 1800200 h 1872208"/>
              <a:gd name="connsiteX4" fmla="*/ 0 w 2880320"/>
              <a:gd name="connsiteY4" fmla="*/ 0 h 1872208"/>
              <a:gd name="connsiteX0" fmla="*/ 0 w 2880320"/>
              <a:gd name="connsiteY0" fmla="*/ 216024 h 2088232"/>
              <a:gd name="connsiteX1" fmla="*/ 2448272 w 2880320"/>
              <a:gd name="connsiteY1" fmla="*/ 0 h 2088232"/>
              <a:gd name="connsiteX2" fmla="*/ 2880320 w 2880320"/>
              <a:gd name="connsiteY2" fmla="*/ 2088232 h 2088232"/>
              <a:gd name="connsiteX3" fmla="*/ 144016 w 2880320"/>
              <a:gd name="connsiteY3" fmla="*/ 2016224 h 2088232"/>
              <a:gd name="connsiteX4" fmla="*/ 0 w 2880320"/>
              <a:gd name="connsiteY4" fmla="*/ 216024 h 2088232"/>
              <a:gd name="connsiteX0" fmla="*/ 864096 w 2736304"/>
              <a:gd name="connsiteY0" fmla="*/ 792088 h 2088232"/>
              <a:gd name="connsiteX1" fmla="*/ 2304256 w 2736304"/>
              <a:gd name="connsiteY1" fmla="*/ 0 h 2088232"/>
              <a:gd name="connsiteX2" fmla="*/ 2736304 w 2736304"/>
              <a:gd name="connsiteY2" fmla="*/ 2088232 h 2088232"/>
              <a:gd name="connsiteX3" fmla="*/ 0 w 2736304"/>
              <a:gd name="connsiteY3" fmla="*/ 2016224 h 2088232"/>
              <a:gd name="connsiteX4" fmla="*/ 864096 w 2736304"/>
              <a:gd name="connsiteY4" fmla="*/ 792088 h 2088232"/>
              <a:gd name="connsiteX0" fmla="*/ 720080 w 2736304"/>
              <a:gd name="connsiteY0" fmla="*/ 720080 h 2088232"/>
              <a:gd name="connsiteX1" fmla="*/ 2304256 w 2736304"/>
              <a:gd name="connsiteY1" fmla="*/ 0 h 2088232"/>
              <a:gd name="connsiteX2" fmla="*/ 2736304 w 2736304"/>
              <a:gd name="connsiteY2" fmla="*/ 2088232 h 2088232"/>
              <a:gd name="connsiteX3" fmla="*/ 0 w 2736304"/>
              <a:gd name="connsiteY3" fmla="*/ 2016224 h 2088232"/>
              <a:gd name="connsiteX4" fmla="*/ 720080 w 2736304"/>
              <a:gd name="connsiteY4" fmla="*/ 720080 h 2088232"/>
              <a:gd name="connsiteX0" fmla="*/ 720080 w 2736304"/>
              <a:gd name="connsiteY0" fmla="*/ 720080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720080 w 2736304"/>
              <a:gd name="connsiteY4" fmla="*/ 720080 h 2016224"/>
              <a:gd name="connsiteX0" fmla="*/ 1512168 w 2736304"/>
              <a:gd name="connsiteY0" fmla="*/ 1296144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1512168 w 2736304"/>
              <a:gd name="connsiteY4" fmla="*/ 1296144 h 2016224"/>
              <a:gd name="connsiteX0" fmla="*/ 1944216 w 2736304"/>
              <a:gd name="connsiteY0" fmla="*/ 1512168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1944216 w 2736304"/>
              <a:gd name="connsiteY4" fmla="*/ 1512168 h 2016224"/>
              <a:gd name="connsiteX0" fmla="*/ 504056 w 2736304"/>
              <a:gd name="connsiteY0" fmla="*/ 360040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504056 w 2736304"/>
              <a:gd name="connsiteY4" fmla="*/ 360040 h 2016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6304" h="2016224">
                <a:moveTo>
                  <a:pt x="504056" y="360040"/>
                </a:moveTo>
                <a:lnTo>
                  <a:pt x="2304256" y="0"/>
                </a:lnTo>
                <a:lnTo>
                  <a:pt x="2736304" y="2016224"/>
                </a:lnTo>
                <a:lnTo>
                  <a:pt x="0" y="2016224"/>
                </a:lnTo>
                <a:lnTo>
                  <a:pt x="504056" y="36004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544522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5445224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1916832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492896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27984" y="5445224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164288" y="3501008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99992" y="2132856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3645024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4" name="Oblouk 33"/>
          <p:cNvSpPr/>
          <p:nvPr/>
        </p:nvSpPr>
        <p:spPr>
          <a:xfrm>
            <a:off x="899752" y="4725304"/>
            <a:ext cx="1440000" cy="1440000"/>
          </a:xfrm>
          <a:prstGeom prst="arc">
            <a:avLst>
              <a:gd name="adj1" fmla="val 1766183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>
            <a:off x="6876256" y="4725144"/>
            <a:ext cx="1440000" cy="1440000"/>
          </a:xfrm>
          <a:prstGeom prst="arc">
            <a:avLst>
              <a:gd name="adj1" fmla="val 10777125"/>
              <a:gd name="adj2" fmla="val 1557699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>
            <a:off x="6012320" y="1628800"/>
            <a:ext cx="1440000" cy="1440000"/>
          </a:xfrm>
          <a:prstGeom prst="arc">
            <a:avLst>
              <a:gd name="adj1" fmla="val 4418082"/>
              <a:gd name="adj2" fmla="val 1034424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>
            <a:off x="1979712" y="2205024"/>
            <a:ext cx="1440000" cy="1440000"/>
          </a:xfrm>
          <a:prstGeom prst="arc">
            <a:avLst>
              <a:gd name="adj1" fmla="val 21037415"/>
              <a:gd name="adj2" fmla="val 676717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821916" y="4952781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78500" y="4952781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β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86412" y="2420888"/>
            <a:ext cx="3337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γ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758020" y="3008565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δ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/>
      <p:bldP spid="39" grpId="0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Narýsuj čtyřúhelník ABCD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 = 7 cm, b = 6 cm, c = 5 cm, d = 4 cm, </a:t>
            </a:r>
            <a:r>
              <a:rPr lang="el-GR" sz="3200" dirty="0" smtClean="0"/>
              <a:t>α</a:t>
            </a:r>
            <a:r>
              <a:rPr lang="cs-CZ" sz="3200" dirty="0" smtClean="0"/>
              <a:t> = 76°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</a:t>
            </a:r>
            <a:r>
              <a:rPr lang="cs-CZ" dirty="0" smtClean="0"/>
              <a:t>                             a </a:t>
            </a:r>
            <a:r>
              <a:rPr lang="cs-CZ" dirty="0" smtClean="0"/>
              <a:t>vyznačíme barevně </a:t>
            </a:r>
            <a:r>
              <a:rPr lang="cs-CZ" dirty="0" smtClean="0"/>
              <a:t>               známé </a:t>
            </a:r>
            <a:r>
              <a:rPr lang="cs-CZ" dirty="0" smtClean="0"/>
              <a:t>údaje.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5004048" y="2852936"/>
            <a:ext cx="3744416" cy="2376264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  <a:gd name="connsiteX0" fmla="*/ 0 w 4464496"/>
              <a:gd name="connsiteY0" fmla="*/ 2088232 h 2160240"/>
              <a:gd name="connsiteX1" fmla="*/ 1257951 w 4464496"/>
              <a:gd name="connsiteY1" fmla="*/ 0 h 2160240"/>
              <a:gd name="connsiteX2" fmla="*/ 4464496 w 4464496"/>
              <a:gd name="connsiteY2" fmla="*/ 0 h 2160240"/>
              <a:gd name="connsiteX3" fmla="*/ 4392488 w 4464496"/>
              <a:gd name="connsiteY3" fmla="*/ 2160240 h 2160240"/>
              <a:gd name="connsiteX4" fmla="*/ 0 w 4464496"/>
              <a:gd name="connsiteY4" fmla="*/ 2088232 h 2160240"/>
              <a:gd name="connsiteX0" fmla="*/ 0 w 4392488"/>
              <a:gd name="connsiteY0" fmla="*/ 2088232 h 2160240"/>
              <a:gd name="connsiteX1" fmla="*/ 1257951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160240"/>
              <a:gd name="connsiteX1" fmla="*/ 1152128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672408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456384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72008 w 3240360"/>
              <a:gd name="connsiteY0" fmla="*/ 2088232 h 2088232"/>
              <a:gd name="connsiteX1" fmla="*/ 0 w 3240360"/>
              <a:gd name="connsiteY1" fmla="*/ 0 h 2088232"/>
              <a:gd name="connsiteX2" fmla="*/ 2304256 w 3240360"/>
              <a:gd name="connsiteY2" fmla="*/ 0 h 2088232"/>
              <a:gd name="connsiteX3" fmla="*/ 3240360 w 3240360"/>
              <a:gd name="connsiteY3" fmla="*/ 2088232 h 2088232"/>
              <a:gd name="connsiteX4" fmla="*/ 72008 w 3240360"/>
              <a:gd name="connsiteY4" fmla="*/ 2088232 h 2088232"/>
              <a:gd name="connsiteX0" fmla="*/ 0 w 3744416"/>
              <a:gd name="connsiteY0" fmla="*/ 2016224 h 2088232"/>
              <a:gd name="connsiteX1" fmla="*/ 504056 w 3744416"/>
              <a:gd name="connsiteY1" fmla="*/ 0 h 2088232"/>
              <a:gd name="connsiteX2" fmla="*/ 2808312 w 3744416"/>
              <a:gd name="connsiteY2" fmla="*/ 0 h 2088232"/>
              <a:gd name="connsiteX3" fmla="*/ 3744416 w 3744416"/>
              <a:gd name="connsiteY3" fmla="*/ 2088232 h 2088232"/>
              <a:gd name="connsiteX4" fmla="*/ 0 w 3744416"/>
              <a:gd name="connsiteY4" fmla="*/ 2016224 h 2088232"/>
              <a:gd name="connsiteX0" fmla="*/ 0 w 3744416"/>
              <a:gd name="connsiteY0" fmla="*/ 2304256 h 2376264"/>
              <a:gd name="connsiteX1" fmla="*/ 504056 w 3744416"/>
              <a:gd name="connsiteY1" fmla="*/ 288032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04256 h 2376264"/>
              <a:gd name="connsiteX1" fmla="*/ 864096 w 3744416"/>
              <a:gd name="connsiteY1" fmla="*/ 720080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04256 h 2376264"/>
              <a:gd name="connsiteX1" fmla="*/ 1296144 w 3744416"/>
              <a:gd name="connsiteY1" fmla="*/ 864096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04256 h 2376264"/>
              <a:gd name="connsiteX1" fmla="*/ 1296144 w 3744416"/>
              <a:gd name="connsiteY1" fmla="*/ 648072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76264 h 2376264"/>
              <a:gd name="connsiteX1" fmla="*/ 1296144 w 3744416"/>
              <a:gd name="connsiteY1" fmla="*/ 648072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76264 h 2376264"/>
              <a:gd name="connsiteX0" fmla="*/ 0 w 3744416"/>
              <a:gd name="connsiteY0" fmla="*/ 2376264 h 2376264"/>
              <a:gd name="connsiteX1" fmla="*/ 1008112 w 3744416"/>
              <a:gd name="connsiteY1" fmla="*/ 720080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76264 h 2376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44416" h="2376264">
                <a:moveTo>
                  <a:pt x="0" y="2376264"/>
                </a:moveTo>
                <a:lnTo>
                  <a:pt x="1008112" y="720080"/>
                </a:lnTo>
                <a:lnTo>
                  <a:pt x="3312368" y="0"/>
                </a:lnTo>
                <a:lnTo>
                  <a:pt x="3744416" y="2376264"/>
                </a:lnTo>
                <a:lnTo>
                  <a:pt x="0" y="237626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10" idx="0"/>
            <a:endCxn id="10" idx="3"/>
          </p:cNvCxnSpPr>
          <p:nvPr/>
        </p:nvCxnSpPr>
        <p:spPr>
          <a:xfrm>
            <a:off x="5004048" y="5229200"/>
            <a:ext cx="374441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788024" y="516880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659470" y="516880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227422" y="2420888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07142" y="3152581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80584" y="5168805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7 cm</a:t>
            </a:r>
            <a:endParaRPr lang="cs-CZ" sz="2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388424" y="3356992"/>
            <a:ext cx="8629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6 cm</a:t>
            </a:r>
            <a:endParaRPr lang="cs-CZ" sz="2600" dirty="0"/>
          </a:p>
        </p:txBody>
      </p:sp>
      <p:cxnSp>
        <p:nvCxnSpPr>
          <p:cNvPr id="19" name="Přímá spojovací čára 18"/>
          <p:cNvCxnSpPr>
            <a:stCxn id="10" idx="2"/>
            <a:endCxn id="10" idx="3"/>
          </p:cNvCxnSpPr>
          <p:nvPr/>
        </p:nvCxnSpPr>
        <p:spPr>
          <a:xfrm>
            <a:off x="8316416" y="2852936"/>
            <a:ext cx="432048" cy="237626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0" idx="1"/>
            <a:endCxn id="10" idx="0"/>
          </p:cNvCxnSpPr>
          <p:nvPr/>
        </p:nvCxnSpPr>
        <p:spPr>
          <a:xfrm flipH="1">
            <a:off x="5004048" y="3573016"/>
            <a:ext cx="1008112" cy="165618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860032" y="3872661"/>
            <a:ext cx="121989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4 cm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112568" y="4808765"/>
            <a:ext cx="683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76°</a:t>
            </a:r>
            <a:endParaRPr lang="cs-CZ" sz="2600" dirty="0"/>
          </a:p>
        </p:txBody>
      </p:sp>
      <p:cxnSp>
        <p:nvCxnSpPr>
          <p:cNvPr id="25" name="Přímá spojovací čára 24"/>
          <p:cNvCxnSpPr>
            <a:stCxn id="10" idx="1"/>
            <a:endCxn id="10" idx="2"/>
          </p:cNvCxnSpPr>
          <p:nvPr/>
        </p:nvCxnSpPr>
        <p:spPr>
          <a:xfrm flipV="1">
            <a:off x="6012160" y="2852936"/>
            <a:ext cx="2304256" cy="7200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6516216" y="2792541"/>
            <a:ext cx="8629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sp>
        <p:nvSpPr>
          <p:cNvPr id="23" name="Oblouk 22"/>
          <p:cNvSpPr/>
          <p:nvPr/>
        </p:nvSpPr>
        <p:spPr>
          <a:xfrm>
            <a:off x="4284128" y="4509120"/>
            <a:ext cx="1440000" cy="1440000"/>
          </a:xfrm>
          <a:prstGeom prst="arc">
            <a:avLst>
              <a:gd name="adj1" fmla="val 18065956"/>
              <a:gd name="adj2" fmla="val 0"/>
            </a:avLst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8" grpId="0"/>
      <p:bldP spid="29" grpId="0"/>
      <p:bldP spid="30" grpId="0"/>
      <p:bldP spid="31" grpId="0"/>
      <p:bldP spid="32" grpId="0"/>
      <p:bldP spid="33" grpId="0"/>
      <p:bldP spid="35" grpId="0"/>
      <p:bldP spid="38" grpId="0"/>
      <p:bldP spid="44" grpId="0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	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Promyslet si, jak postupovat </a:t>
            </a:r>
            <a:r>
              <a:rPr lang="cs-CZ" dirty="0" smtClean="0"/>
              <a:t>při konstrukci.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8626" y="2174875"/>
            <a:ext cx="3926778" cy="3951288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600" dirty="0" smtClean="0"/>
              <a:t>AB; │AB│ = 7 cm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∢BAX; │∢BAX│ = 76°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k; </a:t>
            </a:r>
            <a:r>
              <a:rPr lang="cs-CZ" sz="2800" dirty="0" err="1" smtClean="0"/>
              <a:t>k</a:t>
            </a:r>
            <a:r>
              <a:rPr lang="cs-CZ" sz="2800" dirty="0" smtClean="0"/>
              <a:t>(A; 4 cm) 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D; </a:t>
            </a:r>
            <a:r>
              <a:rPr lang="cs-CZ" sz="2600" dirty="0" err="1" smtClean="0">
                <a:sym typeface="Symbol" pitchFamily="18" charset="2"/>
              </a:rPr>
              <a:t>D</a:t>
            </a:r>
            <a:r>
              <a:rPr lang="cs-CZ" sz="2600" dirty="0" smtClean="0">
                <a:sym typeface="Symbol" pitchFamily="18" charset="2"/>
              </a:rPr>
              <a:t>  </a:t>
            </a:r>
            <a:r>
              <a:rPr lang="cs-CZ" sz="2800" dirty="0" smtClean="0"/>
              <a:t>k</a:t>
            </a:r>
            <a:r>
              <a:rPr lang="cs-CZ" sz="2600" dirty="0" smtClean="0">
                <a:sym typeface="Symbol" pitchFamily="18" charset="2"/>
              </a:rPr>
              <a:t>        AX</a:t>
            </a:r>
            <a:endParaRPr lang="cs-CZ" sz="2800" baseline="-25000" dirty="0" smtClean="0"/>
          </a:p>
          <a:p>
            <a:pPr marL="457200" indent="-457200">
              <a:buAutoNum type="arabicPeriod"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(D; 5 cm) </a:t>
            </a:r>
            <a:r>
              <a:rPr lang="cs-CZ" sz="2800" dirty="0" smtClean="0">
                <a:sym typeface="Symbol" pitchFamily="18" charset="2"/>
              </a:rPr>
              <a:t> 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2</a:t>
            </a:r>
            <a:r>
              <a:rPr lang="cs-CZ" sz="2800" dirty="0" smtClean="0"/>
              <a:t>(B; 6 cm)</a:t>
            </a:r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600" dirty="0" smtClean="0">
                <a:sym typeface="Symbol" pitchFamily="18" charset="2"/>
              </a:rPr>
              <a:t>C; </a:t>
            </a:r>
            <a:r>
              <a:rPr lang="cs-CZ" sz="2600" dirty="0" err="1" smtClean="0">
                <a:sym typeface="Symbol" pitchFamily="18" charset="2"/>
              </a:rPr>
              <a:t>C</a:t>
            </a:r>
            <a:r>
              <a:rPr lang="cs-CZ" sz="2600" dirty="0" smtClean="0">
                <a:sym typeface="Symbol" pitchFamily="18" charset="2"/>
              </a:rPr>
              <a:t> 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600" dirty="0" smtClean="0">
                <a:sym typeface="Symbol" pitchFamily="18" charset="2"/>
              </a:rPr>
              <a:t>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endParaRPr lang="cs-CZ" sz="2600" dirty="0" smtClean="0">
              <a:sym typeface="Symbol" pitchFamily="18" charset="2"/>
            </a:endParaRPr>
          </a:p>
          <a:p>
            <a:pPr marL="457200" indent="-457200">
              <a:buAutoNum type="arabicPeriod"/>
            </a:pPr>
            <a:r>
              <a:rPr lang="cs-CZ" sz="2600" dirty="0" smtClean="0"/>
              <a:t>čtyřúhelník ABCD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067944" y="3786190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6 cm</a:t>
            </a:r>
            <a:endParaRPr lang="cs-CZ" sz="2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51720" y="5528845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7 cm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23528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83968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403648" y="3501008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834934" y="2780928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čtyřúhelník ABCD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600" dirty="0" smtClean="0"/>
              <a:t>a = 7 cm, b = 6 cm, c = 5 cm, d = 4 cm, </a:t>
            </a:r>
            <a:r>
              <a:rPr lang="el-GR" sz="3600" dirty="0" smtClean="0"/>
              <a:t>α</a:t>
            </a:r>
            <a:r>
              <a:rPr lang="cs-CZ" sz="3600" dirty="0" smtClean="0"/>
              <a:t> = 76°</a:t>
            </a:r>
            <a:endParaRPr lang="cs-CZ" sz="3600" dirty="0"/>
          </a:p>
        </p:txBody>
      </p:sp>
      <p:sp>
        <p:nvSpPr>
          <p:cNvPr id="49" name="Oblouk 48"/>
          <p:cNvSpPr/>
          <p:nvPr/>
        </p:nvSpPr>
        <p:spPr>
          <a:xfrm>
            <a:off x="2412280" y="3068960"/>
            <a:ext cx="4680000" cy="4680000"/>
          </a:xfrm>
          <a:prstGeom prst="arc">
            <a:avLst>
              <a:gd name="adj1" fmla="val 14112077"/>
              <a:gd name="adj2" fmla="val 1597747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4211960" y="2636912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95736" y="3140968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67544" y="4221088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4 cm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347864" y="2564904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611560" y="5589240"/>
            <a:ext cx="374441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923928" y="3212976"/>
            <a:ext cx="432048" cy="237626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1619672" y="3212976"/>
            <a:ext cx="2304256" cy="7200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611560" y="3933056"/>
            <a:ext cx="1008112" cy="165618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683568" y="5157192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76°</a:t>
            </a:r>
            <a:endParaRPr lang="cs-CZ" sz="2600" dirty="0"/>
          </a:p>
        </p:txBody>
      </p:sp>
      <p:sp>
        <p:nvSpPr>
          <p:cNvPr id="41" name="Oblouk 40"/>
          <p:cNvSpPr/>
          <p:nvPr/>
        </p:nvSpPr>
        <p:spPr>
          <a:xfrm>
            <a:off x="-612576" y="1700808"/>
            <a:ext cx="4680000" cy="4680000"/>
          </a:xfrm>
          <a:prstGeom prst="arc">
            <a:avLst>
              <a:gd name="adj1" fmla="val 19393683"/>
              <a:gd name="adj2" fmla="val 2100749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2" name="Oblouk 41"/>
          <p:cNvSpPr/>
          <p:nvPr/>
        </p:nvSpPr>
        <p:spPr>
          <a:xfrm>
            <a:off x="-1404664" y="3645024"/>
            <a:ext cx="3960000" cy="3960000"/>
          </a:xfrm>
          <a:prstGeom prst="arc">
            <a:avLst>
              <a:gd name="adj1" fmla="val 16538392"/>
              <a:gd name="adj2" fmla="val 1894057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3568" y="3584629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baseline="-25000" dirty="0"/>
          </a:p>
        </p:txBody>
      </p:sp>
      <p:sp>
        <p:nvSpPr>
          <p:cNvPr id="32" name="Oblouk 31"/>
          <p:cNvSpPr/>
          <p:nvPr/>
        </p:nvSpPr>
        <p:spPr>
          <a:xfrm>
            <a:off x="-108520" y="4869320"/>
            <a:ext cx="1440000" cy="1440000"/>
          </a:xfrm>
          <a:prstGeom prst="arc">
            <a:avLst>
              <a:gd name="adj1" fmla="val 18065956"/>
              <a:gd name="adj2" fmla="val 0"/>
            </a:avLst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/>
          <p:nvPr/>
        </p:nvCxnSpPr>
        <p:spPr>
          <a:xfrm flipV="1">
            <a:off x="1619672" y="3212976"/>
            <a:ext cx="432048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1907704" y="3284984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642442" y="2987660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cxnSp>
        <p:nvCxnSpPr>
          <p:cNvPr id="67" name="Přímá spojovací čára 66"/>
          <p:cNvCxnSpPr/>
          <p:nvPr/>
        </p:nvCxnSpPr>
        <p:spPr>
          <a:xfrm>
            <a:off x="6858016" y="364331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>
            <a:off x="6855166" y="3786190"/>
            <a:ext cx="36004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9" grpId="0" animBg="1"/>
      <p:bldP spid="50" grpId="0"/>
      <p:bldP spid="60" grpId="0"/>
      <p:bldP spid="41" grpId="0" animBg="1"/>
      <p:bldP spid="42" grpId="0" animBg="1"/>
      <p:bldP spid="45" grpId="0"/>
      <p:bldP spid="5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762872" cy="639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Konstrukce podle zápisu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2048" y="2132856"/>
            <a:ext cx="4711456" cy="3951288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600" dirty="0" smtClean="0"/>
              <a:t>AB; │AB│ = 7 cm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∢BAX; │∢BAX│ = 76°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k; </a:t>
            </a:r>
            <a:r>
              <a:rPr lang="cs-CZ" sz="2800" dirty="0" err="1" smtClean="0"/>
              <a:t>k</a:t>
            </a:r>
            <a:r>
              <a:rPr lang="cs-CZ" sz="2800" dirty="0" smtClean="0"/>
              <a:t>(A; 4 cm) 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D; </a:t>
            </a:r>
            <a:r>
              <a:rPr lang="cs-CZ" sz="2600" dirty="0" err="1" smtClean="0">
                <a:sym typeface="Symbol" pitchFamily="18" charset="2"/>
              </a:rPr>
              <a:t>D</a:t>
            </a:r>
            <a:r>
              <a:rPr lang="cs-CZ" sz="2600" dirty="0" smtClean="0">
                <a:sym typeface="Symbol" pitchFamily="18" charset="2"/>
              </a:rPr>
              <a:t>  </a:t>
            </a:r>
            <a:r>
              <a:rPr lang="cs-CZ" sz="2800" dirty="0" smtClean="0"/>
              <a:t>k</a:t>
            </a:r>
            <a:r>
              <a:rPr lang="cs-CZ" sz="2600" dirty="0" smtClean="0">
                <a:sym typeface="Symbol" pitchFamily="18" charset="2"/>
              </a:rPr>
              <a:t>        AX</a:t>
            </a:r>
            <a:endParaRPr lang="cs-CZ" sz="2800" baseline="-25000" dirty="0" smtClean="0"/>
          </a:p>
          <a:p>
            <a:pPr marL="457200" indent="-457200">
              <a:buAutoNum type="arabicPeriod"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(D; 5 cm) </a:t>
            </a:r>
            <a:r>
              <a:rPr lang="cs-CZ" sz="2800" dirty="0" smtClean="0">
                <a:sym typeface="Symbol" pitchFamily="18" charset="2"/>
              </a:rPr>
              <a:t> 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2</a:t>
            </a:r>
            <a:r>
              <a:rPr lang="cs-CZ" sz="2800" dirty="0" smtClean="0"/>
              <a:t>(B; 6 cm)</a:t>
            </a:r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sz="2600" dirty="0" smtClean="0">
                <a:sym typeface="Symbol" pitchFamily="18" charset="2"/>
              </a:rPr>
              <a:t>C; </a:t>
            </a:r>
            <a:r>
              <a:rPr lang="cs-CZ" sz="2600" dirty="0" err="1" smtClean="0">
                <a:sym typeface="Symbol" pitchFamily="18" charset="2"/>
              </a:rPr>
              <a:t>C</a:t>
            </a:r>
            <a:r>
              <a:rPr lang="cs-CZ" sz="2600" dirty="0" smtClean="0">
                <a:sym typeface="Symbol" pitchFamily="18" charset="2"/>
              </a:rPr>
              <a:t> 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600" dirty="0" smtClean="0">
                <a:sym typeface="Symbol" pitchFamily="18" charset="2"/>
              </a:rPr>
              <a:t>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endParaRPr lang="cs-CZ" sz="2600" dirty="0" smtClean="0">
              <a:sym typeface="Symbol" pitchFamily="18" charset="2"/>
            </a:endParaRPr>
          </a:p>
          <a:p>
            <a:pPr marL="457200" indent="-457200">
              <a:buAutoNum type="arabicPeriod"/>
            </a:pPr>
            <a:r>
              <a:rPr lang="cs-CZ" sz="2600" dirty="0" smtClean="0"/>
              <a:t>čtyřúhelník ABCD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5456837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8460432" y="5456837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38990" y="3212976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Narýsuj čtyřúhelník ABCD</a:t>
            </a:r>
            <a:br>
              <a:rPr lang="cs-CZ" sz="4000" dirty="0" smtClean="0"/>
            </a:br>
            <a:r>
              <a:rPr lang="cs-CZ" sz="3200" dirty="0" smtClean="0"/>
              <a:t>a = 7 cm, b = 6 cm, c = 5 cm, d = 4 cm, </a:t>
            </a:r>
            <a:r>
              <a:rPr lang="el-GR" sz="3200" dirty="0" smtClean="0"/>
              <a:t>α</a:t>
            </a:r>
            <a:r>
              <a:rPr lang="cs-CZ" sz="3200" dirty="0" smtClean="0"/>
              <a:t> = 76°</a:t>
            </a:r>
            <a:endParaRPr lang="cs-CZ" sz="3200" dirty="0"/>
          </a:p>
        </p:txBody>
      </p:sp>
      <p:sp>
        <p:nvSpPr>
          <p:cNvPr id="49" name="Oblouk 48"/>
          <p:cNvSpPr/>
          <p:nvPr/>
        </p:nvSpPr>
        <p:spPr>
          <a:xfrm>
            <a:off x="5508104" y="2313576"/>
            <a:ext cx="6300000" cy="6300000"/>
          </a:xfrm>
          <a:prstGeom prst="arc">
            <a:avLst>
              <a:gd name="adj1" fmla="val 14112077"/>
              <a:gd name="adj2" fmla="val 1613419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8244408" y="1844824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435334" y="2072461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3995936" y="5445224"/>
            <a:ext cx="49685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4283968" y="5370653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8604448" y="5373216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1916832"/>
            <a:ext cx="5040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41" name="Oblouk 40"/>
          <p:cNvSpPr/>
          <p:nvPr/>
        </p:nvSpPr>
        <p:spPr>
          <a:xfrm>
            <a:off x="1476136" y="3501008"/>
            <a:ext cx="4320000" cy="3132000"/>
          </a:xfrm>
          <a:prstGeom prst="arc">
            <a:avLst>
              <a:gd name="adj1" fmla="val 17140707"/>
              <a:gd name="adj2" fmla="val 196420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923928" y="3068960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baseline="-25000" dirty="0"/>
          </a:p>
        </p:txBody>
      </p:sp>
      <p:cxnSp>
        <p:nvCxnSpPr>
          <p:cNvPr id="52" name="Přímá spojovací čára 51"/>
          <p:cNvCxnSpPr/>
          <p:nvPr/>
        </p:nvCxnSpPr>
        <p:spPr>
          <a:xfrm flipH="1" flipV="1">
            <a:off x="7236296" y="1772816"/>
            <a:ext cx="1656184" cy="43924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flipH="1">
            <a:off x="4067944" y="2276872"/>
            <a:ext cx="4032448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4139952" y="2492896"/>
            <a:ext cx="864096" cy="35283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Volný tvar 78"/>
          <p:cNvSpPr/>
          <p:nvPr/>
        </p:nvSpPr>
        <p:spPr>
          <a:xfrm>
            <a:off x="4283968" y="2529224"/>
            <a:ext cx="4320000" cy="2916000"/>
          </a:xfrm>
          <a:custGeom>
            <a:avLst/>
            <a:gdLst>
              <a:gd name="connsiteX0" fmla="*/ 0 w 4320480"/>
              <a:gd name="connsiteY0" fmla="*/ 0 h 4104456"/>
              <a:gd name="connsiteX1" fmla="*/ 4320480 w 4320480"/>
              <a:gd name="connsiteY1" fmla="*/ 0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0 w 4320480"/>
              <a:gd name="connsiteY0" fmla="*/ 0 h 4104456"/>
              <a:gd name="connsiteX1" fmla="*/ 3240360 w 4320480"/>
              <a:gd name="connsiteY1" fmla="*/ 1224136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432048 w 4320480"/>
              <a:gd name="connsiteY0" fmla="*/ 1152128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48 w 4320480"/>
              <a:gd name="connsiteY4" fmla="*/ 1152128 h 2880320"/>
              <a:gd name="connsiteX0" fmla="*/ 432096 w 4320480"/>
              <a:gd name="connsiteY0" fmla="*/ 1173274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96 w 4320480"/>
              <a:gd name="connsiteY4" fmla="*/ 1173274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20480" h="2880320">
                <a:moveTo>
                  <a:pt x="432096" y="1173274"/>
                </a:moveTo>
                <a:lnTo>
                  <a:pt x="3240360" y="0"/>
                </a:lnTo>
                <a:lnTo>
                  <a:pt x="4320480" y="2880320"/>
                </a:lnTo>
                <a:lnTo>
                  <a:pt x="0" y="2880320"/>
                </a:lnTo>
                <a:lnTo>
                  <a:pt x="432096" y="117327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4860032" y="2564904"/>
            <a:ext cx="288032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74250" y="2288485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sp>
        <p:nvSpPr>
          <p:cNvPr id="31" name="Oblouk 30"/>
          <p:cNvSpPr/>
          <p:nvPr/>
        </p:nvSpPr>
        <p:spPr>
          <a:xfrm>
            <a:off x="3059832" y="1196752"/>
            <a:ext cx="4680000" cy="4680000"/>
          </a:xfrm>
          <a:prstGeom prst="arc">
            <a:avLst>
              <a:gd name="adj1" fmla="val 19393683"/>
              <a:gd name="adj2" fmla="val 2100749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2483768" y="357301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2483768" y="3717032"/>
            <a:ext cx="36004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9" grpId="0" animBg="1"/>
      <p:bldP spid="50" grpId="0"/>
      <p:bldP spid="67" grpId="0"/>
      <p:bldP spid="51" grpId="0" animBg="1"/>
      <p:bldP spid="54" grpId="0" animBg="1"/>
      <p:bldP spid="26" grpId="0"/>
      <p:bldP spid="41" grpId="0" animBg="1"/>
      <p:bldP spid="44" grpId="0"/>
      <p:bldP spid="79" grpId="0" animBg="1"/>
      <p:bldP spid="30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2048" y="1484784"/>
            <a:ext cx="4711456" cy="45993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Ověření konstrukce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Výsledný rovnoběžník</a:t>
            </a:r>
            <a:br>
              <a:rPr lang="cs-CZ" sz="2800" dirty="0" smtClean="0"/>
            </a:br>
            <a:r>
              <a:rPr lang="cs-CZ" sz="2800" dirty="0" smtClean="0"/>
              <a:t>přeměříme, zda</a:t>
            </a:r>
            <a:br>
              <a:rPr lang="cs-CZ" sz="2800" dirty="0" smtClean="0"/>
            </a:br>
            <a:r>
              <a:rPr lang="cs-CZ" sz="2800" dirty="0" smtClean="0"/>
              <a:t>odpovídá zadání.</a:t>
            </a:r>
          </a:p>
          <a:p>
            <a:pPr>
              <a:buNone/>
            </a:pPr>
            <a:r>
              <a:rPr lang="cs-CZ" sz="2800" b="1" dirty="0" smtClean="0"/>
              <a:t>Diskuze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Určíme počet řešení</a:t>
            </a:r>
            <a:br>
              <a:rPr lang="cs-CZ" sz="2800" dirty="0" smtClean="0"/>
            </a:br>
            <a:r>
              <a:rPr lang="cs-CZ" sz="2800" dirty="0" smtClean="0"/>
              <a:t>v dané polorovině.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/>
              <a:t>Úloha má jedno řešení.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5456837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8460432" y="5456837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38990" y="3212976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Narýsuj čtyřúhelník ABCD</a:t>
            </a:r>
            <a:br>
              <a:rPr lang="cs-CZ" sz="4000" dirty="0" smtClean="0"/>
            </a:br>
            <a:r>
              <a:rPr lang="cs-CZ" sz="3200" dirty="0" smtClean="0"/>
              <a:t>a = 7 cm, b = 6 cm, c = 5 cm, d = 4 cm, </a:t>
            </a:r>
            <a:r>
              <a:rPr lang="el-GR" sz="3200" dirty="0" smtClean="0"/>
              <a:t>α</a:t>
            </a:r>
            <a:r>
              <a:rPr lang="cs-CZ" sz="3200" dirty="0" smtClean="0"/>
              <a:t> = 76°</a:t>
            </a:r>
            <a:endParaRPr lang="cs-CZ" sz="3200" dirty="0"/>
          </a:p>
        </p:txBody>
      </p:sp>
      <p:sp>
        <p:nvSpPr>
          <p:cNvPr id="49" name="Oblouk 48"/>
          <p:cNvSpPr/>
          <p:nvPr/>
        </p:nvSpPr>
        <p:spPr>
          <a:xfrm>
            <a:off x="5508104" y="2313576"/>
            <a:ext cx="6300000" cy="6300000"/>
          </a:xfrm>
          <a:prstGeom prst="arc">
            <a:avLst>
              <a:gd name="adj1" fmla="val 14112077"/>
              <a:gd name="adj2" fmla="val 1613419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8244408" y="1844824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435334" y="2072461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3995936" y="5445224"/>
            <a:ext cx="49685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4283968" y="5370653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8604448" y="5373216"/>
            <a:ext cx="0" cy="185195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1916832"/>
            <a:ext cx="5040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41" name="Oblouk 40"/>
          <p:cNvSpPr/>
          <p:nvPr/>
        </p:nvSpPr>
        <p:spPr>
          <a:xfrm>
            <a:off x="1476136" y="3501008"/>
            <a:ext cx="4320000" cy="3132000"/>
          </a:xfrm>
          <a:prstGeom prst="arc">
            <a:avLst>
              <a:gd name="adj1" fmla="val 17140707"/>
              <a:gd name="adj2" fmla="val 196420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923928" y="3068960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baseline="-25000" dirty="0"/>
          </a:p>
        </p:txBody>
      </p:sp>
      <p:cxnSp>
        <p:nvCxnSpPr>
          <p:cNvPr id="52" name="Přímá spojovací čára 51"/>
          <p:cNvCxnSpPr/>
          <p:nvPr/>
        </p:nvCxnSpPr>
        <p:spPr>
          <a:xfrm flipH="1" flipV="1">
            <a:off x="7236296" y="1772816"/>
            <a:ext cx="1656184" cy="43924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flipH="1">
            <a:off x="4067944" y="2276872"/>
            <a:ext cx="4032448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4139952" y="2492896"/>
            <a:ext cx="864096" cy="35283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Volný tvar 78"/>
          <p:cNvSpPr/>
          <p:nvPr/>
        </p:nvSpPr>
        <p:spPr>
          <a:xfrm>
            <a:off x="4283968" y="2529224"/>
            <a:ext cx="4320000" cy="2916000"/>
          </a:xfrm>
          <a:custGeom>
            <a:avLst/>
            <a:gdLst>
              <a:gd name="connsiteX0" fmla="*/ 0 w 4320480"/>
              <a:gd name="connsiteY0" fmla="*/ 0 h 4104456"/>
              <a:gd name="connsiteX1" fmla="*/ 4320480 w 4320480"/>
              <a:gd name="connsiteY1" fmla="*/ 0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0 w 4320480"/>
              <a:gd name="connsiteY0" fmla="*/ 0 h 4104456"/>
              <a:gd name="connsiteX1" fmla="*/ 3240360 w 4320480"/>
              <a:gd name="connsiteY1" fmla="*/ 1224136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432048 w 4320480"/>
              <a:gd name="connsiteY0" fmla="*/ 1152128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48 w 4320480"/>
              <a:gd name="connsiteY4" fmla="*/ 1152128 h 2880320"/>
              <a:gd name="connsiteX0" fmla="*/ 432096 w 4320480"/>
              <a:gd name="connsiteY0" fmla="*/ 1173274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96 w 4320480"/>
              <a:gd name="connsiteY4" fmla="*/ 1173274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20480" h="2880320">
                <a:moveTo>
                  <a:pt x="432096" y="1173274"/>
                </a:moveTo>
                <a:lnTo>
                  <a:pt x="3240360" y="0"/>
                </a:lnTo>
                <a:lnTo>
                  <a:pt x="4320480" y="2880320"/>
                </a:lnTo>
                <a:lnTo>
                  <a:pt x="0" y="2880320"/>
                </a:lnTo>
                <a:lnTo>
                  <a:pt x="432096" y="117327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4860032" y="2564904"/>
            <a:ext cx="288032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74250" y="2288485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sp>
        <p:nvSpPr>
          <p:cNvPr id="31" name="Oblouk 30"/>
          <p:cNvSpPr/>
          <p:nvPr/>
        </p:nvSpPr>
        <p:spPr>
          <a:xfrm>
            <a:off x="3059832" y="1196752"/>
            <a:ext cx="4680000" cy="4680000"/>
          </a:xfrm>
          <a:prstGeom prst="arc">
            <a:avLst>
              <a:gd name="adj1" fmla="val 19393683"/>
              <a:gd name="adj2" fmla="val 2100749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525963"/>
          </a:xfrm>
        </p:spPr>
        <p:txBody>
          <a:bodyPr/>
          <a:lstStyle/>
          <a:p>
            <a:r>
              <a:rPr lang="cs-CZ" dirty="0" smtClean="0"/>
              <a:t>Narýsuj čtyřúhelník ABCD</a:t>
            </a:r>
          </a:p>
          <a:p>
            <a:pPr marL="0" indent="0">
              <a:buNone/>
            </a:pPr>
            <a:r>
              <a:rPr lang="cs-CZ" dirty="0" smtClean="0"/>
              <a:t>a = 62 mm, b = 43 mm, c = </a:t>
            </a:r>
            <a:r>
              <a:rPr lang="cs-CZ" smtClean="0"/>
              <a:t>48 mm, </a:t>
            </a:r>
            <a:r>
              <a:rPr lang="cs-CZ" dirty="0" smtClean="0"/>
              <a:t>d = 53 mm,</a:t>
            </a:r>
            <a:br>
              <a:rPr lang="cs-CZ" dirty="0" smtClean="0"/>
            </a:br>
            <a:r>
              <a:rPr lang="el-GR" dirty="0" smtClean="0"/>
              <a:t>β</a:t>
            </a:r>
            <a:r>
              <a:rPr lang="cs-CZ" dirty="0" smtClean="0"/>
              <a:t> = 55 °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743</TotalTime>
  <Words>454</Words>
  <Application>Microsoft Office PowerPoint</Application>
  <PresentationFormat>Předvádění na obrazovce (4:3)</PresentationFormat>
  <Paragraphs>124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2_Motiv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čtyřúhelníku</vt:lpstr>
      <vt:lpstr>Úhly v čtyřúhelníku</vt:lpstr>
      <vt:lpstr>Narýsuj čtyřúhelník ABCD a = 7 cm, b = 6 cm, c = 5 cm, d = 4 cm, α = 76°</vt:lpstr>
      <vt:lpstr>Narýsuj čtyřúhelník ABCD a = 7 cm, b = 6 cm, c = 5 cm, d = 4 cm, α = 76°</vt:lpstr>
      <vt:lpstr>Narýsuj čtyřúhelník ABCD a = 7 cm, b = 6 cm, c = 5 cm, d = 4 cm, α = 76°</vt:lpstr>
      <vt:lpstr>Narýsuj čtyřúhelník ABCD a = 7 cm, b = 6 cm, c = 5 cm, d = 4 cm, α = 76°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rovnoběžníku</dc:title>
  <dc:creator>Roman</dc:creator>
  <cp:lastModifiedBy>Dum</cp:lastModifiedBy>
  <cp:revision>78</cp:revision>
  <dcterms:created xsi:type="dcterms:W3CDTF">2012-05-16T15:35:24Z</dcterms:created>
  <dcterms:modified xsi:type="dcterms:W3CDTF">2012-06-19T10:33:48Z</dcterms:modified>
</cp:coreProperties>
</file>