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312" r:id="rId4"/>
    <p:sldId id="314" r:id="rId5"/>
    <p:sldId id="316" r:id="rId6"/>
    <p:sldId id="315" r:id="rId7"/>
    <p:sldId id="317" r:id="rId8"/>
    <p:sldId id="307" r:id="rId9"/>
    <p:sldId id="320" r:id="rId10"/>
    <p:sldId id="319" r:id="rId11"/>
    <p:sldId id="321" r:id="rId12"/>
    <p:sldId id="293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0ED0"/>
    <a:srgbClr val="B2B2B2"/>
    <a:srgbClr val="66FFFF"/>
    <a:srgbClr val="EE951E"/>
    <a:srgbClr val="00FF00"/>
    <a:srgbClr val="CCECFF"/>
    <a:srgbClr val="FF9900"/>
    <a:srgbClr val="FF6600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445" autoAdjust="0"/>
    <p:restoredTop sz="37455" autoAdjust="0"/>
  </p:normalViewPr>
  <p:slideViewPr>
    <p:cSldViewPr>
      <p:cViewPr>
        <p:scale>
          <a:sx n="75" d="100"/>
          <a:sy n="75" d="100"/>
        </p:scale>
        <p:origin x="-118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18_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NEROSTNÉ BOHATSTVÍ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10932" custScaleY="61587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43082" y="0"/>
          <a:ext cx="4714907" cy="4714907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803437" y="473558"/>
          <a:ext cx="5892081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VY_32_ INOVACE_ 17_ VLASTIVĚDA 4</a:t>
          </a:r>
          <a:endParaRPr lang="cs-CZ" sz="2800" kern="1200" dirty="0"/>
        </a:p>
      </dsp:txBody>
      <dsp:txXfrm>
        <a:off x="1864934" y="535055"/>
        <a:ext cx="5769087" cy="1136770"/>
      </dsp:txXfrm>
    </dsp:sp>
    <dsp:sp modelId="{ED2230FF-1096-48BA-B691-CB70E3195D4E}">
      <dsp:nvSpPr>
        <dsp:cNvPr id="0" name=""/>
        <dsp:cNvSpPr/>
      </dsp:nvSpPr>
      <dsp:spPr>
        <a:xfrm>
          <a:off x="1786076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Základní škola a Mateřská škola, Potštejn, okres Rychnov nad Kněžnou</a:t>
          </a:r>
          <a:endParaRPr lang="cs-CZ" sz="2800" kern="1200" dirty="0"/>
        </a:p>
      </dsp:txBody>
      <dsp:txXfrm>
        <a:off x="1847573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458324" y="3678751"/>
          <a:ext cx="2542466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ZEMĚDĚLSTVÍ </a:t>
          </a:r>
          <a:endParaRPr lang="cs-CZ" sz="2800" b="1" kern="1200" dirty="0"/>
        </a:p>
      </dsp:txBody>
      <dsp:txXfrm>
        <a:off x="3496198" y="3716625"/>
        <a:ext cx="2466718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NEROSTNÉ  BOHATSTVÍ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5.12.2011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neživá příroda, nerostné bohatství, nerostné suroviny, těžba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Přírodověda – rozdělení přírody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pojmem nerostné bohatství. Seznamuje žáky s rozdělením nerostných surovin, s jejich těžbou i zpracováním.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Zopakujte si:</a:t>
            </a:r>
            <a:endParaRPr lang="cs-CZ" b="1" dirty="0"/>
          </a:p>
        </p:txBody>
      </p:sp>
      <p:sp>
        <p:nvSpPr>
          <p:cNvPr id="4" name="Krychle 3"/>
          <p:cNvSpPr/>
          <p:nvPr/>
        </p:nvSpPr>
        <p:spPr>
          <a:xfrm>
            <a:off x="642910" y="4929198"/>
            <a:ext cx="1071570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voda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071538" y="4929198"/>
            <a:ext cx="1928826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živočichové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428860" y="4929198"/>
            <a:ext cx="1071570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půda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000364" y="4929198"/>
            <a:ext cx="1428760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rostliny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3571868" y="4929198"/>
            <a:ext cx="1214446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světlo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143372" y="4929198"/>
            <a:ext cx="1214446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houby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4572000" y="4929198"/>
            <a:ext cx="1500198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nerosty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500694" y="4929198"/>
            <a:ext cx="1500198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bakterie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6215074" y="4929198"/>
            <a:ext cx="1928826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teplo ze Slunce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6858016" y="4929198"/>
            <a:ext cx="1500198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horniny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500034" y="1357298"/>
            <a:ext cx="2571768" cy="857256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PŘÍRODA  ŽIVÁ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5786446" y="1357298"/>
            <a:ext cx="2928958" cy="857256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PŘÍRODA  NEŽIVÁ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7286644" y="4929198"/>
            <a:ext cx="1285884" cy="857256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vzduch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Co patří mezi nerostné suroviny?</a:t>
            </a:r>
            <a:endParaRPr lang="cs-CZ" b="1" dirty="0"/>
          </a:p>
        </p:txBody>
      </p:sp>
      <p:sp>
        <p:nvSpPr>
          <p:cNvPr id="4" name="Plechovka 3"/>
          <p:cNvSpPr/>
          <p:nvPr/>
        </p:nvSpPr>
        <p:spPr>
          <a:xfrm>
            <a:off x="928662" y="1714488"/>
            <a:ext cx="1357322" cy="928694"/>
          </a:xfrm>
          <a:prstGeom prst="can">
            <a:avLst/>
          </a:prstGeom>
          <a:solidFill>
            <a:srgbClr val="EE951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PALIVA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3071802" y="3143248"/>
            <a:ext cx="1357322" cy="928694"/>
          </a:xfrm>
          <a:prstGeom prst="can">
            <a:avLst/>
          </a:prstGeom>
          <a:solidFill>
            <a:srgbClr val="EE951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RUDY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5357818" y="4572008"/>
            <a:ext cx="1785950" cy="1143008"/>
          </a:xfrm>
          <a:prstGeom prst="can">
            <a:avLst/>
          </a:prstGeom>
          <a:solidFill>
            <a:srgbClr val="EE951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NERUDNÉ SUROVINY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2214546" y="1571612"/>
            <a:ext cx="1643074" cy="928694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UHLÍ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428992" y="1571612"/>
            <a:ext cx="1571636" cy="928694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ROPA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4572000" y="1500174"/>
            <a:ext cx="1928826" cy="928694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ZEMNÍ  PLYN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4214810" y="3071810"/>
            <a:ext cx="2143140" cy="928694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ŽELEZNÁ RUDA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7000892" y="4572008"/>
            <a:ext cx="1785950" cy="928694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KAOLIN</a:t>
            </a:r>
          </a:p>
        </p:txBody>
      </p:sp>
      <p:sp>
        <p:nvSpPr>
          <p:cNvPr id="12" name="Mrak 11"/>
          <p:cNvSpPr/>
          <p:nvPr/>
        </p:nvSpPr>
        <p:spPr>
          <a:xfrm>
            <a:off x="3143240" y="4857760"/>
            <a:ext cx="2357454" cy="1071570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STAVEBNÍ KÁMEN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5500694" y="5572140"/>
            <a:ext cx="2214578" cy="857256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VÁPENEC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000760" y="2928934"/>
            <a:ext cx="2214578" cy="100013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BAREVNÉ KOVY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Přiřadíš správně?</a:t>
            </a:r>
            <a:endParaRPr lang="cs-CZ" b="1" dirty="0"/>
          </a:p>
        </p:txBody>
      </p:sp>
      <p:pic>
        <p:nvPicPr>
          <p:cNvPr id="12" name="Zástupný symbol pro obsah 11" descr="DSC0012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093" t="15533" r="12263"/>
          <a:stretch>
            <a:fillRect/>
          </a:stretch>
        </p:blipFill>
        <p:spPr>
          <a:xfrm>
            <a:off x="642910" y="1357298"/>
            <a:ext cx="2506430" cy="2071702"/>
          </a:xfrm>
          <a:prstGeom prst="bevel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5143504" y="4286256"/>
            <a:ext cx="1500198" cy="571504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žula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15" name="Obrázek 14" descr="DSC00131.JPG"/>
          <p:cNvPicPr>
            <a:picLocks noChangeAspect="1"/>
          </p:cNvPicPr>
          <p:nvPr/>
        </p:nvPicPr>
        <p:blipFill>
          <a:blip r:embed="rId4" cstate="print"/>
          <a:srcRect l="15584" t="19048" r="14285" b="4761"/>
          <a:stretch>
            <a:fillRect/>
          </a:stretch>
        </p:blipFill>
        <p:spPr>
          <a:xfrm>
            <a:off x="3357554" y="1357298"/>
            <a:ext cx="2357454" cy="2063765"/>
          </a:xfrm>
          <a:prstGeom prst="bevel">
            <a:avLst/>
          </a:prstGeom>
        </p:spPr>
      </p:pic>
      <p:pic>
        <p:nvPicPr>
          <p:cNvPr id="16" name="Obrázek 15" descr="DSC00144.JPG"/>
          <p:cNvPicPr>
            <a:picLocks noChangeAspect="1"/>
          </p:cNvPicPr>
          <p:nvPr/>
        </p:nvPicPr>
        <p:blipFill>
          <a:blip r:embed="rId5" cstate="print"/>
          <a:srcRect l="4651" t="9302" b="3876"/>
          <a:stretch>
            <a:fillRect/>
          </a:stretch>
        </p:blipFill>
        <p:spPr>
          <a:xfrm>
            <a:off x="785786" y="4000504"/>
            <a:ext cx="3500462" cy="2390560"/>
          </a:xfrm>
          <a:prstGeom prst="bevel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6786578" y="5072074"/>
            <a:ext cx="1500198" cy="571504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pískovec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86578" y="4286256"/>
            <a:ext cx="1500198" cy="571504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černé uhlí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72198" y="5786454"/>
            <a:ext cx="1643074" cy="571504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hnědé uhlí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17" name="Obrázek 16" descr="DSC00112.JPG"/>
          <p:cNvPicPr>
            <a:picLocks noChangeAspect="1"/>
          </p:cNvPicPr>
          <p:nvPr/>
        </p:nvPicPr>
        <p:blipFill>
          <a:blip r:embed="rId6" cstate="print"/>
          <a:srcRect l="24218" t="17708" r="14844" b="20833"/>
          <a:stretch>
            <a:fillRect/>
          </a:stretch>
        </p:blipFill>
        <p:spPr>
          <a:xfrm>
            <a:off x="5929322" y="1357298"/>
            <a:ext cx="2643206" cy="1999348"/>
          </a:xfrm>
          <a:prstGeom prst="bevel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5143504" y="5072074"/>
            <a:ext cx="1500198" cy="571504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vápenec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8" grpId="0" build="allAtOnce" animBg="1"/>
      <p:bldP spid="7" grpId="0" build="allAtOnce" animBg="1"/>
      <p:bldP spid="10" grpId="0" build="allAtOnce" animBg="1"/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cs-CZ" b="1" dirty="0" smtClean="0"/>
              <a:t>Jak se těží nerostné suroviny?</a:t>
            </a:r>
            <a:endParaRPr lang="cs-CZ" b="1" dirty="0"/>
          </a:p>
        </p:txBody>
      </p:sp>
      <p:sp>
        <p:nvSpPr>
          <p:cNvPr id="4" name="Mrak 3"/>
          <p:cNvSpPr/>
          <p:nvPr/>
        </p:nvSpPr>
        <p:spPr>
          <a:xfrm>
            <a:off x="214282" y="1285860"/>
            <a:ext cx="3500462" cy="1143008"/>
          </a:xfrm>
          <a:prstGeom prst="cloud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 povrchovém lomu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2928926" y="1285860"/>
            <a:ext cx="3500462" cy="1143008"/>
          </a:xfrm>
          <a:prstGeom prst="cloud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 hlubinném dolu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214942" y="1285860"/>
            <a:ext cx="3714744" cy="1143008"/>
          </a:xfrm>
          <a:prstGeom prst="cloud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pomocí </a:t>
            </a:r>
            <a:r>
              <a:rPr lang="cs-CZ" sz="2800" b="1" dirty="0" err="1" smtClean="0">
                <a:solidFill>
                  <a:sysClr val="windowText" lastClr="000000"/>
                </a:solidFill>
              </a:rPr>
              <a:t>těžebných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vrtů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pic>
        <p:nvPicPr>
          <p:cNvPr id="7" name="Obrázek 6" descr="DSC00004.JPG"/>
          <p:cNvPicPr>
            <a:picLocks noChangeAspect="1"/>
          </p:cNvPicPr>
          <p:nvPr/>
        </p:nvPicPr>
        <p:blipFill>
          <a:blip r:embed="rId3" cstate="print"/>
          <a:srcRect l="9375" t="8333" r="4687" b="8333"/>
          <a:stretch>
            <a:fillRect/>
          </a:stretch>
        </p:blipFill>
        <p:spPr>
          <a:xfrm>
            <a:off x="714348" y="2714620"/>
            <a:ext cx="4786346" cy="3480979"/>
          </a:xfrm>
          <a:prstGeom prst="rect">
            <a:avLst/>
          </a:prstGeom>
          <a:ln w="190500" cap="sq">
            <a:solidFill>
              <a:srgbClr val="FE0ED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 descr="DSC00011.JPG"/>
          <p:cNvPicPr>
            <a:picLocks noChangeAspect="1"/>
          </p:cNvPicPr>
          <p:nvPr/>
        </p:nvPicPr>
        <p:blipFill>
          <a:blip r:embed="rId4" cstate="print"/>
          <a:srcRect l="18750" t="18750" r="11718" b="12500"/>
          <a:stretch>
            <a:fillRect/>
          </a:stretch>
        </p:blipFill>
        <p:spPr>
          <a:xfrm>
            <a:off x="3929058" y="2643182"/>
            <a:ext cx="4857784" cy="3602401"/>
          </a:xfrm>
          <a:prstGeom prst="rect">
            <a:avLst/>
          </a:prstGeom>
          <a:ln w="190500" cap="sq">
            <a:solidFill>
              <a:srgbClr val="FE0ED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Znáš lomy v našem okolí?</a:t>
            </a:r>
            <a:endParaRPr lang="cs-CZ" b="1" dirty="0"/>
          </a:p>
        </p:txBody>
      </p:sp>
      <p:pic>
        <p:nvPicPr>
          <p:cNvPr id="5" name="Obrázek 4" descr="DSC00276.JPG"/>
          <p:cNvPicPr>
            <a:picLocks noChangeAspect="1"/>
          </p:cNvPicPr>
          <p:nvPr/>
        </p:nvPicPr>
        <p:blipFill>
          <a:blip r:embed="rId3" cstate="print"/>
          <a:srcRect l="3125" t="6250" r="4687" b="5208"/>
          <a:stretch>
            <a:fillRect/>
          </a:stretch>
        </p:blipFill>
        <p:spPr>
          <a:xfrm rot="5400000">
            <a:off x="3862765" y="2066533"/>
            <a:ext cx="5214974" cy="3653628"/>
          </a:xfrm>
          <a:prstGeom prst="ellipse">
            <a:avLst/>
          </a:prstGeom>
          <a:ln w="76200">
            <a:solidFill>
              <a:schemeClr val="tx2">
                <a:lumMod val="50000"/>
              </a:schemeClr>
            </a:solidFill>
          </a:ln>
        </p:spPr>
      </p:pic>
      <p:pic>
        <p:nvPicPr>
          <p:cNvPr id="6" name="Obrázek 5" descr="DSC00278.JPG"/>
          <p:cNvPicPr>
            <a:picLocks noChangeAspect="1"/>
          </p:cNvPicPr>
          <p:nvPr/>
        </p:nvPicPr>
        <p:blipFill>
          <a:blip r:embed="rId4" cstate="print"/>
          <a:srcRect l="8593" t="16666" r="10937" b="14583"/>
          <a:stretch>
            <a:fillRect/>
          </a:stretch>
        </p:blipFill>
        <p:spPr>
          <a:xfrm rot="5400000">
            <a:off x="119929" y="2094593"/>
            <a:ext cx="5189366" cy="3571900"/>
          </a:xfrm>
          <a:prstGeom prst="ellipse">
            <a:avLst/>
          </a:prstGeom>
          <a:ln w="76200">
            <a:solidFill>
              <a:schemeClr val="tx2">
                <a:lumMod val="50000"/>
              </a:schemeClr>
            </a:solidFill>
          </a:ln>
        </p:spPr>
      </p:pic>
      <p:pic>
        <p:nvPicPr>
          <p:cNvPr id="4" name="Zástupný symbol pro obsah 3" descr="RIMG5113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2285984" y="2500306"/>
            <a:ext cx="4357718" cy="3268289"/>
          </a:xfrm>
          <a:prstGeom prst="ellipse">
            <a:avLst/>
          </a:prstGeom>
          <a:ln w="76200">
            <a:solidFill>
              <a:srgbClr val="002060"/>
            </a:solidFill>
          </a:ln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Doplníš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7863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Z  __________ se vyrábí koks, který se využívá v hutích k výrobě __________ .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Spalováním ___________ se vyrábí elektrická energie.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 _________ je kapalina, která se těží spolu se _______________ pomocí </a:t>
            </a:r>
            <a:r>
              <a:rPr lang="cs-CZ" b="1" dirty="0" err="1" smtClean="0"/>
              <a:t>těžebných</a:t>
            </a:r>
            <a:r>
              <a:rPr lang="cs-CZ" b="1" dirty="0" smtClean="0"/>
              <a:t> </a:t>
            </a:r>
            <a:r>
              <a:rPr lang="cs-CZ" b="1" dirty="0" smtClean="0"/>
              <a:t>vrtů. Vyrábí se z ní _________, __________ pro dopravní prostředky, ale také __________ a ______________ 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1071538" y="5572140"/>
            <a:ext cx="235745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černého uhlí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000760" y="5572140"/>
            <a:ext cx="207170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hnědého uhlí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571868" y="5572140"/>
            <a:ext cx="100013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ropa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643042" y="6072206"/>
            <a:ext cx="228601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plastové výrobky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43438" y="5572140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železa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143372" y="6072206"/>
            <a:ext cx="85725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léky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42910" y="6072206"/>
            <a:ext cx="92869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nafta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143504" y="6072206"/>
            <a:ext cx="128588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benzín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72264" y="6072206"/>
            <a:ext cx="200026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zemním plynem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Dokresli na mapu oblasti, kde najdeme tyto nerostné suroviny:</a:t>
            </a:r>
            <a:endParaRPr lang="cs-CZ" sz="40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  <p:sp>
        <p:nvSpPr>
          <p:cNvPr id="18" name="Elipsa 17"/>
          <p:cNvSpPr/>
          <p:nvPr/>
        </p:nvSpPr>
        <p:spPr>
          <a:xfrm>
            <a:off x="7286644" y="1571612"/>
            <a:ext cx="1428760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vápenec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286644" y="2071678"/>
            <a:ext cx="1428760" cy="5000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černé uhlí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286644" y="2571744"/>
            <a:ext cx="1428760" cy="500066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hnědé uhlí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286644" y="4929198"/>
            <a:ext cx="1428760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ropa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286644" y="5429264"/>
            <a:ext cx="1428760" cy="500066"/>
          </a:xfrm>
          <a:prstGeom prst="ellipse">
            <a:avLst/>
          </a:prstGeom>
          <a:solidFill>
            <a:srgbClr val="B2B2B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stavební kámen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286644" y="5929330"/>
            <a:ext cx="1428760" cy="50006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kaolin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Vybereš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85778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Mezi stavební kámen řadíme __________ a _______ .  Využíváme je také na výrobu soch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 _________ se zpracovává na vápno a __________, které využíváme ve stavebnictví.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Železo se získává ze 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Z _______________ se vyrábí porcelán a papír.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5500702"/>
            <a:ext cx="121444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vápenec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429124" y="5500702"/>
            <a:ext cx="1071570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cement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1928794" y="5500702"/>
            <a:ext cx="928694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žulu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857356" y="6000768"/>
            <a:ext cx="1000132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půdu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00364" y="5500702"/>
            <a:ext cx="121444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vápenec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429124" y="6000768"/>
            <a:ext cx="1071570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plasty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0034" y="6000768"/>
            <a:ext cx="1143008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pískovec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3000364" y="6000768"/>
            <a:ext cx="121444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pískovec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643570" y="5500702"/>
            <a:ext cx="1857388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železné rudy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643570" y="6000768"/>
            <a:ext cx="1857388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vápence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7643834" y="5500702"/>
            <a:ext cx="1071570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kaolinu</a:t>
            </a:r>
            <a:endParaRPr lang="cs-CZ" sz="2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643834" y="6000768"/>
            <a:ext cx="1000132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žuly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4000" b="1" dirty="0" smtClean="0"/>
              <a:t>Najdi na mapě vápencové oblasti:</a:t>
            </a:r>
            <a:endParaRPr lang="cs-CZ" sz="40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  <p:sp>
        <p:nvSpPr>
          <p:cNvPr id="18" name="Elipsa 17"/>
          <p:cNvSpPr/>
          <p:nvPr/>
        </p:nvSpPr>
        <p:spPr>
          <a:xfrm>
            <a:off x="7143768" y="1571612"/>
            <a:ext cx="1571636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Labské pískovce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286644" y="2143116"/>
            <a:ext cx="1428760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Český ráj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7158" y="1643050"/>
            <a:ext cx="1428760" cy="5000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Český kras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85720" y="2214554"/>
            <a:ext cx="1571636" cy="5000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Moravský kras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85720" y="4572008"/>
            <a:ext cx="1714512" cy="571504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ysClr val="windowText" lastClr="000000"/>
                </a:solidFill>
              </a:rPr>
              <a:t>Chýnovské</a:t>
            </a:r>
            <a:r>
              <a:rPr lang="cs-CZ" b="1" dirty="0" smtClean="0">
                <a:solidFill>
                  <a:sysClr val="windowText" lastClr="000000"/>
                </a:solidFill>
              </a:rPr>
              <a:t> jeskyně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42910" y="428604"/>
            <a:ext cx="7858180" cy="92869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Najdi na mapě tato pískovcová skalní města: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929454" y="4572008"/>
            <a:ext cx="2071702" cy="78581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ysClr val="windowText" lastClr="000000"/>
                </a:solidFill>
              </a:rPr>
              <a:t>Adršpašsko</a:t>
            </a:r>
            <a:r>
              <a:rPr lang="cs-CZ" b="1" dirty="0" smtClean="0">
                <a:solidFill>
                  <a:sysClr val="windowText" lastClr="000000"/>
                </a:solidFill>
              </a:rPr>
              <a:t> – teplické skály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7072330" y="5429264"/>
            <a:ext cx="1785950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ysClr val="windowText" lastClr="000000"/>
                </a:solidFill>
              </a:rPr>
              <a:t>Kokořínsko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24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NEROSTNÉ  BOHATSTVÍ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501122" cy="507209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600" dirty="0" smtClean="0"/>
              <a:t>dosud nevytěžená ložiska neobnovitelných přírodnin </a:t>
            </a:r>
          </a:p>
          <a:p>
            <a:pPr>
              <a:buFontTx/>
              <a:buChar char="-"/>
            </a:pPr>
            <a:r>
              <a:rPr lang="cs-CZ" sz="3600" dirty="0" smtClean="0"/>
              <a:t>těžba v povrchových lomech, hlubinných dolech či pomocí </a:t>
            </a:r>
            <a:r>
              <a:rPr lang="cs-CZ" sz="3600" dirty="0" err="1" smtClean="0"/>
              <a:t>těžebných</a:t>
            </a:r>
            <a:r>
              <a:rPr lang="cs-CZ" sz="3600" dirty="0" smtClean="0"/>
              <a:t> </a:t>
            </a:r>
            <a:r>
              <a:rPr lang="cs-CZ" sz="3600" dirty="0" smtClean="0"/>
              <a:t>vrtů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u="sng" dirty="0" smtClean="0"/>
              <a:t>Nerostné suroviny:</a:t>
            </a:r>
          </a:p>
          <a:p>
            <a:r>
              <a:rPr lang="cs-CZ" sz="3600" b="1" dirty="0" smtClean="0"/>
              <a:t>Paliva: </a:t>
            </a:r>
            <a:r>
              <a:rPr lang="cs-CZ" sz="3600" dirty="0" smtClean="0"/>
              <a:t>uhlí, ropa, zemní plyn</a:t>
            </a:r>
          </a:p>
          <a:p>
            <a:r>
              <a:rPr lang="cs-CZ" sz="3600" b="1" dirty="0" smtClean="0"/>
              <a:t>Rudy: </a:t>
            </a:r>
            <a:r>
              <a:rPr lang="cs-CZ" sz="3600" dirty="0" smtClean="0"/>
              <a:t>železná ruda, barevné kovy</a:t>
            </a:r>
          </a:p>
          <a:p>
            <a:r>
              <a:rPr lang="cs-CZ" sz="3600" b="1" dirty="0" smtClean="0"/>
              <a:t>Nerudní suroviny: </a:t>
            </a:r>
            <a:r>
              <a:rPr lang="cs-CZ" sz="3600" dirty="0" smtClean="0"/>
              <a:t>žula, pískovec, vápenec, kaolin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</a:t>
            </a:r>
            <a:r>
              <a:rPr lang="cs-CZ" dirty="0" smtClean="0"/>
              <a:t>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dirty="0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2023</TotalTime>
  <Words>403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NEROSTNÉ  BOHATSTVÍ</vt:lpstr>
      <vt:lpstr>Zopakujte si:</vt:lpstr>
      <vt:lpstr>Co patří mezi nerostné suroviny?</vt:lpstr>
      <vt:lpstr>Přiřadíš správně?</vt:lpstr>
      <vt:lpstr>Jak se těží nerostné suroviny?</vt:lpstr>
      <vt:lpstr>Znáš lomy v našem okolí?</vt:lpstr>
      <vt:lpstr>Doplníš správně?</vt:lpstr>
      <vt:lpstr>Dokresli na mapu oblasti, kde najdeme tyto nerostné suroviny:</vt:lpstr>
      <vt:lpstr>Vybereš správně?</vt:lpstr>
      <vt:lpstr>Najdi na mapě vápencové oblasti:</vt:lpstr>
      <vt:lpstr>NEROSTNÉ  BOHATSTVÍ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43</cp:revision>
  <dcterms:created xsi:type="dcterms:W3CDTF">2011-07-24T08:19:55Z</dcterms:created>
  <dcterms:modified xsi:type="dcterms:W3CDTF">2012-01-25T22:31:33Z</dcterms:modified>
</cp:coreProperties>
</file>